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2" r:id="rId5"/>
    <p:sldId id="264" r:id="rId6"/>
    <p:sldId id="259" r:id="rId7"/>
    <p:sldId id="266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Control Flow in Exception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33600"/>
            <a:ext cx="7414708" cy="369902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Nếu có một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mà mình không bắt đúng hoặc bắt vào lớp cha của ngoại lệ thì được gọi là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uncaught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thậm chí sẽ không biên dịch nếu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exception 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bằng cách sử dụng mệnh đề 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. Trong trường hợp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không được kiểm soát, một trong những điều sau đây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sẽ xảy ra: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64358"/>
              </p:ext>
            </p:extLst>
          </p:nvPr>
        </p:nvGraphicFramePr>
        <p:xfrm>
          <a:off x="457200" y="381000"/>
          <a:ext cx="8305800" cy="604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656"/>
                <a:gridCol w="1107440"/>
                <a:gridCol w="1221104"/>
                <a:gridCol w="4800600"/>
              </a:tblGrid>
              <a:tr h="887206"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Exception Thrown?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try Exists?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Matching catch Found?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Execution Control Flow Behavior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77845"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No 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N/A 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N/A 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Normal control flow.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77845"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Method terminates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34475"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  <a:p>
                      <a:pPr algn="just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Method terminates</a:t>
                      </a:r>
                    </a:p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If a finallyblock exists, it would be executed</a:t>
                      </a:r>
                    </a:p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after the tryblock, and before the method</a:t>
                      </a:r>
                    </a:p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terminates.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642430"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Execution jumps from the exception point in</a:t>
                      </a:r>
                    </a:p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the tryblock to the matching catchblock.</a:t>
                      </a:r>
                    </a:p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The catchblock is executed and control jumps</a:t>
                      </a:r>
                    </a:p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to the first line after the last catchblock.</a:t>
                      </a:r>
                    </a:p>
                    <a:p>
                      <a:pPr algn="just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Normal control flow continues from there on.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6777317" cy="484202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Nếu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không tồn tại, chương trình thực thi từng dòng trong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try block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gây ra các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calling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2700" y="160020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public static void main(String[] args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System.out.println("Three");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int value = 10 / 2;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System.out.println("Two");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value = 10 / 1;</a:t>
            </a:r>
          </a:p>
          <a:p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System.out.println("One");</a:t>
            </a:r>
          </a:p>
          <a:p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try {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value = 10 / 0;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System.out.println("Value =" + value);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    } 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pic>
        <p:nvPicPr>
          <p:cNvPr id="6146" name="Picture 2" descr="D:\java\core\bai 1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893409"/>
            <a:ext cx="5524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6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8200"/>
            <a:ext cx="6777317" cy="4267200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Nếu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tồn tại, kiểm soát việc thực thi nhảy từ điểm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đến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. Ngay sau khi thực hiện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điều khiển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trả lại cho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calling method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.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public static void main(String[] args) {</a:t>
            </a: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System.out.println("Three");      </a:t>
            </a: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int value = 10 / 2;</a:t>
            </a: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System.out.println("Two");        </a:t>
            </a: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value = 10 / 1;</a:t>
            </a: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System.out.println("One");</a:t>
            </a:r>
          </a:p>
          <a:p>
            <a:pPr lvl="1" algn="just">
              <a:buFont typeface="Wingdings" pitchFamily="2" charset="2"/>
              <a:buChar char="Ø"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try {        </a:t>
            </a: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    value = 10 / 0;           </a:t>
            </a: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    System.out.println("Value =" + value);</a:t>
            </a: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} finally {</a:t>
            </a: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    System.out.println("chay phat toi dong nay ngay!!!");</a:t>
            </a: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pPr marL="365760" lvl="1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68580" indent="0">
              <a:buNone/>
            </a:pPr>
            <a:endParaRPr lang="en-US"/>
          </a:p>
        </p:txBody>
      </p:sp>
      <p:pic>
        <p:nvPicPr>
          <p:cNvPr id="1026" name="Picture 2" descr="D:\java\core\bai 1\2015-10-26_2338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70" y="5029200"/>
            <a:ext cx="59150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62000"/>
            <a:ext cx="6777317" cy="5562600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900" b="1">
                <a:latin typeface="Times New Roman" pitchFamily="18" charset="0"/>
                <a:cs typeface="Times New Roman" pitchFamily="18" charset="0"/>
              </a:rPr>
              <a:t>calling </a:t>
            </a:r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vi-VN" sz="2900" smtClean="0">
                <a:latin typeface="Times New Roman" pitchFamily="18" charset="0"/>
                <a:cs typeface="Times New Roman" pitchFamily="18" charset="0"/>
              </a:rPr>
              <a:t>hoặc 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là sẽ xử lý các trường hợp </a:t>
            </a:r>
            <a:r>
              <a:rPr lang="en-US" sz="2900" b="1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hoặc </a:t>
            </a:r>
            <a:r>
              <a:rPr lang="vi-VN" sz="2900" b="1"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 nó trở 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en-US" sz="2900" b="1">
                <a:latin typeface="Times New Roman" pitchFamily="18" charset="0"/>
                <a:cs typeface="Times New Roman" pitchFamily="18" charset="0"/>
              </a:rPr>
              <a:t>calling </a:t>
            </a:r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vi-VN" sz="2900" smtClean="0"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mình, và như vậy cho đến khi một trong hai trường </a:t>
            </a:r>
            <a:r>
              <a:rPr lang="en-US" sz="2900" b="1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 được xử lý hoặc kiểm soát đạt đến đỉnh của quá trình thực hiện, và quá trình sau đó 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chết</a:t>
            </a:r>
            <a:r>
              <a:rPr lang="vi-VN" sz="29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9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public static void ps (int a, int b) throws RuntimeException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if (b == 0)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    throw new RuntimeException ();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else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    System.out.print ("Ket Qua: " + a/b);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public static void main (String args [])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int tuso, mauso, ketqua;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System.out.println ("Chuong trinh tinh phan so: ");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Scanner input = new Scanner (System.in);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System.out.print ("Tu so: ");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tuso = input.nextInt ();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System.out.print ("Mau so: ");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mauso = input.nextInt ();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    ps (tuso, mauso);</a:t>
            </a:r>
          </a:p>
          <a:p>
            <a:pPr marL="6858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6858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26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62001"/>
            <a:ext cx="6777317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Nếu một dòng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bên ngoài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gây ra một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này được chấm dứt ngay tại dòng đó, và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điều khiển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được trả lại cho các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calling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public static void main(String[] args) {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System.out.println("Three");      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int value = 10 / 2;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System.out.println("Two");        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 value = 10 / 0;  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System.out.println("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try {        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    value = 10 / 0;           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    System.out.println("Value =" + value);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} finally {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   System.out.println("chay phat toi dong nay ngay!!!");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850392" lvl="3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68580" indent="0">
              <a:buNone/>
            </a:pPr>
            <a:endParaRPr lang="en-US"/>
          </a:p>
        </p:txBody>
      </p:sp>
      <p:pic>
        <p:nvPicPr>
          <p:cNvPr id="2050" name="Picture 2" descr="D:\java\core\bai 1\2015-10-27_0000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5414530"/>
            <a:ext cx="5591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42988" y="838200"/>
            <a:ext cx="6777037" cy="499427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Nếu một dòng code trong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tryblock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 gây ra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hoặc nhiều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atchblock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kiểm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soát thực hiện có hai lựa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Tồn tại finally block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Ko tồn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tại finally block</a:t>
            </a:r>
          </a:p>
          <a:p>
            <a:pPr algn="just">
              <a:buFont typeface="Arial" pitchFamily="34" charset="0"/>
              <a:buChar char="•"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153400" cy="5943600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vi-VN" sz="3200">
                <a:latin typeface="Times New Roman" pitchFamily="18" charset="0"/>
                <a:cs typeface="Times New Roman" pitchFamily="18" charset="0"/>
              </a:rPr>
              <a:t>Nếu các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finallyblock 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tồn tại, nó sẽ được thực hiện ngay sau khi thực hiện các </a:t>
            </a:r>
            <a:r>
              <a:rPr lang="vi-VN" sz="3200" b="1">
                <a:latin typeface="Times New Roman" pitchFamily="18" charset="0"/>
                <a:cs typeface="Times New Roman" pitchFamily="18" charset="0"/>
              </a:rPr>
              <a:t>catchblock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. Sau khi thực hiện các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finallyblock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, các điều khiển sẽ nhảy đến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dòng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 đầu tiên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ngay sau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200" b="1">
                <a:latin typeface="Times New Roman" pitchFamily="18" charset="0"/>
                <a:cs typeface="Times New Roman" pitchFamily="18" charset="0"/>
              </a:rPr>
              <a:t>finallyblock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 và việc thực hiện sẽ tiếp tục như bình </a:t>
            </a:r>
            <a:r>
              <a:rPr lang="vi-VN" sz="320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vi-VN" sz="32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endParaRPr lang="en-US" sz="2000"/>
          </a:p>
          <a:p>
            <a:pPr marL="68580" indent="0" algn="just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static void main(String[] args) {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System.out.println("Three");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int value = 10 / 2;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System.out.println("Two");     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value = 10 / 1;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System.out.println("One");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try {          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value = 10 / 0;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System.out.println("Value =" + value);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} catch (ArithmeticException e) {         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System.out.println("Error: " + e.getMessage());          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System.out.println("Ignore...");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finally{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System.out.println("!!!!!!!!!!!!!!!!!!");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System.out.println("Let's go!");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" indent="0" algn="just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68580" indent="0" algn="just">
              <a:buNone/>
            </a:pPr>
            <a:r>
              <a:rPr lang="en-US" sz="2000"/>
              <a:t> </a:t>
            </a:r>
          </a:p>
        </p:txBody>
      </p:sp>
      <p:pic>
        <p:nvPicPr>
          <p:cNvPr id="4098" name="Picture 2" descr="D:\java\core\bai 1\có 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95600"/>
            <a:ext cx="34861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9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762000"/>
            <a:ext cx="7705725" cy="5257800"/>
          </a:xfrm>
        </p:spPr>
        <p:txBody>
          <a:bodyPr>
            <a:normAutofit fontScale="47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vi-VN" sz="4200">
                <a:latin typeface="Times New Roman" pitchFamily="18" charset="0"/>
                <a:cs typeface="Times New Roman" pitchFamily="18" charset="0"/>
              </a:rPr>
              <a:t>Nếu </a:t>
            </a:r>
            <a:r>
              <a:rPr lang="en-US" sz="4200" b="1">
                <a:latin typeface="Times New Roman" pitchFamily="18" charset="0"/>
                <a:cs typeface="Times New Roman" pitchFamily="18" charset="0"/>
              </a:rPr>
              <a:t>finallyblock</a:t>
            </a:r>
            <a:r>
              <a:rPr lang="vi-VN" sz="4200">
                <a:latin typeface="Times New Roman" pitchFamily="18" charset="0"/>
                <a:cs typeface="Times New Roman" pitchFamily="18" charset="0"/>
              </a:rPr>
              <a:t> không tồn tại, các </a:t>
            </a:r>
            <a:r>
              <a:rPr lang="vi-VN" sz="4200" b="1">
                <a:latin typeface="Times New Roman" pitchFamily="18" charset="0"/>
                <a:cs typeface="Times New Roman" pitchFamily="18" charset="0"/>
              </a:rPr>
              <a:t>catchblock</a:t>
            </a:r>
            <a:r>
              <a:rPr lang="vi-VN" sz="4200">
                <a:latin typeface="Times New Roman" pitchFamily="18" charset="0"/>
                <a:cs typeface="Times New Roman" pitchFamily="18" charset="0"/>
              </a:rPr>
              <a:t> phù hợp sẽ được thực hiện, điều khiển nhảy đến dòng đầu tiên ngay sau </a:t>
            </a:r>
            <a:r>
              <a:rPr lang="vi-VN" sz="4200" b="1">
                <a:latin typeface="Times New Roman" pitchFamily="18" charset="0"/>
                <a:cs typeface="Times New Roman" pitchFamily="18" charset="0"/>
              </a:rPr>
              <a:t>catchblock</a:t>
            </a:r>
            <a:r>
              <a:rPr lang="vi-VN" sz="4200">
                <a:latin typeface="Times New Roman" pitchFamily="18" charset="0"/>
                <a:cs typeface="Times New Roman" pitchFamily="18" charset="0"/>
              </a:rPr>
              <a:t> cuối cùng và</a:t>
            </a:r>
            <a:r>
              <a:rPr lang="en-US" sz="4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4200">
                <a:latin typeface="Times New Roman" pitchFamily="18" charset="0"/>
                <a:cs typeface="Times New Roman" pitchFamily="18" charset="0"/>
              </a:rPr>
              <a:t>việc thực hiện sẽ tiếp tục như bình </a:t>
            </a:r>
            <a:r>
              <a:rPr lang="vi-VN" sz="4200">
                <a:latin typeface="Times New Roman" pitchFamily="18" charset="0"/>
                <a:cs typeface="Times New Roman" pitchFamily="18" charset="0"/>
              </a:rPr>
              <a:t>thường </a:t>
            </a:r>
            <a:r>
              <a:rPr lang="vi-VN" sz="42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420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vi-VN" sz="29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public static void main(String[] args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90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vi-VN" sz="290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System.out.println("Three");</a:t>
            </a: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int value = 10 / 2;</a:t>
            </a: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System.out.println("Two");     </a:t>
            </a: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value = 10 / 1;</a:t>
            </a: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System.out.println("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vi-VN" sz="290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vi-VN" sz="290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try {</a:t>
            </a:r>
          </a:p>
          <a:p>
            <a:pPr marL="68580" indent="0">
              <a:buNone/>
            </a:pPr>
            <a:r>
              <a:rPr lang="en-US" sz="290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vi-VN" sz="290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= 10 / 0;</a:t>
            </a: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    System.out.println("Value =" + value);</a:t>
            </a: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} catch (ArithmeticException e) {         </a:t>
            </a: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    System.out.println("Error: " + e.getMessage());          </a:t>
            </a: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    System.out.println("Ignore...");</a:t>
            </a: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    System.out.println("Let's </a:t>
            </a:r>
            <a:r>
              <a:rPr lang="vi-VN" sz="2900"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vi-VN" sz="2900" smtClean="0">
                <a:latin typeface="Times New Roman" pitchFamily="18" charset="0"/>
                <a:cs typeface="Times New Roman" pitchFamily="18" charset="0"/>
              </a:rPr>
              <a:t>!");</a:t>
            </a:r>
            <a:endParaRPr lang="vi-VN" sz="290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68580" indent="0">
              <a:buNone/>
            </a:pPr>
            <a:r>
              <a:rPr lang="vi-VN" sz="29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90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en-US"/>
          </a:p>
        </p:txBody>
      </p:sp>
      <p:pic>
        <p:nvPicPr>
          <p:cNvPr id="3075" name="Picture 3" descr="D:\java\core\bai 1\sau ca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4486"/>
            <a:ext cx="32861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039100" cy="5334000"/>
          </a:xfrm>
        </p:spPr>
        <p:txBody>
          <a:bodyPr>
            <a:normAutofit fontScale="47500" lnSpcReduction="2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Hầu hết chỉ có 1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catchblock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được thực thi</a:t>
            </a:r>
          </a:p>
          <a:p>
            <a:pPr algn="just">
              <a:buFont typeface="Wingdings" pitchFamily="2" charset="2"/>
              <a:buChar char="v"/>
            </a:pPr>
            <a:r>
              <a:rPr lang="vi-VN" sz="3600">
                <a:latin typeface="Times New Roman" pitchFamily="18" charset="0"/>
                <a:cs typeface="Times New Roman" pitchFamily="18" charset="0"/>
              </a:rPr>
              <a:t>Nếu </a:t>
            </a:r>
            <a:r>
              <a:rPr lang="vi-VN" sz="360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3600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>
                <a:latin typeface="Times New Roman" pitchFamily="18" charset="0"/>
                <a:cs typeface="Times New Roman" pitchFamily="18" charset="0"/>
              </a:rPr>
              <a:t>tuyên bố</a:t>
            </a:r>
            <a:r>
              <a:rPr lang="vi-VN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 b="1">
                <a:latin typeface="Times New Roman" pitchFamily="18" charset="0"/>
                <a:cs typeface="Times New Roman" pitchFamily="18" charset="0"/>
              </a:rPr>
              <a:t>System.exit </a:t>
            </a:r>
            <a:r>
              <a:rPr lang="vi-VN" sz="3600" b="1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vi-VN" sz="3600" smtClean="0">
                <a:latin typeface="Times New Roman" pitchFamily="18" charset="0"/>
                <a:cs typeface="Times New Roman" pitchFamily="18" charset="0"/>
              </a:rPr>
              <a:t>bất </a:t>
            </a:r>
            <a:r>
              <a:rPr lang="vi-VN" sz="3600">
                <a:latin typeface="Times New Roman" pitchFamily="18" charset="0"/>
                <a:cs typeface="Times New Roman" pitchFamily="18" charset="0"/>
              </a:rPr>
              <a:t>cứ nơi nào </a:t>
            </a:r>
            <a:r>
              <a:rPr lang="vi-VN" sz="360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vi-VN" sz="36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mỗi lần gặp phải tuyên bố này </a:t>
            </a:r>
            <a:r>
              <a:rPr lang="vi-VN" sz="36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điều khiển </a:t>
            </a:r>
            <a:r>
              <a:rPr lang="vi-VN" sz="3600" smtClean="0">
                <a:latin typeface="Times New Roman" pitchFamily="18" charset="0"/>
                <a:cs typeface="Times New Roman" pitchFamily="18" charset="0"/>
              </a:rPr>
              <a:t>sẽ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thoát khỏi</a:t>
            </a:r>
            <a:r>
              <a:rPr lang="vi-VN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>
                <a:latin typeface="Times New Roman" pitchFamily="18" charset="0"/>
                <a:cs typeface="Times New Roman" pitchFamily="18" charset="0"/>
              </a:rPr>
              <a:t>mà không cần thực hiện </a:t>
            </a:r>
            <a:r>
              <a:rPr lang="vi-VN" sz="3600">
                <a:latin typeface="Times New Roman" pitchFamily="18" charset="0"/>
                <a:cs typeface="Times New Roman" pitchFamily="18" charset="0"/>
              </a:rPr>
              <a:t>bất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kỳ </a:t>
            </a:r>
            <a:r>
              <a:rPr lang="vi-VN" sz="3600" b="1" smtClean="0">
                <a:latin typeface="Times New Roman" pitchFamily="18" charset="0"/>
                <a:cs typeface="Times New Roman" pitchFamily="18" charset="0"/>
              </a:rPr>
              <a:t>finallyblock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nào</a:t>
            </a:r>
          </a:p>
          <a:p>
            <a:pPr marL="68580" indent="0" algn="just"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en-US" sz="290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900">
                <a:latin typeface="Times New Roman" pitchFamily="18" charset="0"/>
                <a:cs typeface="Times New Roman" pitchFamily="18" charset="0"/>
              </a:rPr>
              <a:t>static void main(String[] args</a:t>
            </a:r>
            <a:r>
              <a:rPr lang="en-US" sz="29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90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90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System.out.println("Three");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int value = 10 / 2;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System.out.println("Two");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value = 10 / </a:t>
            </a:r>
            <a:r>
              <a:rPr lang="en-US" sz="29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90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90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System.out.println("</a:t>
            </a:r>
            <a:r>
              <a:rPr lang="en-US" sz="290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90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90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try {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    value = 10 / 0;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    System.out.println("Value =" + value);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} catch (ArithmeticException e) {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    System.out.println("Error: " + e.getMessage());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    System.exit(1);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    System.out.println("Ignore...");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} finally {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    System.out.println("!!!!!!!!!!!!!!!!!!");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    System.out.println("Let's </a:t>
            </a:r>
            <a:r>
              <a:rPr lang="en-US" sz="2900"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sz="2900" smtClean="0">
                <a:latin typeface="Times New Roman" pitchFamily="18" charset="0"/>
                <a:cs typeface="Times New Roman" pitchFamily="18" charset="0"/>
              </a:rPr>
              <a:t>!");</a:t>
            </a:r>
            <a:endParaRPr lang="en-US" sz="290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en-US" sz="290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68580" indent="0" algn="just"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D:\java\core\bai 1\s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32385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348</TotalTime>
  <Words>1090</Words>
  <Application>Microsoft Office PowerPoint</Application>
  <PresentationFormat>On-screen Show (4:3)</PresentationFormat>
  <Paragraphs>163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Control Flow in Exception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in Exception Condition</dc:title>
  <dc:creator>luanvucong</dc:creator>
  <cp:lastModifiedBy>luanvucong</cp:lastModifiedBy>
  <cp:revision>78</cp:revision>
  <dcterms:created xsi:type="dcterms:W3CDTF">2006-08-16T00:00:00Z</dcterms:created>
  <dcterms:modified xsi:type="dcterms:W3CDTF">2015-10-26T17:48:13Z</dcterms:modified>
</cp:coreProperties>
</file>