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15"/>
  </p:notesMasterIdLst>
  <p:handoutMasterIdLst>
    <p:handoutMasterId r:id="rId16"/>
  </p:handoutMasterIdLst>
  <p:sldIdLst>
    <p:sldId id="256" r:id="rId2"/>
    <p:sldId id="268" r:id="rId3"/>
    <p:sldId id="266" r:id="rId4"/>
    <p:sldId id="269" r:id="rId5"/>
    <p:sldId id="270" r:id="rId6"/>
    <p:sldId id="271" r:id="rId7"/>
    <p:sldId id="272" r:id="rId8"/>
    <p:sldId id="273" r:id="rId9"/>
    <p:sldId id="274" r:id="rId10"/>
    <p:sldId id="275" r:id="rId11"/>
    <p:sldId id="276" r:id="rId12"/>
    <p:sldId id="277" r:id="rId13"/>
    <p:sldId id="27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ActiveStudy</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3A7911-4DAA-48EB-A45A-DE2C705650C4}" type="datetimeFigureOut">
              <a:rPr lang="en-US" smtClean="0"/>
              <a:pPr/>
              <a:t>11/26/2015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706755-F6D4-4F89-BF86-1E91133C8209}" type="slidenum">
              <a:rPr lang="en-US" smtClean="0"/>
              <a:pPr/>
              <a:t>‹#›</a:t>
            </a:fld>
            <a:endParaRPr lang="en-US"/>
          </a:p>
        </p:txBody>
      </p:sp>
    </p:spTree>
    <p:extLst>
      <p:ext uri="{BB962C8B-B14F-4D97-AF65-F5344CB8AC3E}">
        <p14:creationId xmlns="" xmlns:p14="http://schemas.microsoft.com/office/powerpoint/2010/main" val="199248581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ActiveStudy</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CF039-6D26-47FE-AF91-70176E9324FB}" type="datetimeFigureOut">
              <a:rPr lang="en-US" smtClean="0"/>
              <a:pPr/>
              <a:t>11/26/2015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D30864-223D-40DE-A424-4F98495464E9}" type="slidenum">
              <a:rPr lang="en-US" smtClean="0"/>
              <a:pPr/>
              <a:t>‹#›</a:t>
            </a:fld>
            <a:endParaRPr lang="en-US"/>
          </a:p>
        </p:txBody>
      </p:sp>
    </p:spTree>
    <p:extLst>
      <p:ext uri="{BB962C8B-B14F-4D97-AF65-F5344CB8AC3E}">
        <p14:creationId xmlns="" xmlns:p14="http://schemas.microsoft.com/office/powerpoint/2010/main" val="244727384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D30864-223D-40DE-A424-4F98495464E9}" type="slidenum">
              <a:rPr lang="en-US" smtClean="0"/>
              <a:pPr/>
              <a:t>1</a:t>
            </a:fld>
            <a:endParaRPr lang="en-US"/>
          </a:p>
        </p:txBody>
      </p:sp>
      <p:sp>
        <p:nvSpPr>
          <p:cNvPr id="5" name="Header Placeholder 4"/>
          <p:cNvSpPr>
            <a:spLocks noGrp="1"/>
          </p:cNvSpPr>
          <p:nvPr>
            <p:ph type="hdr" sz="quarter" idx="11"/>
          </p:nvPr>
        </p:nvSpPr>
        <p:spPr/>
        <p:txBody>
          <a:bodyPr/>
          <a:lstStyle/>
          <a:p>
            <a:r>
              <a:rPr lang="en-US" smtClean="0"/>
              <a:t>ActiveStudy</a:t>
            </a:r>
            <a:endParaRPr lang="en-US"/>
          </a:p>
        </p:txBody>
      </p:sp>
    </p:spTree>
    <p:extLst>
      <p:ext uri="{BB962C8B-B14F-4D97-AF65-F5344CB8AC3E}">
        <p14:creationId xmlns="" xmlns:p14="http://schemas.microsoft.com/office/powerpoint/2010/main" val="192757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A661C0E-4A5F-49CF-8983-6316D061B77F}" type="datetime4">
              <a:rPr lang="en-US" smtClean="0"/>
              <a:pPr/>
              <a:t>November 26, 2015</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en-US" smtClean="0"/>
              <a:t>Activestudy.edu.vn - Java Basic </a:t>
            </a:r>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08B6AB-402F-48F4-9A19-1CF226326041}" type="datetime4">
              <a:rPr lang="en-US" smtClean="0"/>
              <a:pPr/>
              <a:t>November 26, 2015</a:t>
            </a:fld>
            <a:endParaRPr lang="en-US"/>
          </a:p>
        </p:txBody>
      </p:sp>
      <p:sp>
        <p:nvSpPr>
          <p:cNvPr id="5" name="Footer Placeholder 4"/>
          <p:cNvSpPr>
            <a:spLocks noGrp="1"/>
          </p:cNvSpPr>
          <p:nvPr>
            <p:ph type="ftr" sz="quarter" idx="11"/>
          </p:nvPr>
        </p:nvSpPr>
        <p:spPr/>
        <p:txBody>
          <a:bodyPr/>
          <a:lstStyle/>
          <a:p>
            <a:r>
              <a:rPr lang="en-US" smtClean="0"/>
              <a:t>Activestudy.edu.vn - Java Basic </a:t>
            </a:r>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429039-EDF2-4CBE-9967-C70B0B3F8864}" type="datetime4">
              <a:rPr lang="en-US" smtClean="0"/>
              <a:pPr/>
              <a:t>November 26, 2015</a:t>
            </a:fld>
            <a:endParaRPr lang="en-US"/>
          </a:p>
        </p:txBody>
      </p:sp>
      <p:sp>
        <p:nvSpPr>
          <p:cNvPr id="5" name="Footer Placeholder 4"/>
          <p:cNvSpPr>
            <a:spLocks noGrp="1"/>
          </p:cNvSpPr>
          <p:nvPr>
            <p:ph type="ftr" sz="quarter" idx="11"/>
          </p:nvPr>
        </p:nvSpPr>
        <p:spPr/>
        <p:txBody>
          <a:bodyPr/>
          <a:lstStyle/>
          <a:p>
            <a:r>
              <a:rPr lang="en-US" smtClean="0"/>
              <a:t>Activestudy.edu.vn - Java Basic </a:t>
            </a:r>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ADD457-7703-4556-9F8A-848647488F90}" type="datetime4">
              <a:rPr lang="en-US" smtClean="0"/>
              <a:pPr/>
              <a:t>November 26, 2015</a:t>
            </a:fld>
            <a:endParaRPr lang="en-US"/>
          </a:p>
        </p:txBody>
      </p:sp>
      <p:sp>
        <p:nvSpPr>
          <p:cNvPr id="5" name="Footer Placeholder 4"/>
          <p:cNvSpPr>
            <a:spLocks noGrp="1"/>
          </p:cNvSpPr>
          <p:nvPr>
            <p:ph type="ftr" sz="quarter" idx="11"/>
          </p:nvPr>
        </p:nvSpPr>
        <p:spPr/>
        <p:txBody>
          <a:bodyPr/>
          <a:lstStyle/>
          <a:p>
            <a:r>
              <a:rPr lang="en-US" smtClean="0"/>
              <a:t>Activestudy.edu.vn - Java Basic </a:t>
            </a:r>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06EE5-A6EA-4B7F-9B76-8D6BE2252FD1}" type="datetime4">
              <a:rPr lang="en-US" smtClean="0"/>
              <a:pPr/>
              <a:t>November 26, 2015</a:t>
            </a:fld>
            <a:endParaRPr lang="en-US"/>
          </a:p>
        </p:txBody>
      </p:sp>
      <p:sp>
        <p:nvSpPr>
          <p:cNvPr id="5" name="Footer Placeholder 4"/>
          <p:cNvSpPr>
            <a:spLocks noGrp="1"/>
          </p:cNvSpPr>
          <p:nvPr>
            <p:ph type="ftr" sz="quarter" idx="11"/>
          </p:nvPr>
        </p:nvSpPr>
        <p:spPr/>
        <p:txBody>
          <a:bodyPr/>
          <a:lstStyle/>
          <a:p>
            <a:r>
              <a:rPr lang="en-US" smtClean="0"/>
              <a:t>Activestudy.edu.vn - Java Basic </a:t>
            </a:r>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8D8358F-69EE-4355-9D34-808F363EFC27}" type="datetime4">
              <a:rPr lang="en-US" smtClean="0"/>
              <a:pPr/>
              <a:t>November 26, 2015</a:t>
            </a:fld>
            <a:endParaRPr lang="en-US"/>
          </a:p>
        </p:txBody>
      </p:sp>
      <p:sp>
        <p:nvSpPr>
          <p:cNvPr id="6" name="Footer Placeholder 5"/>
          <p:cNvSpPr>
            <a:spLocks noGrp="1"/>
          </p:cNvSpPr>
          <p:nvPr>
            <p:ph type="ftr" sz="quarter" idx="11"/>
          </p:nvPr>
        </p:nvSpPr>
        <p:spPr/>
        <p:txBody>
          <a:bodyPr/>
          <a:lstStyle/>
          <a:p>
            <a:r>
              <a:rPr lang="en-US" smtClean="0"/>
              <a:t>Activestudy.edu.vn - Java Basic </a:t>
            </a:r>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08BAA3-5822-45E3-960E-860173D7D56D}" type="datetime4">
              <a:rPr lang="en-US" smtClean="0"/>
              <a:pPr/>
              <a:t>November 26, 2015</a:t>
            </a:fld>
            <a:endParaRPr lang="en-US"/>
          </a:p>
        </p:txBody>
      </p:sp>
      <p:sp>
        <p:nvSpPr>
          <p:cNvPr id="8" name="Footer Placeholder 7"/>
          <p:cNvSpPr>
            <a:spLocks noGrp="1"/>
          </p:cNvSpPr>
          <p:nvPr>
            <p:ph type="ftr" sz="quarter" idx="11"/>
          </p:nvPr>
        </p:nvSpPr>
        <p:spPr/>
        <p:txBody>
          <a:bodyPr/>
          <a:lstStyle/>
          <a:p>
            <a:r>
              <a:rPr lang="en-US" smtClean="0"/>
              <a:t>Activestudy.edu.vn - Java Basic </a:t>
            </a:r>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571F8A-ED68-4966-A3D4-7EE21E0FEFB4}" type="datetime4">
              <a:rPr lang="en-US" smtClean="0"/>
              <a:pPr/>
              <a:t>November 26, 2015</a:t>
            </a:fld>
            <a:endParaRPr lang="en-US"/>
          </a:p>
        </p:txBody>
      </p:sp>
      <p:sp>
        <p:nvSpPr>
          <p:cNvPr id="4" name="Footer Placeholder 3"/>
          <p:cNvSpPr>
            <a:spLocks noGrp="1"/>
          </p:cNvSpPr>
          <p:nvPr>
            <p:ph type="ftr" sz="quarter" idx="11"/>
          </p:nvPr>
        </p:nvSpPr>
        <p:spPr/>
        <p:txBody>
          <a:bodyPr/>
          <a:lstStyle/>
          <a:p>
            <a:r>
              <a:rPr lang="en-US" smtClean="0"/>
              <a:t>Activestudy.edu.vn - Java Basic </a:t>
            </a:r>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BD9678-3DE9-453C-AD0D-A96FC67B6F39}" type="datetime4">
              <a:rPr lang="en-US" smtClean="0"/>
              <a:pPr/>
              <a:t>November 26, 2015</a:t>
            </a:fld>
            <a:endParaRPr lang="en-US"/>
          </a:p>
        </p:txBody>
      </p:sp>
      <p:sp>
        <p:nvSpPr>
          <p:cNvPr id="3" name="Footer Placeholder 2"/>
          <p:cNvSpPr>
            <a:spLocks noGrp="1"/>
          </p:cNvSpPr>
          <p:nvPr>
            <p:ph type="ftr" sz="quarter" idx="11"/>
          </p:nvPr>
        </p:nvSpPr>
        <p:spPr/>
        <p:txBody>
          <a:bodyPr/>
          <a:lstStyle/>
          <a:p>
            <a:r>
              <a:rPr lang="en-US" smtClean="0"/>
              <a:t>Activestudy.edu.vn - Java Basic </a:t>
            </a:r>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ACC7E41-89A7-46A0-A483-824281376F4D}" type="datetime4">
              <a:rPr lang="en-US" smtClean="0"/>
              <a:pPr/>
              <a:t>November 26, 2015</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US" smtClean="0"/>
              <a:t>Activestudy.edu.vn - Java Basic </a:t>
            </a:r>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FD6BB2-5CC6-4990-ABBC-E24B875979A0}" type="datetime4">
              <a:rPr lang="en-US" smtClean="0"/>
              <a:pPr/>
              <a:t>November 26, 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US" smtClean="0"/>
              <a:t>Activestudy.edu.vn - Java Basic </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02436A0-F3FD-4F63-B719-DA3F132809DB}" type="datetime4">
              <a:rPr lang="en-US" smtClean="0"/>
              <a:pPr/>
              <a:t>November 26, 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r>
              <a:rPr lang="en-US" smtClean="0"/>
              <a:t>Activestudy.edu.vn - Java Basic </a:t>
            </a:r>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docs.oracle.com/javase/7/docs/api/java/lang/Thread.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ocs.oracle.com/javase/7/docs/api/java/lang/ThreadGroup.html" TargetMode="External"/><Relationship Id="rId2" Type="http://schemas.openxmlformats.org/officeDocument/2006/relationships/hyperlink" Target="http://docs.oracle.com/javase/7/docs/api/java/lang/Thread.html" TargetMode="External"/><Relationship Id="rId1" Type="http://schemas.openxmlformats.org/officeDocument/2006/relationships/slideLayout" Target="../slideLayouts/slideLayout2.xml"/><Relationship Id="rId4" Type="http://schemas.openxmlformats.org/officeDocument/2006/relationships/hyperlink" Target="http://docs.oracle.com/javase/7/docs/technotes/guides/concurrency/threadPrimitiveDeprecation.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docs.oracle.com/javase/7/docs/api/java/util/Map.html" TargetMode="External"/><Relationship Id="rId2" Type="http://schemas.openxmlformats.org/officeDocument/2006/relationships/hyperlink" Target="http://docs.oracle.com/javase/7/docs/api/java/lang/Thread.html" TargetMode="External"/><Relationship Id="rId1" Type="http://schemas.openxmlformats.org/officeDocument/2006/relationships/slideLayout" Target="../slideLayouts/slideLayout2.xml"/><Relationship Id="rId6" Type="http://schemas.openxmlformats.org/officeDocument/2006/relationships/hyperlink" Target="http://docs.oracle.com/javase/7/docs/api/java/lang/Thread.UncaughtExceptionHandler.html" TargetMode="External"/><Relationship Id="rId5" Type="http://schemas.openxmlformats.org/officeDocument/2006/relationships/hyperlink" Target="http://docs.oracle.com/javase/7/docs/api/java/lang/ClassLoader.html" TargetMode="External"/><Relationship Id="rId4" Type="http://schemas.openxmlformats.org/officeDocument/2006/relationships/hyperlink" Target="http://docs.oracle.com/javase/7/docs/api/java/lang/StackTraceElement.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7" Type="http://schemas.openxmlformats.org/officeDocument/2006/relationships/hyperlink" Target="http://docs.oracle.com/javase/7/docs/api/java/lang/Thread.UncaughtExceptionHandler.html" TargetMode="External"/><Relationship Id="rId2" Type="http://schemas.openxmlformats.org/officeDocument/2006/relationships/hyperlink" Target="http://docs.oracle.com/javase/7/docs/api/java/lang/Thread.html" TargetMode="External"/><Relationship Id="rId1" Type="http://schemas.openxmlformats.org/officeDocument/2006/relationships/slideLayout" Target="../slideLayouts/slideLayout2.xml"/><Relationship Id="rId6" Type="http://schemas.openxmlformats.org/officeDocument/2006/relationships/hyperlink" Target="http://docs.oracle.com/javase/7/docs/api/java/lang/ThreadGroup.html" TargetMode="External"/><Relationship Id="rId5" Type="http://schemas.openxmlformats.org/officeDocument/2006/relationships/hyperlink" Target="http://docs.oracle.com/javase/7/docs/api/java/lang/Thread.State.html" TargetMode="External"/><Relationship Id="rId4" Type="http://schemas.openxmlformats.org/officeDocument/2006/relationships/hyperlink" Target="http://docs.oracle.com/javase/7/docs/api/java/lang/StackTraceElement.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docs.oracle.com/javase/7/docs/api/java/lang/Object.html" TargetMode="External"/><Relationship Id="rId2" Type="http://schemas.openxmlformats.org/officeDocument/2006/relationships/hyperlink" Target="http://docs.oracle.com/javase/7/docs/api/java/lang/Thread.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ocs.oracle.com/javase/7/docs/technotes/guides/concurrency/threadPrimitiveDeprecation.html" TargetMode="External"/><Relationship Id="rId2" Type="http://schemas.openxmlformats.org/officeDocument/2006/relationships/hyperlink" Target="http://docs.oracle.com/javase/7/docs/api/java/lang/Thread.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ocs.oracle.com/javase/7/docs/api/java/lang/ClassLoader.html" TargetMode="External"/><Relationship Id="rId2" Type="http://schemas.openxmlformats.org/officeDocument/2006/relationships/hyperlink" Target="http://docs.oracle.com/javase/7/docs/api/java/lang/Thread.html" TargetMode="External"/><Relationship Id="rId1" Type="http://schemas.openxmlformats.org/officeDocument/2006/relationships/slideLayout" Target="../slideLayouts/slideLayout2.xml"/><Relationship Id="rId5" Type="http://schemas.openxmlformats.org/officeDocument/2006/relationships/hyperlink" Target="http://docs.oracle.com/javase/7/docs/api/java/lang/String.html" TargetMode="External"/><Relationship Id="rId4" Type="http://schemas.openxmlformats.org/officeDocument/2006/relationships/hyperlink" Target="http://docs.oracle.com/javase/7/docs/api/java/lang/Thread.UncaughtExceptionHandler.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docs.oracle.com/javase/7/docs/api/java/lang/Thread.UncaughtExceptionHandler.html" TargetMode="External"/><Relationship Id="rId2" Type="http://schemas.openxmlformats.org/officeDocument/2006/relationships/hyperlink" Target="http://docs.oracle.com/javase/7/docs/api/java/lang/Thread.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ocs.oracle.com/javase/7/docs/api/java/lang/Throwable.html" TargetMode="External"/><Relationship Id="rId2" Type="http://schemas.openxmlformats.org/officeDocument/2006/relationships/hyperlink" Target="http://docs.oracle.com/javase/7/docs/api/java/lang/Thread.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Thread</a:t>
            </a:r>
            <a:endParaRPr lang="en-US" dirty="0"/>
          </a:p>
        </p:txBody>
      </p:sp>
      <p:sp>
        <p:nvSpPr>
          <p:cNvPr id="3" name="Subtitle 2"/>
          <p:cNvSpPr>
            <a:spLocks noGrp="1"/>
          </p:cNvSpPr>
          <p:nvPr>
            <p:ph type="subTitle" idx="1"/>
          </p:nvPr>
        </p:nvSpPr>
        <p:spPr>
          <a:xfrm>
            <a:off x="4610101" y="4421080"/>
            <a:ext cx="3568700" cy="1471720"/>
          </a:xfrm>
        </p:spPr>
        <p:txBody>
          <a:bodyPr>
            <a:noAutofit/>
          </a:bodyPr>
          <a:lstStyle/>
          <a:p>
            <a:endParaRPr lang="en-US" sz="1200" dirty="0"/>
          </a:p>
        </p:txBody>
      </p:sp>
      <p:pic>
        <p:nvPicPr>
          <p:cNvPr id="4" name="Picture 3"/>
          <p:cNvPicPr>
            <a:picLocks noChangeAspect="1"/>
          </p:cNvPicPr>
          <p:nvPr/>
        </p:nvPicPr>
        <p:blipFill>
          <a:blip r:embed="rId3" cstate="email">
            <a:extLst>
              <a:ext uri="{28A0092B-C50C-407E-A947-70E740481C1C}">
                <a14:useLocalDpi xmlns="" xmlns:a14="http://schemas.microsoft.com/office/drawing/2010/main" val="0"/>
              </a:ext>
            </a:extLst>
          </a:blip>
          <a:stretch>
            <a:fillRect/>
          </a:stretch>
        </p:blipFill>
        <p:spPr>
          <a:xfrm>
            <a:off x="1433148" y="2713730"/>
            <a:ext cx="1733533" cy="1477270"/>
          </a:xfrm>
          <a:prstGeom prst="rect">
            <a:avLst/>
          </a:prstGeom>
        </p:spPr>
      </p:pic>
    </p:spTree>
    <p:extLst>
      <p:ext uri="{BB962C8B-B14F-4D97-AF65-F5344CB8AC3E}">
        <p14:creationId xmlns="" xmlns:p14="http://schemas.microsoft.com/office/powerpoint/2010/main" val="3031484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803564"/>
            <a:ext cx="6777317" cy="5029065"/>
          </a:xfrm>
        </p:spPr>
        <p:txBody>
          <a:bodyPr/>
          <a:lstStyle/>
          <a:p>
            <a:r>
              <a:rPr lang="en-US" dirty="0" smtClean="0"/>
              <a:t>String </a:t>
            </a:r>
            <a:r>
              <a:rPr lang="en-US" b="1" dirty="0" err="1" smtClean="0">
                <a:hlinkClick r:id="rId2"/>
              </a:rPr>
              <a:t>toString</a:t>
            </a:r>
            <a:r>
              <a:rPr lang="en-US" dirty="0" smtClean="0"/>
              <a:t>(): Returns a string representation of this thread, including the thread's name, priority, and thread group.</a:t>
            </a:r>
          </a:p>
          <a:p>
            <a:r>
              <a:rPr lang="en-US" dirty="0" smtClean="0"/>
              <a:t>static void yield() :A hint to the scheduler that the current thread is willing to yield its current use of a processor</a:t>
            </a:r>
            <a:endParaRPr lang="en-US" dirty="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Locks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Locks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DeathLocks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Method in Thread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sz="1400" b="1" dirty="0" smtClean="0">
                <a:latin typeface="Times New Roman" pitchFamily="18" charset="0"/>
                <a:cs typeface="Times New Roman" pitchFamily="18" charset="0"/>
                <a:hlinkClick r:id="rId2"/>
              </a:rPr>
              <a:t> static </a:t>
            </a:r>
            <a:r>
              <a:rPr lang="en-US" sz="1400" b="1" dirty="0" err="1" smtClean="0">
                <a:latin typeface="Times New Roman" pitchFamily="18" charset="0"/>
                <a:cs typeface="Times New Roman" pitchFamily="18" charset="0"/>
                <a:hlinkClick r:id="rId2"/>
              </a:rPr>
              <a:t>int</a:t>
            </a:r>
            <a:r>
              <a:rPr lang="en-US" sz="1400" b="1" dirty="0" smtClean="0">
                <a:latin typeface="Times New Roman" pitchFamily="18" charset="0"/>
                <a:cs typeface="Times New Roman" pitchFamily="18" charset="0"/>
                <a:hlinkClick r:id="rId2"/>
              </a:rPr>
              <a:t>  </a:t>
            </a:r>
            <a:r>
              <a:rPr lang="en-US" sz="1400" b="1" dirty="0" err="1" smtClean="0">
                <a:latin typeface="Times New Roman" pitchFamily="18" charset="0"/>
                <a:cs typeface="Times New Roman" pitchFamily="18" charset="0"/>
                <a:hlinkClick r:id="rId2"/>
              </a:rPr>
              <a:t>activeCount</a:t>
            </a:r>
            <a:r>
              <a:rPr lang="en-US" sz="1400" dirty="0" smtClean="0">
                <a:latin typeface="Times New Roman" pitchFamily="18" charset="0"/>
                <a:cs typeface="Times New Roman" pitchFamily="18" charset="0"/>
              </a:rPr>
              <a:t>() :Returns an estimate of the number of active threads in the current thread's </a:t>
            </a:r>
            <a:r>
              <a:rPr lang="en-US" sz="1400" b="1" dirty="0" smtClean="0">
                <a:latin typeface="Times New Roman" pitchFamily="18" charset="0"/>
                <a:cs typeface="Times New Roman" pitchFamily="18" charset="0"/>
                <a:hlinkClick r:id="rId3" tooltip="class in java.lang"/>
              </a:rPr>
              <a:t>thread group</a:t>
            </a:r>
            <a:r>
              <a:rPr lang="en-US" sz="1400" dirty="0" smtClean="0">
                <a:latin typeface="Times New Roman" pitchFamily="18" charset="0"/>
                <a:cs typeface="Times New Roman" pitchFamily="18" charset="0"/>
              </a:rPr>
              <a:t> and its subgroups.</a:t>
            </a:r>
          </a:p>
          <a:p>
            <a:r>
              <a:rPr lang="en-US" sz="1400" dirty="0" smtClean="0">
                <a:latin typeface="Times New Roman" pitchFamily="18" charset="0"/>
                <a:cs typeface="Times New Roman" pitchFamily="18" charset="0"/>
              </a:rPr>
              <a:t>Void  </a:t>
            </a:r>
            <a:r>
              <a:rPr lang="en-US" sz="1400" b="1" dirty="0" err="1" smtClean="0">
                <a:latin typeface="Times New Roman" pitchFamily="18" charset="0"/>
                <a:cs typeface="Times New Roman" pitchFamily="18" charset="0"/>
                <a:hlinkClick r:id="rId2"/>
              </a:rPr>
              <a:t>checkAccess</a:t>
            </a:r>
            <a:r>
              <a:rPr lang="en-US" sz="1400" dirty="0" smtClean="0">
                <a:latin typeface="Times New Roman" pitchFamily="18" charset="0"/>
                <a:cs typeface="Times New Roman" pitchFamily="18" charset="0"/>
              </a:rPr>
              <a:t>(): Determines if the currently running thread has permission to modify this thread.</a:t>
            </a:r>
          </a:p>
          <a:p>
            <a:r>
              <a:rPr lang="en-US" sz="1400" dirty="0" smtClean="0">
                <a:latin typeface="Times New Roman" pitchFamily="18" charset="0"/>
                <a:cs typeface="Times New Roman" pitchFamily="18" charset="0"/>
              </a:rPr>
              <a:t>Protected Object clone():  Throws </a:t>
            </a:r>
            <a:r>
              <a:rPr lang="en-US" sz="1400" dirty="0" err="1" smtClean="0">
                <a:latin typeface="Times New Roman" pitchFamily="18" charset="0"/>
                <a:cs typeface="Times New Roman" pitchFamily="18" charset="0"/>
              </a:rPr>
              <a:t>CloneNotSupportedException</a:t>
            </a:r>
            <a:r>
              <a:rPr lang="en-US" sz="1400" dirty="0" smtClean="0">
                <a:latin typeface="Times New Roman" pitchFamily="18" charset="0"/>
                <a:cs typeface="Times New Roman" pitchFamily="18" charset="0"/>
              </a:rPr>
              <a:t> as a Thread can not be meaningfully cloned.</a:t>
            </a:r>
          </a:p>
          <a:p>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hlinkClick r:id="rId2"/>
              </a:rPr>
              <a:t>countStackFrames</a:t>
            </a:r>
            <a:r>
              <a:rPr lang="en-US" sz="1400" dirty="0" smtClean="0">
                <a:latin typeface="Times New Roman" pitchFamily="18" charset="0"/>
                <a:cs typeface="Times New Roman" pitchFamily="18" charset="0"/>
              </a:rPr>
              <a:t>() : </a:t>
            </a:r>
            <a:r>
              <a:rPr lang="en-US" sz="1400" b="1" dirty="0" smtClean="0">
                <a:latin typeface="Times New Roman" pitchFamily="18" charset="0"/>
                <a:cs typeface="Times New Roman" pitchFamily="18" charset="0"/>
              </a:rPr>
              <a:t>Deprecated. </a:t>
            </a:r>
            <a:r>
              <a:rPr lang="en-US" sz="1400" i="1" dirty="0" smtClean="0">
                <a:latin typeface="Times New Roman" pitchFamily="18" charset="0"/>
                <a:cs typeface="Times New Roman" pitchFamily="18" charset="0"/>
              </a:rPr>
              <a:t>The definition of this call depends on </a:t>
            </a:r>
            <a:r>
              <a:rPr lang="en-US" sz="1400" b="1" i="1" dirty="0" smtClean="0">
                <a:latin typeface="Times New Roman" pitchFamily="18" charset="0"/>
                <a:cs typeface="Times New Roman" pitchFamily="18" charset="0"/>
                <a:hlinkClick r:id="rId2"/>
              </a:rPr>
              <a:t>suspend()</a:t>
            </a:r>
            <a:r>
              <a:rPr lang="en-US" sz="1400" i="1" dirty="0" smtClean="0">
                <a:latin typeface="Times New Roman" pitchFamily="18" charset="0"/>
                <a:cs typeface="Times New Roman" pitchFamily="18" charset="0"/>
              </a:rPr>
              <a:t>, which is deprecated. Further, the results of this call were never well-defined.</a:t>
            </a:r>
          </a:p>
          <a:p>
            <a:r>
              <a:rPr lang="en-US" sz="1400" i="1" dirty="0" smtClean="0">
                <a:latin typeface="Times New Roman" pitchFamily="18" charset="0"/>
                <a:cs typeface="Times New Roman" pitchFamily="18" charset="0"/>
              </a:rPr>
              <a:t>Static Thread  </a:t>
            </a:r>
            <a:r>
              <a:rPr lang="en-US" sz="1400" b="1" dirty="0" err="1" smtClean="0">
                <a:latin typeface="Times New Roman" pitchFamily="18" charset="0"/>
                <a:cs typeface="Times New Roman" pitchFamily="18" charset="0"/>
                <a:hlinkClick r:id="rId2"/>
              </a:rPr>
              <a:t>currentThread</a:t>
            </a:r>
            <a:r>
              <a:rPr lang="en-US" sz="1400" dirty="0" smtClean="0">
                <a:latin typeface="Times New Roman" pitchFamily="18" charset="0"/>
                <a:cs typeface="Times New Roman" pitchFamily="18" charset="0"/>
              </a:rPr>
              <a:t>() : Returns a reference to the currently executing thread object.</a:t>
            </a:r>
          </a:p>
          <a:p>
            <a:r>
              <a:rPr lang="en-US" sz="1400" dirty="0" smtClean="0">
                <a:latin typeface="Times New Roman" pitchFamily="18" charset="0"/>
                <a:cs typeface="Times New Roman" pitchFamily="18" charset="0"/>
              </a:rPr>
              <a:t>Void </a:t>
            </a:r>
            <a:r>
              <a:rPr lang="en-US" sz="1400" b="1" dirty="0" smtClean="0">
                <a:latin typeface="Times New Roman" pitchFamily="18" charset="0"/>
                <a:cs typeface="Times New Roman" pitchFamily="18" charset="0"/>
                <a:hlinkClick r:id="rId2"/>
              </a:rPr>
              <a:t>destroy</a:t>
            </a:r>
            <a:r>
              <a:rPr lang="en-US" sz="1400" dirty="0" smtClean="0">
                <a:latin typeface="Times New Roman" pitchFamily="18" charset="0"/>
                <a:cs typeface="Times New Roman" pitchFamily="18" charset="0"/>
              </a:rPr>
              <a:t>() : </a:t>
            </a:r>
            <a:r>
              <a:rPr lang="en-US" sz="1400" b="1" dirty="0" smtClean="0">
                <a:latin typeface="Times New Roman" pitchFamily="18" charset="0"/>
                <a:cs typeface="Times New Roman" pitchFamily="18" charset="0"/>
              </a:rPr>
              <a:t>Deprecated.</a:t>
            </a:r>
            <a:r>
              <a:rPr lang="en-US" sz="1400" dirty="0" smtClean="0">
                <a:latin typeface="Times New Roman" pitchFamily="18" charset="0"/>
                <a:cs typeface="Times New Roman" pitchFamily="18" charset="0"/>
              </a:rPr>
              <a:t> </a:t>
            </a:r>
            <a:r>
              <a:rPr lang="en-US" sz="1400" i="1" dirty="0" smtClean="0">
                <a:latin typeface="Times New Roman" pitchFamily="18" charset="0"/>
                <a:cs typeface="Times New Roman" pitchFamily="18" charset="0"/>
              </a:rPr>
              <a:t>This method was originally designed to destroy this thread without any cleanup. Any monitors it held would have remained locked. However, the method was never implemented. If </a:t>
            </a:r>
            <a:r>
              <a:rPr lang="en-US" sz="1400" i="1" dirty="0" err="1" smtClean="0">
                <a:latin typeface="Times New Roman" pitchFamily="18" charset="0"/>
                <a:cs typeface="Times New Roman" pitchFamily="18" charset="0"/>
              </a:rPr>
              <a:t>if</a:t>
            </a:r>
            <a:r>
              <a:rPr lang="en-US" sz="1400" i="1" dirty="0" smtClean="0">
                <a:latin typeface="Times New Roman" pitchFamily="18" charset="0"/>
                <a:cs typeface="Times New Roman" pitchFamily="18" charset="0"/>
              </a:rPr>
              <a:t> were to be implemented, it would be deadlock-prone in much the manner of </a:t>
            </a:r>
            <a:r>
              <a:rPr lang="en-US" sz="1400" b="1" i="1" dirty="0" smtClean="0">
                <a:latin typeface="Times New Roman" pitchFamily="18" charset="0"/>
                <a:cs typeface="Times New Roman" pitchFamily="18" charset="0"/>
                <a:hlinkClick r:id="rId2"/>
              </a:rPr>
              <a:t>suspend()</a:t>
            </a:r>
            <a:r>
              <a:rPr lang="en-US" sz="1400" i="1" dirty="0" smtClean="0">
                <a:latin typeface="Times New Roman" pitchFamily="18" charset="0"/>
                <a:cs typeface="Times New Roman" pitchFamily="18" charset="0"/>
              </a:rPr>
              <a:t>. If the target thread held a lock protecting a critical system resource when it was destroyed, no thread could ever access this resource again. If another thread ever attempted to lock this resource, deadlock would result. Such deadlocks typically manifest themselves as "frozen" processes. For more information, see </a:t>
            </a:r>
            <a:r>
              <a:rPr lang="en-US" sz="1400" b="1" i="1" dirty="0" smtClean="0">
                <a:latin typeface="Times New Roman" pitchFamily="18" charset="0"/>
                <a:cs typeface="Times New Roman" pitchFamily="18" charset="0"/>
                <a:hlinkClick r:id="rId4"/>
              </a:rPr>
              <a:t>Why are </a:t>
            </a:r>
            <a:r>
              <a:rPr lang="en-US" sz="1400" b="1" i="1" dirty="0" err="1" smtClean="0">
                <a:latin typeface="Times New Roman" pitchFamily="18" charset="0"/>
                <a:cs typeface="Times New Roman" pitchFamily="18" charset="0"/>
                <a:hlinkClick r:id="rId4"/>
              </a:rPr>
              <a:t>Thread.stop</a:t>
            </a:r>
            <a:r>
              <a:rPr lang="en-US" sz="1400" b="1" i="1" dirty="0" smtClean="0">
                <a:latin typeface="Times New Roman" pitchFamily="18" charset="0"/>
                <a:cs typeface="Times New Roman" pitchFamily="18" charset="0"/>
                <a:hlinkClick r:id="rId4"/>
              </a:rPr>
              <a:t>, </a:t>
            </a:r>
            <a:r>
              <a:rPr lang="en-US" sz="1400" b="1" i="1" dirty="0" err="1" smtClean="0">
                <a:latin typeface="Times New Roman" pitchFamily="18" charset="0"/>
                <a:cs typeface="Times New Roman" pitchFamily="18" charset="0"/>
                <a:hlinkClick r:id="rId4"/>
              </a:rPr>
              <a:t>Thread.suspend</a:t>
            </a:r>
            <a:r>
              <a:rPr lang="en-US" sz="1400" b="1" i="1" dirty="0" smtClean="0">
                <a:latin typeface="Times New Roman" pitchFamily="18" charset="0"/>
                <a:cs typeface="Times New Roman" pitchFamily="18" charset="0"/>
                <a:hlinkClick r:id="rId4"/>
              </a:rPr>
              <a:t> and </a:t>
            </a:r>
            <a:r>
              <a:rPr lang="en-US" sz="1400" b="1" i="1" dirty="0" err="1" smtClean="0">
                <a:latin typeface="Times New Roman" pitchFamily="18" charset="0"/>
                <a:cs typeface="Times New Roman" pitchFamily="18" charset="0"/>
                <a:hlinkClick r:id="rId4"/>
              </a:rPr>
              <a:t>Thread.resume</a:t>
            </a:r>
            <a:r>
              <a:rPr lang="en-US" sz="1400" b="1" i="1" dirty="0" smtClean="0">
                <a:latin typeface="Times New Roman" pitchFamily="18" charset="0"/>
                <a:cs typeface="Times New Roman" pitchFamily="18" charset="0"/>
                <a:hlinkClick r:id="rId4"/>
              </a:rPr>
              <a:t> Deprecated?</a:t>
            </a:r>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extLst>
      <p:ext uri="{BB962C8B-B14F-4D97-AF65-F5344CB8AC3E}">
        <p14:creationId xmlns="" xmlns:p14="http://schemas.microsoft.com/office/powerpoint/2010/main" val="2440980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886692"/>
            <a:ext cx="6777317" cy="4945938"/>
          </a:xfrm>
        </p:spPr>
        <p:txBody>
          <a:bodyPr>
            <a:normAutofit/>
          </a:bodyPr>
          <a:lstStyle/>
          <a:p>
            <a:r>
              <a:rPr lang="en-US" sz="2000" b="1" dirty="0" smtClean="0">
                <a:latin typeface="Times New Roman" pitchFamily="18" charset="0"/>
                <a:cs typeface="Times New Roman" pitchFamily="18" charset="0"/>
              </a:rPr>
              <a:t>Static void </a:t>
            </a:r>
            <a:r>
              <a:rPr lang="en-US" sz="2000" b="1" dirty="0" err="1" smtClean="0">
                <a:latin typeface="Times New Roman" pitchFamily="18" charset="0"/>
                <a:cs typeface="Times New Roman" pitchFamily="18" charset="0"/>
              </a:rPr>
              <a:t>dumpStack</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Prints a stack trace of the current thread to the standard error stream. </a:t>
            </a:r>
          </a:p>
          <a:p>
            <a:r>
              <a:rPr lang="en-US" sz="2000" dirty="0" smtClean="0">
                <a:latin typeface="Times New Roman" pitchFamily="18" charset="0"/>
                <a:cs typeface="Times New Roman" pitchFamily="18" charset="0"/>
              </a:rPr>
              <a:t>Static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hlinkClick r:id="rId2"/>
              </a:rPr>
              <a:t>enumerate</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hlinkClick r:id="rId2" tooltip="class in java.lang"/>
              </a:rPr>
              <a:t>Thread</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tarray</a:t>
            </a:r>
            <a:r>
              <a:rPr lang="en-US" sz="2000" dirty="0" smtClean="0">
                <a:latin typeface="Times New Roman" pitchFamily="18" charset="0"/>
                <a:cs typeface="Times New Roman" pitchFamily="18" charset="0"/>
              </a:rPr>
              <a:t>) : Copies into the specified array every active thread in the current thread's thread group and its subgroups. </a:t>
            </a:r>
          </a:p>
          <a:p>
            <a:r>
              <a:rPr lang="en-US" sz="2000" dirty="0" smtClean="0">
                <a:latin typeface="Times New Roman" pitchFamily="18" charset="0"/>
                <a:cs typeface="Times New Roman" pitchFamily="18" charset="0"/>
              </a:rPr>
              <a:t>static </a:t>
            </a:r>
            <a:r>
              <a:rPr lang="en-US" sz="2000" b="1" dirty="0" smtClean="0">
                <a:latin typeface="Times New Roman" pitchFamily="18" charset="0"/>
                <a:cs typeface="Times New Roman" pitchFamily="18" charset="0"/>
                <a:hlinkClick r:id="rId3" tooltip="interface in java.util"/>
              </a:rPr>
              <a:t>Map</a:t>
            </a:r>
            <a:r>
              <a:rPr lang="en-US" sz="2000" dirty="0" smtClean="0">
                <a:latin typeface="Times New Roman" pitchFamily="18" charset="0"/>
                <a:cs typeface="Times New Roman" pitchFamily="18" charset="0"/>
              </a:rPr>
              <a:t>&lt;</a:t>
            </a:r>
            <a:r>
              <a:rPr lang="en-US" sz="2000" b="1" dirty="0" err="1" smtClean="0">
                <a:latin typeface="Times New Roman" pitchFamily="18" charset="0"/>
                <a:cs typeface="Times New Roman" pitchFamily="18" charset="0"/>
                <a:hlinkClick r:id="rId2" tooltip="class in java.lang"/>
              </a:rPr>
              <a:t>Thread</a:t>
            </a:r>
            <a:r>
              <a:rPr lang="en-US" sz="2000" dirty="0" err="1"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hlinkClick r:id="rId4" tooltip="class in java.lang"/>
              </a:rPr>
              <a:t>StackTraceElement</a:t>
            </a:r>
            <a:r>
              <a:rPr lang="en-US" sz="2000" dirty="0" smtClean="0">
                <a:latin typeface="Times New Roman" pitchFamily="18" charset="0"/>
                <a:cs typeface="Times New Roman" pitchFamily="18" charset="0"/>
              </a:rPr>
              <a:t>[]&gt; </a:t>
            </a:r>
            <a:r>
              <a:rPr lang="en-US" sz="2000" b="1" dirty="0" err="1" smtClean="0">
                <a:latin typeface="Times New Roman" pitchFamily="18" charset="0"/>
                <a:cs typeface="Times New Roman" pitchFamily="18" charset="0"/>
                <a:hlinkClick r:id="rId2"/>
              </a:rPr>
              <a:t>getAllStackTraces</a:t>
            </a:r>
            <a:r>
              <a:rPr lang="en-US" sz="2000" dirty="0" smtClean="0">
                <a:latin typeface="Times New Roman" pitchFamily="18" charset="0"/>
                <a:cs typeface="Times New Roman" pitchFamily="18" charset="0"/>
              </a:rPr>
              <a:t>() : Returns a map of stack traces for all live threads. </a:t>
            </a:r>
          </a:p>
          <a:p>
            <a:r>
              <a:rPr lang="en-US" sz="2000" b="1" dirty="0" err="1" smtClean="0">
                <a:latin typeface="Times New Roman" pitchFamily="18" charset="0"/>
                <a:cs typeface="Times New Roman" pitchFamily="18" charset="0"/>
                <a:hlinkClick r:id="rId5" tooltip="class in java.lang"/>
              </a:rPr>
              <a:t>ClassLoader</a:t>
            </a:r>
            <a:r>
              <a:rPr lang="en-US" sz="2000" b="1" dirty="0" smtClean="0">
                <a:latin typeface="Times New Roman" pitchFamily="18" charset="0"/>
                <a:cs typeface="Times New Roman" pitchFamily="18" charset="0"/>
                <a:hlinkClick r:id="rId5" tooltip="class in java.lang"/>
              </a:rPr>
              <a:t> </a:t>
            </a:r>
            <a:r>
              <a:rPr lang="en-US" sz="2000" b="1" dirty="0" err="1" smtClean="0">
                <a:latin typeface="Times New Roman" pitchFamily="18" charset="0"/>
                <a:cs typeface="Times New Roman" pitchFamily="18" charset="0"/>
                <a:hlinkClick r:id="rId2"/>
              </a:rPr>
              <a:t>getContextClassLoader</a:t>
            </a:r>
            <a:r>
              <a:rPr lang="en-US" sz="2000" dirty="0" smtClean="0">
                <a:latin typeface="Times New Roman" pitchFamily="18" charset="0"/>
                <a:cs typeface="Times New Roman" pitchFamily="18" charset="0"/>
              </a:rPr>
              <a:t>() : Returns the context </a:t>
            </a:r>
            <a:r>
              <a:rPr lang="en-US" sz="2000" dirty="0" err="1" smtClean="0">
                <a:latin typeface="Times New Roman" pitchFamily="18" charset="0"/>
                <a:cs typeface="Times New Roman" pitchFamily="18" charset="0"/>
              </a:rPr>
              <a:t>ClassLoader</a:t>
            </a:r>
            <a:r>
              <a:rPr lang="en-US" sz="2000" dirty="0" smtClean="0">
                <a:latin typeface="Times New Roman" pitchFamily="18" charset="0"/>
                <a:cs typeface="Times New Roman" pitchFamily="18" charset="0"/>
              </a:rPr>
              <a:t> for this Thread.</a:t>
            </a:r>
          </a:p>
          <a:p>
            <a:r>
              <a:rPr lang="en-US" sz="2000" dirty="0" smtClean="0"/>
              <a:t>static </a:t>
            </a:r>
            <a:r>
              <a:rPr lang="en-US" sz="2000" b="1" dirty="0" err="1" smtClean="0">
                <a:hlinkClick r:id="rId6" tooltip="interface in java.lang"/>
              </a:rPr>
              <a:t>Thread.UncaughtExceptionHandler</a:t>
            </a:r>
            <a:r>
              <a:rPr lang="en-US" sz="2000" b="1" dirty="0" smtClean="0"/>
              <a:t> </a:t>
            </a:r>
            <a:r>
              <a:rPr lang="en-US" sz="2000" b="1" dirty="0" err="1" smtClean="0">
                <a:hlinkClick r:id="rId2"/>
              </a:rPr>
              <a:t>getDefaultUncaughtExceptionHandler</a:t>
            </a:r>
            <a:r>
              <a:rPr lang="en-US" sz="2000" dirty="0" smtClean="0"/>
              <a:t>(): Returns the default handler invoked when a thread abruptly terminates due to an uncaught exception.</a:t>
            </a:r>
            <a:r>
              <a:rPr lang="en-US"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
            </a:r>
            <a:br>
              <a:rPr lang="vi-VN"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extLst>
      <p:ext uri="{BB962C8B-B14F-4D97-AF65-F5344CB8AC3E}">
        <p14:creationId xmlns="" xmlns:p14="http://schemas.microsoft.com/office/powerpoint/2010/main" val="244583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817418"/>
            <a:ext cx="6777317" cy="5015211"/>
          </a:xfrm>
        </p:spPr>
        <p:txBody>
          <a:bodyPr>
            <a:normAutofit/>
          </a:bodyPr>
          <a:lstStyle/>
          <a:p>
            <a:r>
              <a:rPr lang="en-US" sz="2000" dirty="0" smtClean="0">
                <a:latin typeface="Times New Roman" pitchFamily="18" charset="0"/>
                <a:cs typeface="Times New Roman" pitchFamily="18" charset="0"/>
              </a:rPr>
              <a:t>Long </a:t>
            </a:r>
            <a:r>
              <a:rPr lang="en-US" sz="2000" b="1" dirty="0" err="1" smtClean="0">
                <a:latin typeface="Times New Roman" pitchFamily="18" charset="0"/>
                <a:cs typeface="Times New Roman" pitchFamily="18" charset="0"/>
                <a:hlinkClick r:id="rId2"/>
              </a:rPr>
              <a:t>getId</a:t>
            </a:r>
            <a:r>
              <a:rPr lang="en-US" sz="2000" dirty="0" smtClean="0">
                <a:latin typeface="Times New Roman" pitchFamily="18" charset="0"/>
                <a:cs typeface="Times New Roman" pitchFamily="18" charset="0"/>
              </a:rPr>
              <a:t>(): Returns the identifier of this Thread.</a:t>
            </a:r>
          </a:p>
          <a:p>
            <a:r>
              <a:rPr lang="en-US" sz="2000" b="1" dirty="0" smtClean="0">
                <a:latin typeface="Times New Roman" pitchFamily="18" charset="0"/>
                <a:cs typeface="Times New Roman" pitchFamily="18" charset="0"/>
                <a:hlinkClick r:id="rId3" tooltip="class in java.lang"/>
              </a:rPr>
              <a:t>String</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hlinkClick r:id="rId2"/>
              </a:rPr>
              <a:t>getName</a:t>
            </a:r>
            <a:r>
              <a:rPr lang="en-US" sz="2000" dirty="0" smtClean="0">
                <a:latin typeface="Times New Roman" pitchFamily="18" charset="0"/>
                <a:cs typeface="Times New Roman" pitchFamily="18" charset="0"/>
              </a:rPr>
              <a:t>(): Returns this thread's name.</a:t>
            </a:r>
          </a:p>
          <a:p>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hlinkClick r:id="rId2"/>
              </a:rPr>
              <a:t>getPriority</a:t>
            </a:r>
            <a:r>
              <a:rPr lang="en-US" sz="2000" dirty="0" smtClean="0">
                <a:latin typeface="Times New Roman" pitchFamily="18" charset="0"/>
                <a:cs typeface="Times New Roman" pitchFamily="18" charset="0"/>
              </a:rPr>
              <a:t>(): Returns this thread's priority.</a:t>
            </a:r>
          </a:p>
          <a:p>
            <a:r>
              <a:rPr lang="en-US" sz="2000" b="1" dirty="0" err="1" smtClean="0">
                <a:latin typeface="Times New Roman" pitchFamily="18" charset="0"/>
                <a:cs typeface="Times New Roman" pitchFamily="18" charset="0"/>
                <a:hlinkClick r:id="rId4" tooltip="class in java.lang"/>
              </a:rPr>
              <a:t>StackTraceElement</a:t>
            </a:r>
            <a:r>
              <a:rPr lang="en-US" sz="2000"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hlinkClick r:id="rId2"/>
              </a:rPr>
              <a:t>getStackTrace</a:t>
            </a:r>
            <a:r>
              <a:rPr lang="en-US" sz="2000" dirty="0" smtClean="0">
                <a:latin typeface="Times New Roman" pitchFamily="18" charset="0"/>
                <a:cs typeface="Times New Roman" pitchFamily="18" charset="0"/>
              </a:rPr>
              <a:t>(): Returns an array of stack trace elements representing the stack dump of this thread.</a:t>
            </a:r>
          </a:p>
          <a:p>
            <a:r>
              <a:rPr lang="en-US" sz="2000" b="1" dirty="0" err="1" smtClean="0">
                <a:latin typeface="Times New Roman" pitchFamily="18" charset="0"/>
                <a:cs typeface="Times New Roman" pitchFamily="18" charset="0"/>
                <a:hlinkClick r:id="rId5" tooltip="enum in java.lang"/>
              </a:rPr>
              <a:t>Thread.State</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hlinkClick r:id="rId2"/>
              </a:rPr>
              <a:t>getState</a:t>
            </a:r>
            <a:r>
              <a:rPr lang="en-US" sz="2000" dirty="0" smtClean="0">
                <a:latin typeface="Times New Roman" pitchFamily="18" charset="0"/>
                <a:cs typeface="Times New Roman" pitchFamily="18" charset="0"/>
              </a:rPr>
              <a:t>(): Returns the state of this thread.</a:t>
            </a:r>
          </a:p>
          <a:p>
            <a:r>
              <a:rPr lang="en-US" sz="2000" b="1" dirty="0" err="1" smtClean="0">
                <a:latin typeface="Times New Roman" pitchFamily="18" charset="0"/>
                <a:cs typeface="Times New Roman" pitchFamily="18" charset="0"/>
                <a:hlinkClick r:id="rId6" tooltip="class in java.lang"/>
              </a:rPr>
              <a:t>ThreadGroup</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hlinkClick r:id="rId2"/>
              </a:rPr>
              <a:t>getThreadGroup</a:t>
            </a:r>
            <a:r>
              <a:rPr lang="en-US" sz="2000" dirty="0" smtClean="0">
                <a:latin typeface="Times New Roman" pitchFamily="18" charset="0"/>
                <a:cs typeface="Times New Roman" pitchFamily="18" charset="0"/>
              </a:rPr>
              <a:t>(): Returns the thread group to which this thread belongs.</a:t>
            </a:r>
          </a:p>
          <a:p>
            <a:r>
              <a:rPr lang="en-US" sz="2000" b="1" dirty="0" err="1" smtClean="0">
                <a:hlinkClick r:id="rId7" tooltip="interface in java.lang"/>
              </a:rPr>
              <a:t>Thread.UncaughtExceptionHandler</a:t>
            </a:r>
            <a:r>
              <a:rPr lang="en-US" sz="2000" b="1" dirty="0" smtClean="0"/>
              <a:t> </a:t>
            </a:r>
            <a:r>
              <a:rPr lang="en-US" sz="2000" b="1" dirty="0" err="1" smtClean="0">
                <a:hlinkClick r:id="rId2"/>
              </a:rPr>
              <a:t>getUncaughtExceptionHandler</a:t>
            </a:r>
            <a:r>
              <a:rPr lang="en-US" sz="2000" dirty="0" smtClean="0"/>
              <a:t>(): Returns the handler invoked when this thread abruptly terminates due to an uncaught exception.</a:t>
            </a:r>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122218"/>
            <a:ext cx="6777317" cy="4710411"/>
          </a:xfrm>
        </p:spPr>
        <p:txBody>
          <a:bodyPr>
            <a:normAutofit/>
          </a:bodyPr>
          <a:lstStyle/>
          <a:p>
            <a:r>
              <a:rPr lang="en-US" sz="2000" dirty="0" smtClean="0">
                <a:latin typeface="Times New Roman" pitchFamily="18" charset="0"/>
                <a:cs typeface="Times New Roman" pitchFamily="18" charset="0"/>
              </a:rPr>
              <a:t>static </a:t>
            </a:r>
            <a:r>
              <a:rPr lang="en-US" sz="2000" dirty="0" err="1" smtClean="0">
                <a:latin typeface="Times New Roman" pitchFamily="18" charset="0"/>
                <a:cs typeface="Times New Roman" pitchFamily="18" charset="0"/>
              </a:rPr>
              <a:t>boolean</a:t>
            </a:r>
            <a:r>
              <a:rPr lang="en-US" sz="2000"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hlinkClick r:id="rId2"/>
              </a:rPr>
              <a:t>holdsLock</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hlinkClick r:id="rId3" tooltip="class in java.lang"/>
              </a:rPr>
              <a:t>Object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obj</a:t>
            </a:r>
            <a:r>
              <a:rPr lang="en-US" sz="2000" dirty="0" smtClean="0">
                <a:latin typeface="Times New Roman" pitchFamily="18" charset="0"/>
                <a:cs typeface="Times New Roman" pitchFamily="18" charset="0"/>
              </a:rPr>
              <a:t>): Returns true if and only if the current thread holds the monitor lock on the specified object.</a:t>
            </a:r>
          </a:p>
          <a:p>
            <a:r>
              <a:rPr lang="en-US" sz="2000" dirty="0" smtClean="0">
                <a:latin typeface="Times New Roman" pitchFamily="18" charset="0"/>
                <a:cs typeface="Times New Roman" pitchFamily="18" charset="0"/>
              </a:rPr>
              <a:t>Void </a:t>
            </a:r>
            <a:r>
              <a:rPr lang="en-US" sz="2000" b="1" dirty="0" smtClean="0">
                <a:latin typeface="Times New Roman" pitchFamily="18" charset="0"/>
                <a:cs typeface="Times New Roman" pitchFamily="18" charset="0"/>
                <a:hlinkClick r:id="rId2"/>
              </a:rPr>
              <a:t>interrupt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interrtupts</a:t>
            </a:r>
            <a:r>
              <a:rPr lang="en-US" sz="2000" dirty="0" smtClean="0">
                <a:latin typeface="Times New Roman" pitchFamily="18" charset="0"/>
                <a:cs typeface="Times New Roman" pitchFamily="18" charset="0"/>
              </a:rPr>
              <a:t> this thread</a:t>
            </a:r>
          </a:p>
          <a:p>
            <a:r>
              <a:rPr lang="en-US" sz="2000" dirty="0" smtClean="0">
                <a:latin typeface="Times New Roman" pitchFamily="18" charset="0"/>
                <a:cs typeface="Times New Roman" pitchFamily="18" charset="0"/>
              </a:rPr>
              <a:t>static </a:t>
            </a:r>
            <a:r>
              <a:rPr lang="en-US" sz="2000" dirty="0" err="1" smtClean="0">
                <a:latin typeface="Times New Roman" pitchFamily="18" charset="0"/>
                <a:cs typeface="Times New Roman" pitchFamily="18" charset="0"/>
              </a:rPr>
              <a:t>boolean</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hlinkClick r:id="rId2"/>
              </a:rPr>
              <a:t>interrupted</a:t>
            </a:r>
            <a:r>
              <a:rPr lang="en-US" sz="2000" dirty="0" smtClean="0">
                <a:latin typeface="Times New Roman" pitchFamily="18" charset="0"/>
                <a:cs typeface="Times New Roman" pitchFamily="18" charset="0"/>
              </a:rPr>
              <a:t>(): Tests whether the current thread has been interrupted</a:t>
            </a:r>
          </a:p>
          <a:p>
            <a:r>
              <a:rPr lang="en-US" sz="2000" dirty="0" smtClean="0">
                <a:latin typeface="Times New Roman" pitchFamily="18" charset="0"/>
                <a:cs typeface="Times New Roman" pitchFamily="18" charset="0"/>
              </a:rPr>
              <a:t>Boolean </a:t>
            </a:r>
            <a:r>
              <a:rPr lang="en-US" sz="2000" dirty="0" err="1" smtClean="0">
                <a:latin typeface="Times New Roman" pitchFamily="18" charset="0"/>
                <a:cs typeface="Times New Roman" pitchFamily="18" charset="0"/>
              </a:rPr>
              <a:t>isAlive</a:t>
            </a:r>
            <a:r>
              <a:rPr lang="en-US" sz="2000" dirty="0" smtClean="0">
                <a:latin typeface="Times New Roman" pitchFamily="18" charset="0"/>
                <a:cs typeface="Times New Roman" pitchFamily="18" charset="0"/>
              </a:rPr>
              <a:t>(): Tests if this thread is alive.</a:t>
            </a:r>
          </a:p>
          <a:p>
            <a:r>
              <a:rPr lang="en-US" sz="2000" dirty="0" smtClean="0">
                <a:latin typeface="Times New Roman" pitchFamily="18" charset="0"/>
                <a:cs typeface="Times New Roman" pitchFamily="18" charset="0"/>
              </a:rPr>
              <a:t>Boolean </a:t>
            </a:r>
            <a:r>
              <a:rPr lang="en-US" sz="2000" b="1" dirty="0" err="1" smtClean="0">
                <a:latin typeface="Times New Roman" pitchFamily="18" charset="0"/>
                <a:cs typeface="Times New Roman" pitchFamily="18" charset="0"/>
                <a:hlinkClick r:id="rId2"/>
              </a:rPr>
              <a:t>isDaemon</a:t>
            </a:r>
            <a:r>
              <a:rPr lang="en-US" sz="2000" dirty="0" smtClean="0">
                <a:latin typeface="Times New Roman" pitchFamily="18" charset="0"/>
                <a:cs typeface="Times New Roman" pitchFamily="18" charset="0"/>
              </a:rPr>
              <a:t>() : Tests if this thread is a daemon thread.</a:t>
            </a:r>
          </a:p>
          <a:p>
            <a:r>
              <a:rPr lang="en-US" sz="2000" dirty="0" smtClean="0">
                <a:latin typeface="Times New Roman" pitchFamily="18" charset="0"/>
                <a:cs typeface="Times New Roman" pitchFamily="18" charset="0"/>
              </a:rPr>
              <a:t>Boolean </a:t>
            </a:r>
            <a:r>
              <a:rPr lang="en-US" sz="2000" b="1" dirty="0" err="1" smtClean="0">
                <a:latin typeface="Times New Roman" pitchFamily="18" charset="0"/>
                <a:cs typeface="Times New Roman" pitchFamily="18" charset="0"/>
                <a:hlinkClick r:id="rId2"/>
              </a:rPr>
              <a:t>isInterrupted</a:t>
            </a:r>
            <a:r>
              <a:rPr lang="en-US" sz="2000" dirty="0" smtClean="0">
                <a:latin typeface="Times New Roman" pitchFamily="18" charset="0"/>
                <a:cs typeface="Times New Roman" pitchFamily="18" charset="0"/>
              </a:rPr>
              <a:t>(): Tests whether this thread has been interrupted. </a:t>
            </a:r>
          </a:p>
          <a:p>
            <a:r>
              <a:rPr lang="en-US" sz="2000" dirty="0" smtClean="0">
                <a:latin typeface="Times New Roman" pitchFamily="18" charset="0"/>
                <a:cs typeface="Times New Roman" pitchFamily="18" charset="0"/>
              </a:rPr>
              <a:t>Void </a:t>
            </a:r>
            <a:r>
              <a:rPr lang="en-US" sz="2000" b="1" dirty="0" smtClean="0">
                <a:hlinkClick r:id="rId2"/>
              </a:rPr>
              <a:t>join</a:t>
            </a:r>
            <a:r>
              <a:rPr lang="en-US" sz="2000" dirty="0" smtClean="0"/>
              <a:t>(): Waits for this thread to die.</a:t>
            </a:r>
          </a:p>
          <a:p>
            <a:r>
              <a:rPr lang="en-US" sz="2000" dirty="0" smtClean="0">
                <a:latin typeface="Times New Roman" pitchFamily="18" charset="0"/>
                <a:cs typeface="Times New Roman" pitchFamily="18" charset="0"/>
              </a:rPr>
              <a:t>Void </a:t>
            </a:r>
            <a:r>
              <a:rPr lang="en-US" sz="2000" b="1" dirty="0" smtClean="0">
                <a:hlinkClick r:id="rId2"/>
              </a:rPr>
              <a:t>join</a:t>
            </a:r>
            <a:r>
              <a:rPr lang="en-US" sz="2000" dirty="0" smtClean="0"/>
              <a:t>(long </a:t>
            </a:r>
            <a:r>
              <a:rPr lang="en-US" sz="2000" dirty="0" err="1" smtClean="0"/>
              <a:t>millis</a:t>
            </a:r>
            <a:r>
              <a:rPr lang="en-US" sz="2000" dirty="0" smtClean="0"/>
              <a:t>): Waits at most </a:t>
            </a:r>
            <a:r>
              <a:rPr lang="en-US" sz="2000" dirty="0" err="1" smtClean="0"/>
              <a:t>millis</a:t>
            </a:r>
            <a:r>
              <a:rPr lang="en-US" sz="2000" dirty="0" smtClean="0"/>
              <a:t> milliseconds for this thread to die.</a:t>
            </a:r>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039092"/>
            <a:ext cx="6777317" cy="4793538"/>
          </a:xfrm>
        </p:spPr>
        <p:txBody>
          <a:bodyPr>
            <a:normAutofit fontScale="92500"/>
          </a:bodyPr>
          <a:lstStyle/>
          <a:p>
            <a:r>
              <a:rPr lang="en-US" dirty="0" smtClean="0"/>
              <a:t>Void </a:t>
            </a:r>
            <a:r>
              <a:rPr lang="en-US" b="1" dirty="0" smtClean="0">
                <a:hlinkClick r:id="rId2"/>
              </a:rPr>
              <a:t>join</a:t>
            </a:r>
            <a:r>
              <a:rPr lang="en-US" dirty="0" smtClean="0"/>
              <a:t>(long </a:t>
            </a:r>
            <a:r>
              <a:rPr lang="en-US" dirty="0" err="1" smtClean="0"/>
              <a:t>millis</a:t>
            </a:r>
            <a:r>
              <a:rPr lang="en-US" dirty="0" smtClean="0"/>
              <a:t>, </a:t>
            </a:r>
            <a:r>
              <a:rPr lang="en-US" dirty="0" err="1" smtClean="0"/>
              <a:t>int</a:t>
            </a:r>
            <a:r>
              <a:rPr lang="en-US" dirty="0" smtClean="0"/>
              <a:t> </a:t>
            </a:r>
            <a:r>
              <a:rPr lang="en-US" dirty="0" err="1" smtClean="0"/>
              <a:t>nanos</a:t>
            </a:r>
            <a:r>
              <a:rPr lang="en-US" dirty="0" smtClean="0"/>
              <a:t>): Waits at most </a:t>
            </a:r>
            <a:r>
              <a:rPr lang="en-US" dirty="0" err="1" smtClean="0"/>
              <a:t>millis</a:t>
            </a:r>
            <a:r>
              <a:rPr lang="en-US" dirty="0" smtClean="0"/>
              <a:t> milliseconds    plus </a:t>
            </a:r>
            <a:r>
              <a:rPr lang="en-US" dirty="0" err="1" smtClean="0"/>
              <a:t>nanos</a:t>
            </a:r>
            <a:r>
              <a:rPr lang="en-US" dirty="0" smtClean="0"/>
              <a:t> nanoseconds for this thread to die.</a:t>
            </a:r>
          </a:p>
          <a:p>
            <a:r>
              <a:rPr lang="en-US" dirty="0" smtClean="0"/>
              <a:t>Void </a:t>
            </a:r>
            <a:r>
              <a:rPr lang="en-US" b="1" dirty="0" smtClean="0">
                <a:hlinkClick r:id="rId2"/>
              </a:rPr>
              <a:t>resume</a:t>
            </a:r>
            <a:r>
              <a:rPr lang="en-US" dirty="0" smtClean="0"/>
              <a:t>(): </a:t>
            </a:r>
            <a:r>
              <a:rPr lang="en-US" b="1" dirty="0" smtClean="0"/>
              <a:t>Deprecated.</a:t>
            </a:r>
            <a:r>
              <a:rPr lang="en-US" dirty="0" smtClean="0"/>
              <a:t> </a:t>
            </a:r>
            <a:r>
              <a:rPr lang="en-US" i="1" dirty="0" smtClean="0"/>
              <a:t>This method exists solely for use with </a:t>
            </a:r>
            <a:r>
              <a:rPr lang="en-US" b="1" i="1" dirty="0" smtClean="0">
                <a:hlinkClick r:id="rId2"/>
              </a:rPr>
              <a:t>suspend()</a:t>
            </a:r>
            <a:r>
              <a:rPr lang="en-US" i="1" dirty="0" smtClean="0"/>
              <a:t>, which has been deprecated because it is deadlock-prone. For more information, see </a:t>
            </a:r>
            <a:r>
              <a:rPr lang="en-US" b="1" i="1" dirty="0" smtClean="0">
                <a:hlinkClick r:id="rId3"/>
              </a:rPr>
              <a:t>Why are </a:t>
            </a:r>
            <a:r>
              <a:rPr lang="en-US" b="1" i="1" dirty="0" err="1" smtClean="0">
                <a:hlinkClick r:id="rId3"/>
              </a:rPr>
              <a:t>Thread.stop</a:t>
            </a:r>
            <a:r>
              <a:rPr lang="en-US" b="1" i="1" dirty="0" smtClean="0">
                <a:hlinkClick r:id="rId3"/>
              </a:rPr>
              <a:t>, </a:t>
            </a:r>
            <a:r>
              <a:rPr lang="en-US" b="1" i="1" dirty="0" err="1" smtClean="0">
                <a:hlinkClick r:id="rId3"/>
              </a:rPr>
              <a:t>Thread.suspend</a:t>
            </a:r>
            <a:r>
              <a:rPr lang="en-US" b="1" i="1" dirty="0" smtClean="0">
                <a:hlinkClick r:id="rId3"/>
              </a:rPr>
              <a:t> and </a:t>
            </a:r>
            <a:r>
              <a:rPr lang="en-US" b="1" i="1" dirty="0" err="1" smtClean="0">
                <a:hlinkClick r:id="rId3"/>
              </a:rPr>
              <a:t>Thread.resume</a:t>
            </a:r>
            <a:r>
              <a:rPr lang="en-US" b="1" i="1" dirty="0" smtClean="0">
                <a:hlinkClick r:id="rId3"/>
              </a:rPr>
              <a:t> Deprecated?</a:t>
            </a:r>
            <a:endParaRPr lang="en-US" dirty="0" smtClean="0"/>
          </a:p>
          <a:p>
            <a:r>
              <a:rPr lang="en-US" dirty="0" smtClean="0"/>
              <a:t>Void </a:t>
            </a:r>
            <a:r>
              <a:rPr lang="en-US" b="1" dirty="0" smtClean="0">
                <a:hlinkClick r:id="rId2"/>
              </a:rPr>
              <a:t>run</a:t>
            </a:r>
            <a:r>
              <a:rPr lang="en-US" dirty="0" smtClean="0"/>
              <a:t>() :If this thread was constructed using a separate </a:t>
            </a:r>
            <a:r>
              <a:rPr lang="en-US" dirty="0" err="1" smtClean="0"/>
              <a:t>Runnable</a:t>
            </a:r>
            <a:r>
              <a:rPr lang="en-US" dirty="0" smtClean="0"/>
              <a:t> run object, then that </a:t>
            </a:r>
            <a:r>
              <a:rPr lang="en-US" dirty="0" err="1" smtClean="0"/>
              <a:t>Runnable</a:t>
            </a:r>
            <a:r>
              <a:rPr lang="en-US" dirty="0" smtClean="0"/>
              <a:t> object's run method is called; otherwise, this method does nothing and returns.</a:t>
            </a:r>
            <a:endParaRPr lang="en-US" dirty="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858982"/>
            <a:ext cx="6777317" cy="5358303"/>
          </a:xfrm>
        </p:spPr>
        <p:txBody>
          <a:bodyPr>
            <a:normAutofit/>
          </a:bodyPr>
          <a:lstStyle/>
          <a:p>
            <a:r>
              <a:rPr lang="en-US" sz="2000" dirty="0" smtClean="0">
                <a:latin typeface="Times New Roman" pitchFamily="18" charset="0"/>
                <a:cs typeface="Times New Roman" pitchFamily="18" charset="0"/>
              </a:rPr>
              <a:t>Void </a:t>
            </a:r>
            <a:r>
              <a:rPr lang="en-US" sz="2000" b="1" dirty="0" err="1" smtClean="0">
                <a:latin typeface="Times New Roman" pitchFamily="18" charset="0"/>
                <a:cs typeface="Times New Roman" pitchFamily="18" charset="0"/>
                <a:hlinkClick r:id="rId2"/>
              </a:rPr>
              <a:t>setContextClassLoader</a:t>
            </a:r>
            <a:r>
              <a:rPr lang="en-US" sz="2000"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hlinkClick r:id="rId3" tooltip="class in java.lang"/>
              </a:rPr>
              <a:t>ClassLoader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cl</a:t>
            </a:r>
            <a:r>
              <a:rPr lang="en-US" sz="2000" dirty="0" smtClean="0">
                <a:latin typeface="Times New Roman" pitchFamily="18" charset="0"/>
                <a:cs typeface="Times New Roman" pitchFamily="18" charset="0"/>
              </a:rPr>
              <a:t>):  Sets the context </a:t>
            </a:r>
            <a:r>
              <a:rPr lang="en-US" sz="2000" dirty="0" err="1" smtClean="0">
                <a:latin typeface="Times New Roman" pitchFamily="18" charset="0"/>
                <a:cs typeface="Times New Roman" pitchFamily="18" charset="0"/>
              </a:rPr>
              <a:t>ClassLoader</a:t>
            </a:r>
            <a:r>
              <a:rPr lang="en-US" sz="2000" dirty="0" smtClean="0">
                <a:latin typeface="Times New Roman" pitchFamily="18" charset="0"/>
                <a:cs typeface="Times New Roman" pitchFamily="18" charset="0"/>
              </a:rPr>
              <a:t> for this Thread.</a:t>
            </a:r>
          </a:p>
          <a:p>
            <a:r>
              <a:rPr lang="en-US" sz="2000" dirty="0" smtClean="0">
                <a:latin typeface="Times New Roman" pitchFamily="18" charset="0"/>
                <a:cs typeface="Times New Roman" pitchFamily="18" charset="0"/>
              </a:rPr>
              <a:t>Void </a:t>
            </a:r>
            <a:r>
              <a:rPr lang="en-US" sz="2000" b="1" dirty="0" err="1" smtClean="0">
                <a:latin typeface="Times New Roman" pitchFamily="18" charset="0"/>
                <a:cs typeface="Times New Roman" pitchFamily="18" charset="0"/>
                <a:hlinkClick r:id="rId2"/>
              </a:rPr>
              <a:t>setDaemon</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boolean</a:t>
            </a:r>
            <a:r>
              <a:rPr lang="en-US" sz="2000" dirty="0" smtClean="0">
                <a:latin typeface="Times New Roman" pitchFamily="18" charset="0"/>
                <a:cs typeface="Times New Roman" pitchFamily="18" charset="0"/>
              </a:rPr>
              <a:t> on): Marks this thread as either a </a:t>
            </a:r>
            <a:r>
              <a:rPr lang="en-US" sz="2000" b="1" dirty="0" smtClean="0">
                <a:latin typeface="Times New Roman" pitchFamily="18" charset="0"/>
                <a:cs typeface="Times New Roman" pitchFamily="18" charset="0"/>
                <a:hlinkClick r:id="rId2"/>
              </a:rPr>
              <a:t>daemon</a:t>
            </a:r>
            <a:r>
              <a:rPr lang="en-US" sz="2000" dirty="0" smtClean="0">
                <a:latin typeface="Times New Roman" pitchFamily="18" charset="0"/>
                <a:cs typeface="Times New Roman" pitchFamily="18" charset="0"/>
              </a:rPr>
              <a:t> thread or a user thread.</a:t>
            </a:r>
          </a:p>
          <a:p>
            <a:r>
              <a:rPr lang="en-US" sz="2000" dirty="0" smtClean="0">
                <a:latin typeface="Times New Roman" pitchFamily="18" charset="0"/>
                <a:cs typeface="Times New Roman" pitchFamily="18" charset="0"/>
              </a:rPr>
              <a:t>static void </a:t>
            </a:r>
            <a:r>
              <a:rPr lang="en-US" sz="2000" b="1" dirty="0" smtClean="0">
                <a:latin typeface="Times New Roman" pitchFamily="18" charset="0"/>
                <a:cs typeface="Times New Roman" pitchFamily="18" charset="0"/>
                <a:hlinkClick r:id="rId2"/>
              </a:rPr>
              <a:t/>
            </a:r>
            <a:br>
              <a:rPr lang="en-US" sz="2000" b="1" dirty="0" smtClean="0">
                <a:latin typeface="Times New Roman" pitchFamily="18" charset="0"/>
                <a:cs typeface="Times New Roman" pitchFamily="18" charset="0"/>
                <a:hlinkClick r:id="rId2"/>
              </a:rPr>
            </a:br>
            <a:r>
              <a:rPr lang="en-US" sz="2000" b="1" dirty="0" err="1" smtClean="0">
                <a:latin typeface="Times New Roman" pitchFamily="18" charset="0"/>
                <a:cs typeface="Times New Roman" pitchFamily="18" charset="0"/>
                <a:hlinkClick r:id="rId2"/>
              </a:rPr>
              <a:t>setDefaultUncaughtExceptionHandler</a:t>
            </a:r>
            <a:r>
              <a:rPr lang="en-US" sz="2000"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hlinkClick r:id="rId4" tooltip="interface in java.lang"/>
              </a:rPr>
              <a:t>Thread.UncaughtExceptionHandler</a:t>
            </a:r>
            <a:r>
              <a:rPr lang="en-US" sz="2000" dirty="0" smtClean="0">
                <a:latin typeface="Times New Roman" pitchFamily="18" charset="0"/>
                <a:cs typeface="Times New Roman" pitchFamily="18" charset="0"/>
              </a:rPr>
              <a:t> eh): Set the default handler invoked when a thread abruptly terminates due to an uncaught exception, and no other handler has been defined for that thread.</a:t>
            </a:r>
          </a:p>
          <a:p>
            <a:r>
              <a:rPr lang="en-US" sz="2000" dirty="0" smtClean="0">
                <a:latin typeface="Times New Roman" pitchFamily="18" charset="0"/>
                <a:cs typeface="Times New Roman" pitchFamily="18" charset="0"/>
              </a:rPr>
              <a:t>Void </a:t>
            </a:r>
            <a:r>
              <a:rPr lang="en-US" sz="2000" b="1" dirty="0" err="1" smtClean="0">
                <a:latin typeface="Times New Roman" pitchFamily="18" charset="0"/>
                <a:cs typeface="Times New Roman" pitchFamily="18" charset="0"/>
                <a:hlinkClick r:id="rId2"/>
              </a:rPr>
              <a:t>setName</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hlinkClick r:id="rId5" tooltip="class in java.lang"/>
              </a:rPr>
              <a:t>String</a:t>
            </a:r>
            <a:r>
              <a:rPr lang="en-US" sz="2000" dirty="0" smtClean="0">
                <a:latin typeface="Times New Roman" pitchFamily="18" charset="0"/>
                <a:cs typeface="Times New Roman" pitchFamily="18" charset="0"/>
              </a:rPr>
              <a:t> name): Changes the name of this thread to be equal to the argument name </a:t>
            </a:r>
          </a:p>
          <a:p>
            <a:r>
              <a:rPr lang="en-US" sz="2000" dirty="0" smtClean="0">
                <a:latin typeface="Times New Roman" pitchFamily="18" charset="0"/>
                <a:cs typeface="Times New Roman" pitchFamily="18" charset="0"/>
              </a:rPr>
              <a:t>Void </a:t>
            </a:r>
            <a:r>
              <a:rPr lang="en-US" sz="2000" b="1" dirty="0" err="1" smtClean="0">
                <a:latin typeface="Times New Roman" pitchFamily="18" charset="0"/>
                <a:cs typeface="Times New Roman" pitchFamily="18" charset="0"/>
                <a:hlinkClick r:id="rId2"/>
              </a:rPr>
              <a:t>setPriority</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newPriority</a:t>
            </a:r>
            <a:r>
              <a:rPr lang="en-US" sz="2000" dirty="0" smtClean="0">
                <a:latin typeface="Times New Roman" pitchFamily="18" charset="0"/>
                <a:cs typeface="Times New Roman" pitchFamily="18" charset="0"/>
              </a:rPr>
              <a:t>) : Changes the priority of this thread.</a:t>
            </a:r>
          </a:p>
          <a:p>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720436"/>
            <a:ext cx="6777317" cy="5112193"/>
          </a:xfrm>
        </p:spPr>
        <p:txBody>
          <a:bodyPr>
            <a:normAutofit/>
          </a:bodyPr>
          <a:lstStyle/>
          <a:p>
            <a:r>
              <a:rPr lang="en-US" sz="2000" dirty="0" smtClean="0">
                <a:latin typeface="Times New Roman" pitchFamily="18" charset="0"/>
                <a:cs typeface="Times New Roman" pitchFamily="18" charset="0"/>
              </a:rPr>
              <a:t>Void </a:t>
            </a:r>
            <a:r>
              <a:rPr lang="en-US" sz="2000" b="1" dirty="0" err="1" smtClean="0">
                <a:latin typeface="Times New Roman" pitchFamily="18" charset="0"/>
                <a:cs typeface="Times New Roman" pitchFamily="18" charset="0"/>
                <a:hlinkClick r:id="rId2"/>
              </a:rPr>
              <a:t>setUncaughtExceptionHandler</a:t>
            </a:r>
            <a:r>
              <a:rPr lang="en-US" sz="2000"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hlinkClick r:id="rId3" tooltip="interface in java.lang"/>
              </a:rPr>
              <a:t>Thread.UncaughtExceptionHandler</a:t>
            </a:r>
            <a:r>
              <a:rPr lang="en-US" sz="2000" dirty="0" smtClean="0">
                <a:latin typeface="Times New Roman" pitchFamily="18" charset="0"/>
                <a:cs typeface="Times New Roman" pitchFamily="18" charset="0"/>
              </a:rPr>
              <a:t> eh): </a:t>
            </a:r>
            <a:r>
              <a:rPr lang="en-US" sz="2000" dirty="0" smtClean="0"/>
              <a:t>Set the handler invoked when this thread abruptly terminates due to an uncaught exception.</a:t>
            </a:r>
          </a:p>
          <a:p>
            <a:r>
              <a:rPr lang="en-US" sz="2000" dirty="0" smtClean="0">
                <a:latin typeface="Times New Roman" pitchFamily="18" charset="0"/>
                <a:cs typeface="Times New Roman" pitchFamily="18" charset="0"/>
              </a:rPr>
              <a:t>Static void </a:t>
            </a:r>
            <a:r>
              <a:rPr lang="en-US" sz="2000" b="1" dirty="0" smtClean="0">
                <a:hlinkClick r:id="rId2"/>
              </a:rPr>
              <a:t>sleep</a:t>
            </a:r>
            <a:r>
              <a:rPr lang="en-US" sz="2000" dirty="0" smtClean="0"/>
              <a:t>(long </a:t>
            </a:r>
            <a:r>
              <a:rPr lang="en-US" sz="2000" dirty="0" err="1" smtClean="0"/>
              <a:t>millis</a:t>
            </a:r>
            <a:r>
              <a:rPr lang="en-US" sz="2000" dirty="0" smtClean="0"/>
              <a:t>) : Causes the currently executing thread to sleep (temporarily cease execution) for the specified number of milliseconds, subject to the precision and accuracy of system timers and schedulers.</a:t>
            </a:r>
          </a:p>
          <a:p>
            <a:r>
              <a:rPr lang="en-US" sz="2000" dirty="0" smtClean="0">
                <a:latin typeface="Times New Roman" pitchFamily="18" charset="0"/>
                <a:cs typeface="Times New Roman" pitchFamily="18" charset="0"/>
              </a:rPr>
              <a:t>Static void </a:t>
            </a:r>
            <a:r>
              <a:rPr lang="en-US" sz="2000" b="1" dirty="0" smtClean="0">
                <a:hlinkClick r:id="rId2"/>
              </a:rPr>
              <a:t>sleep</a:t>
            </a:r>
            <a:r>
              <a:rPr lang="en-US" sz="2000" dirty="0" smtClean="0"/>
              <a:t>(long </a:t>
            </a:r>
            <a:r>
              <a:rPr lang="en-US" sz="2000" dirty="0" err="1" smtClean="0"/>
              <a:t>millis</a:t>
            </a:r>
            <a:r>
              <a:rPr lang="en-US" sz="2000" dirty="0" smtClean="0"/>
              <a:t>, </a:t>
            </a:r>
            <a:r>
              <a:rPr lang="en-US" sz="2000" dirty="0" err="1" smtClean="0"/>
              <a:t>int</a:t>
            </a:r>
            <a:r>
              <a:rPr lang="en-US" sz="2000" dirty="0" smtClean="0"/>
              <a:t> </a:t>
            </a:r>
            <a:r>
              <a:rPr lang="en-US" sz="2000" dirty="0" err="1" smtClean="0"/>
              <a:t>nanos</a:t>
            </a:r>
            <a:r>
              <a:rPr lang="en-US" sz="2000" dirty="0" smtClean="0"/>
              <a:t>): Causes the currently executing thread to sleep (temporarily cease execution) for the specified number of milliseconds plus the specified number of nanoseconds, subject to the precision and accuracy of system timers and schedulers</a:t>
            </a:r>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83674"/>
            <a:ext cx="6777317" cy="4848956"/>
          </a:xfrm>
        </p:spPr>
        <p:txBody>
          <a:bodyPr>
            <a:normAutofit fontScale="92500" lnSpcReduction="20000"/>
          </a:bodyPr>
          <a:lstStyle/>
          <a:p>
            <a:r>
              <a:rPr lang="en-US" dirty="0" smtClean="0"/>
              <a:t>Void </a:t>
            </a:r>
            <a:r>
              <a:rPr lang="en-US" b="1" dirty="0" smtClean="0">
                <a:hlinkClick r:id="rId2"/>
              </a:rPr>
              <a:t>start</a:t>
            </a:r>
            <a:r>
              <a:rPr lang="en-US" dirty="0" smtClean="0"/>
              <a:t>(): Causes this thread to begin execution; the Java Virtual Machine calls the run method of this thread.</a:t>
            </a:r>
          </a:p>
          <a:p>
            <a:r>
              <a:rPr lang="en-US" dirty="0" smtClean="0"/>
              <a:t>Void </a:t>
            </a:r>
            <a:r>
              <a:rPr lang="en-US" b="1" dirty="0" smtClean="0">
                <a:hlinkClick r:id="rId2"/>
              </a:rPr>
              <a:t>stop</a:t>
            </a:r>
            <a:r>
              <a:rPr lang="en-US" dirty="0" smtClean="0"/>
              <a:t>() : kill a thread </a:t>
            </a:r>
          </a:p>
          <a:p>
            <a:r>
              <a:rPr lang="en-US" dirty="0" smtClean="0"/>
              <a:t>Void </a:t>
            </a:r>
            <a:r>
              <a:rPr lang="en-US" b="1" dirty="0" smtClean="0">
                <a:hlinkClick r:id="rId2"/>
              </a:rPr>
              <a:t>stop</a:t>
            </a:r>
            <a:r>
              <a:rPr lang="en-US" dirty="0" smtClean="0"/>
              <a:t>(</a:t>
            </a:r>
            <a:r>
              <a:rPr lang="en-US" b="1" dirty="0" err="1" smtClean="0">
                <a:hlinkClick r:id="rId3" tooltip="class in java.lang"/>
              </a:rPr>
              <a:t>Throwable</a:t>
            </a:r>
            <a:r>
              <a:rPr lang="en-US" dirty="0" smtClean="0"/>
              <a:t> </a:t>
            </a:r>
            <a:r>
              <a:rPr lang="en-US" dirty="0" err="1" smtClean="0"/>
              <a:t>obj</a:t>
            </a:r>
            <a:r>
              <a:rPr lang="en-US" dirty="0" smtClean="0"/>
              <a:t>): </a:t>
            </a:r>
          </a:p>
          <a:p>
            <a:r>
              <a:rPr lang="en-US" b="1" dirty="0" smtClean="0">
                <a:hlinkClick r:id="rId2"/>
              </a:rPr>
              <a:t>Void suspend</a:t>
            </a:r>
            <a:r>
              <a:rPr lang="en-US" dirty="0" smtClean="0"/>
              <a:t>(): </a:t>
            </a:r>
            <a:r>
              <a:rPr lang="en-US" b="1" dirty="0" smtClean="0"/>
              <a:t>Deprecated.</a:t>
            </a:r>
            <a:r>
              <a:rPr lang="en-US" dirty="0" smtClean="0"/>
              <a:t> </a:t>
            </a:r>
            <a:r>
              <a:rPr lang="en-US" i="1" dirty="0" smtClean="0"/>
              <a:t>This method has been deprecated, as it is inherently deadlock-prone. If the target thread holds a lock on the monitor protecting a critical system resource when it is suspended, no thread can access this resource until the target thread is resumed. If the thread that would resume the target thread attempts to lock this monitor prior to calling resume, deadlock results. Such deadlocks typically manifest themselves as "frozen" processes. </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Austin.thmx</Template>
  <TotalTime>408</TotalTime>
  <Words>257</Words>
  <Application>Microsoft Macintosh PowerPoint</Application>
  <PresentationFormat>On-screen Show (4:3)</PresentationFormat>
  <Paragraphs>63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Austin</vt:lpstr>
      <vt:lpstr>Thread</vt:lpstr>
      <vt:lpstr>Method in Thread</vt:lpstr>
      <vt:lpstr>Slide 3</vt:lpstr>
      <vt:lpstr>Slide 4</vt:lpstr>
      <vt:lpstr>Slide 5</vt:lpstr>
      <vt:lpstr>Slide 6</vt:lpstr>
      <vt:lpstr>Slide 7</vt:lpstr>
      <vt:lpstr>Slide 8</vt:lpstr>
      <vt:lpstr>Slide 9</vt:lpstr>
      <vt:lpstr>Slide 10</vt:lpstr>
      <vt:lpstr>Object Locks</vt:lpstr>
      <vt:lpstr>Class Locks</vt:lpstr>
      <vt:lpstr>DeathLocks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java</dc:title>
  <dc:creator>Pham Quang Kiem</dc:creator>
  <cp:lastModifiedBy>Elitebook</cp:lastModifiedBy>
  <cp:revision>33</cp:revision>
  <dcterms:created xsi:type="dcterms:W3CDTF">2015-09-05T23:57:28Z</dcterms:created>
  <dcterms:modified xsi:type="dcterms:W3CDTF">2015-11-26T07:27:03Z</dcterms:modified>
</cp:coreProperties>
</file>