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p:cViewPr varScale="1">
        <p:scale>
          <a:sx n="69" d="100"/>
          <a:sy n="69" d="100"/>
        </p:scale>
        <p:origin x="-139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11/9/2015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11/9/2015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Wrapping the Primitives</a:t>
            </a:r>
          </a:p>
        </p:txBody>
      </p:sp>
      <p:sp>
        <p:nvSpPr>
          <p:cNvPr id="3" name="Content Placeholder 2"/>
          <p:cNvSpPr>
            <a:spLocks noGrp="1"/>
          </p:cNvSpPr>
          <p:nvPr>
            <p:ph idx="1"/>
          </p:nvPr>
        </p:nvSpPr>
        <p:spPr/>
        <p:txBody>
          <a:bodyPr/>
          <a:lstStyle/>
          <a:p>
            <a:pPr>
              <a:buFont typeface="Wingdings" pitchFamily="2" charset="2"/>
              <a:buChar char="§"/>
            </a:pPr>
            <a:r>
              <a:rPr lang="en-US">
                <a:latin typeface="Times New Roman" pitchFamily="18" charset="0"/>
                <a:cs typeface="Times New Roman" pitchFamily="18" charset="0"/>
              </a:rPr>
              <a:t>Wrapper classes are used to convert any data type into an object.</a:t>
            </a:r>
          </a:p>
          <a:p>
            <a:pPr>
              <a:buFont typeface="Wingdings" pitchFamily="2" charset="2"/>
              <a:buChar char="§"/>
            </a:pPr>
            <a:r>
              <a:rPr lang="en-US" smtClean="0">
                <a:latin typeface="Times New Roman" pitchFamily="18" charset="0"/>
                <a:cs typeface="Times New Roman" pitchFamily="18" charset="0"/>
              </a:rPr>
              <a:t>The </a:t>
            </a:r>
            <a:r>
              <a:rPr lang="en-US">
                <a:latin typeface="Times New Roman" pitchFamily="18" charset="0"/>
                <a:cs typeface="Times New Roman" pitchFamily="18" charset="0"/>
              </a:rPr>
              <a:t>primitive data types </a:t>
            </a:r>
            <a:r>
              <a:rPr lang="en-US">
                <a:latin typeface="Times New Roman" pitchFamily="18" charset="0"/>
                <a:cs typeface="Times New Roman" pitchFamily="18" charset="0"/>
                <a:sym typeface="Wingdings" pitchFamily="2" charset="2"/>
              </a:rPr>
              <a:t> object = wrapper classes.</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7667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java\core\New folder\Instan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777037" cy="3044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78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8443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834" y="1066800"/>
            <a:ext cx="7024744" cy="646664"/>
          </a:xfrm>
        </p:spPr>
        <p:txBody>
          <a:bodyPr>
            <a:normAutofit fontScale="90000"/>
          </a:bodyPr>
          <a:lstStyle/>
          <a:p>
            <a:r>
              <a:rPr lang="en-US">
                <a:latin typeface="Times New Roman" pitchFamily="18" charset="0"/>
                <a:cs typeface="Times New Roman" pitchFamily="18" charset="0"/>
              </a:rPr>
              <a:t>Creating Objects of Wrapper Classes</a:t>
            </a:r>
          </a:p>
        </p:txBody>
      </p:sp>
      <p:sp>
        <p:nvSpPr>
          <p:cNvPr id="3" name="Content Placeholder 2"/>
          <p:cNvSpPr>
            <a:spLocks noGrp="1"/>
          </p:cNvSpPr>
          <p:nvPr>
            <p:ph idx="1"/>
          </p:nvPr>
        </p:nvSpPr>
        <p:spPr>
          <a:xfrm>
            <a:off x="1043492" y="1752600"/>
            <a:ext cx="7503608" cy="4080029"/>
          </a:xfrm>
        </p:spPr>
        <p:txBody>
          <a:bodyPr/>
          <a:lstStyle/>
          <a:p>
            <a:pPr>
              <a:buFont typeface="Wingdings" pitchFamily="2" charset="2"/>
              <a:buChar char="v"/>
            </a:pPr>
            <a:r>
              <a:rPr lang="en-US" b="1">
                <a:latin typeface="Times New Roman" pitchFamily="18" charset="0"/>
                <a:cs typeface="Times New Roman" pitchFamily="18" charset="0"/>
              </a:rPr>
              <a:t>Creating Wrapper Objects with the new Operator</a:t>
            </a:r>
          </a:p>
        </p:txBody>
      </p:sp>
      <p:pic>
        <p:nvPicPr>
          <p:cNvPr id="1026" name="Picture 2" descr="D:\java\core\New folder\2015-11-03_1253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2514600"/>
            <a:ext cx="7951787"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97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66800"/>
            <a:ext cx="6777317" cy="4765829"/>
          </a:xfrm>
        </p:spPr>
        <p:txBody>
          <a:bodyPr>
            <a:normAutofit/>
          </a:bodyPr>
          <a:lstStyle/>
          <a:p>
            <a:pPr algn="just"/>
            <a:r>
              <a:rPr lang="en-US" smtClean="0">
                <a:latin typeface="Times New Roman" pitchFamily="18" charset="0"/>
                <a:cs typeface="Times New Roman" pitchFamily="18" charset="0"/>
              </a:rPr>
              <a:t>you </a:t>
            </a:r>
            <a:r>
              <a:rPr lang="en-US">
                <a:latin typeface="Times New Roman" pitchFamily="18" charset="0"/>
                <a:cs typeface="Times New Roman" pitchFamily="18" charset="0"/>
              </a:rPr>
              <a:t>can always pass the corresponding </a:t>
            </a:r>
            <a:r>
              <a:rPr lang="en-US" b="1">
                <a:latin typeface="Times New Roman" pitchFamily="18" charset="0"/>
                <a:cs typeface="Times New Roman" pitchFamily="18" charset="0"/>
              </a:rPr>
              <a:t>primitive data type</a:t>
            </a:r>
            <a:r>
              <a:rPr lang="en-US">
                <a:latin typeface="Times New Roman" pitchFamily="18" charset="0"/>
                <a:cs typeface="Times New Roman" pitchFamily="18" charset="0"/>
              </a:rPr>
              <a:t> as an </a:t>
            </a:r>
            <a:r>
              <a:rPr lang="en-US" b="1">
                <a:latin typeface="Times New Roman" pitchFamily="18" charset="0"/>
                <a:cs typeface="Times New Roman" pitchFamily="18" charset="0"/>
              </a:rPr>
              <a:t>argument</a:t>
            </a:r>
            <a:r>
              <a:rPr lang="en-US">
                <a:latin typeface="Times New Roman" pitchFamily="18" charset="0"/>
                <a:cs typeface="Times New Roman" pitchFamily="18" charset="0"/>
              </a:rPr>
              <a:t> to a </a:t>
            </a:r>
            <a:r>
              <a:rPr lang="en-US" b="1">
                <a:latin typeface="Times New Roman" pitchFamily="18" charset="0"/>
                <a:cs typeface="Times New Roman" pitchFamily="18" charset="0"/>
              </a:rPr>
              <a:t>wrapper class </a:t>
            </a:r>
            <a:r>
              <a:rPr lang="en-US" b="1" smtClean="0">
                <a:latin typeface="Times New Roman" pitchFamily="18" charset="0"/>
                <a:cs typeface="Times New Roman" pitchFamily="18" charset="0"/>
              </a:rPr>
              <a:t>constructor</a:t>
            </a:r>
          </a:p>
          <a:p>
            <a:pPr algn="just"/>
            <a:r>
              <a:rPr lang="en-US" smtClean="0">
                <a:latin typeface="Times New Roman" pitchFamily="18" charset="0"/>
                <a:cs typeface="Times New Roman" pitchFamily="18" charset="0"/>
              </a:rPr>
              <a:t>You </a:t>
            </a:r>
            <a:r>
              <a:rPr lang="en-US">
                <a:latin typeface="Times New Roman" pitchFamily="18" charset="0"/>
                <a:cs typeface="Times New Roman" pitchFamily="18" charset="0"/>
              </a:rPr>
              <a:t>can also pass a </a:t>
            </a:r>
            <a:r>
              <a:rPr lang="en-US" b="1">
                <a:latin typeface="Times New Roman" pitchFamily="18" charset="0"/>
                <a:cs typeface="Times New Roman" pitchFamily="18" charset="0"/>
              </a:rPr>
              <a:t>String</a:t>
            </a:r>
            <a:r>
              <a:rPr lang="en-US">
                <a:latin typeface="Times New Roman" pitchFamily="18" charset="0"/>
                <a:cs typeface="Times New Roman" pitchFamily="18" charset="0"/>
              </a:rPr>
              <a:t> as an </a:t>
            </a:r>
            <a:r>
              <a:rPr lang="en-US" b="1">
                <a:latin typeface="Times New Roman" pitchFamily="18" charset="0"/>
                <a:cs typeface="Times New Roman" pitchFamily="18" charset="0"/>
              </a:rPr>
              <a:t>argument</a:t>
            </a:r>
            <a:r>
              <a:rPr lang="en-US">
                <a:latin typeface="Times New Roman" pitchFamily="18" charset="0"/>
                <a:cs typeface="Times New Roman" pitchFamily="18" charset="0"/>
              </a:rPr>
              <a:t> to any </a:t>
            </a:r>
            <a:r>
              <a:rPr lang="en-US" b="1">
                <a:latin typeface="Times New Roman" pitchFamily="18" charset="0"/>
                <a:cs typeface="Times New Roman" pitchFamily="18" charset="0"/>
              </a:rPr>
              <a:t>wrapper class constructor </a:t>
            </a:r>
            <a:r>
              <a:rPr lang="en-US" u="sng">
                <a:latin typeface="Times New Roman" pitchFamily="18" charset="0"/>
                <a:cs typeface="Times New Roman" pitchFamily="18" charset="0"/>
              </a:rPr>
              <a:t>except Character</a:t>
            </a:r>
            <a:r>
              <a:rPr lang="en-US">
                <a:latin typeface="Times New Roman" pitchFamily="18" charset="0"/>
                <a:cs typeface="Times New Roman" pitchFamily="18" charset="0"/>
              </a:rPr>
              <a:t>.</a:t>
            </a:r>
          </a:p>
          <a:p>
            <a:pPr algn="just"/>
            <a:r>
              <a:rPr lang="en-US" smtClean="0">
                <a:latin typeface="Times New Roman" pitchFamily="18" charset="0"/>
                <a:cs typeface="Times New Roman" pitchFamily="18" charset="0"/>
              </a:rPr>
              <a:t>The </a:t>
            </a:r>
            <a:r>
              <a:rPr lang="en-US" b="1">
                <a:latin typeface="Times New Roman" pitchFamily="18" charset="0"/>
                <a:cs typeface="Times New Roman" pitchFamily="18" charset="0"/>
              </a:rPr>
              <a:t>Character constructor</a:t>
            </a:r>
            <a:r>
              <a:rPr lang="en-US">
                <a:latin typeface="Times New Roman" pitchFamily="18" charset="0"/>
                <a:cs typeface="Times New Roman" pitchFamily="18" charset="0"/>
              </a:rPr>
              <a:t> </a:t>
            </a:r>
            <a:r>
              <a:rPr lang="en-US" u="sng">
                <a:latin typeface="Times New Roman" pitchFamily="18" charset="0"/>
                <a:cs typeface="Times New Roman" pitchFamily="18" charset="0"/>
              </a:rPr>
              <a:t>only</a:t>
            </a:r>
            <a:r>
              <a:rPr lang="en-US">
                <a:latin typeface="Times New Roman" pitchFamily="18" charset="0"/>
                <a:cs typeface="Times New Roman" pitchFamily="18" charset="0"/>
              </a:rPr>
              <a:t> takes the obvious </a:t>
            </a:r>
            <a:r>
              <a:rPr lang="en-US" b="1">
                <a:latin typeface="Times New Roman" pitchFamily="18" charset="0"/>
                <a:cs typeface="Times New Roman" pitchFamily="18" charset="0"/>
              </a:rPr>
              <a:t>argument: char</a:t>
            </a:r>
            <a:r>
              <a:rPr lang="en-US">
                <a:latin typeface="Times New Roman" pitchFamily="18" charset="0"/>
                <a:cs typeface="Times New Roman" pitchFamily="18" charset="0"/>
              </a:rPr>
              <a:t>.</a:t>
            </a:r>
          </a:p>
          <a:p>
            <a:pPr algn="just"/>
            <a:r>
              <a:rPr lang="en-US" smtClean="0">
                <a:latin typeface="Times New Roman" pitchFamily="18" charset="0"/>
                <a:cs typeface="Times New Roman" pitchFamily="18" charset="0"/>
              </a:rPr>
              <a:t> </a:t>
            </a:r>
            <a:r>
              <a:rPr lang="en-US">
                <a:latin typeface="Times New Roman" pitchFamily="18" charset="0"/>
                <a:cs typeface="Times New Roman" pitchFamily="18" charset="0"/>
              </a:rPr>
              <a:t>You can pass </a:t>
            </a:r>
            <a:r>
              <a:rPr lang="en-US" b="1">
                <a:latin typeface="Times New Roman" pitchFamily="18" charset="0"/>
                <a:cs typeface="Times New Roman" pitchFamily="18" charset="0"/>
              </a:rPr>
              <a:t>double</a:t>
            </a:r>
            <a:r>
              <a:rPr lang="en-US">
                <a:latin typeface="Times New Roman" pitchFamily="18" charset="0"/>
                <a:cs typeface="Times New Roman" pitchFamily="18" charset="0"/>
              </a:rPr>
              <a:t> as an </a:t>
            </a:r>
            <a:r>
              <a:rPr lang="en-US" b="1">
                <a:latin typeface="Times New Roman" pitchFamily="18" charset="0"/>
                <a:cs typeface="Times New Roman" pitchFamily="18" charset="0"/>
              </a:rPr>
              <a:t>argument</a:t>
            </a:r>
            <a:r>
              <a:rPr lang="en-US">
                <a:latin typeface="Times New Roman" pitchFamily="18" charset="0"/>
                <a:cs typeface="Times New Roman" pitchFamily="18" charset="0"/>
              </a:rPr>
              <a:t> </a:t>
            </a:r>
            <a:r>
              <a:rPr lang="en-US" b="1">
                <a:latin typeface="Times New Roman" pitchFamily="18" charset="0"/>
                <a:cs typeface="Times New Roman" pitchFamily="18" charset="0"/>
              </a:rPr>
              <a:t>to the Float constructor</a:t>
            </a:r>
            <a:r>
              <a:rPr lang="en-US">
                <a:latin typeface="Times New Roman" pitchFamily="18" charset="0"/>
                <a:cs typeface="Times New Roman" pitchFamily="18" charset="0"/>
              </a:rPr>
              <a:t> but not vice versa</a:t>
            </a:r>
          </a:p>
        </p:txBody>
      </p:sp>
    </p:spTree>
    <p:extLst>
      <p:ext uri="{BB962C8B-B14F-4D97-AF65-F5344CB8AC3E}">
        <p14:creationId xmlns:p14="http://schemas.microsoft.com/office/powerpoint/2010/main" val="59109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66800"/>
            <a:ext cx="6777317" cy="4765829"/>
          </a:xfrm>
        </p:spPr>
        <p:txBody>
          <a:bodyPr/>
          <a:lstStyle/>
          <a:p>
            <a:pPr algn="just"/>
            <a:r>
              <a:rPr lang="en-US">
                <a:latin typeface="Times New Roman" pitchFamily="18" charset="0"/>
                <a:cs typeface="Times New Roman" pitchFamily="18" charset="0"/>
              </a:rPr>
              <a:t>An instance of a </a:t>
            </a:r>
            <a:r>
              <a:rPr lang="en-US" b="1">
                <a:latin typeface="Times New Roman" pitchFamily="18" charset="0"/>
                <a:cs typeface="Times New Roman" pitchFamily="18" charset="0"/>
              </a:rPr>
              <a:t>wrapper class </a:t>
            </a:r>
            <a:r>
              <a:rPr lang="en-US">
                <a:latin typeface="Times New Roman" pitchFamily="18" charset="0"/>
                <a:cs typeface="Times New Roman" pitchFamily="18" charset="0"/>
              </a:rPr>
              <a:t>may be created by calling the corresponding </a:t>
            </a:r>
            <a:r>
              <a:rPr lang="en-US" b="1">
                <a:latin typeface="Times New Roman" pitchFamily="18" charset="0"/>
                <a:cs typeface="Times New Roman" pitchFamily="18" charset="0"/>
              </a:rPr>
              <a:t>constructor</a:t>
            </a:r>
            <a:r>
              <a:rPr lang="en-US">
                <a:latin typeface="Times New Roman" pitchFamily="18" charset="0"/>
                <a:cs typeface="Times New Roman" pitchFamily="18" charset="0"/>
              </a:rPr>
              <a:t> and by passing an </a:t>
            </a:r>
            <a:r>
              <a:rPr lang="en-US" b="1" smtClean="0">
                <a:latin typeface="Times New Roman" pitchFamily="18" charset="0"/>
                <a:cs typeface="Times New Roman" pitchFamily="18" charset="0"/>
              </a:rPr>
              <a:t>appropriate argument </a:t>
            </a:r>
          </a:p>
          <a:p>
            <a:pPr algn="just"/>
            <a:r>
              <a:rPr lang="en-US">
                <a:latin typeface="Times New Roman" pitchFamily="18" charset="0"/>
                <a:cs typeface="Times New Roman" pitchFamily="18" charset="0"/>
              </a:rPr>
              <a:t>The value may also be passed as a </a:t>
            </a:r>
            <a:r>
              <a:rPr lang="en-US" b="1" smtClean="0">
                <a:latin typeface="Times New Roman" pitchFamily="18" charset="0"/>
                <a:cs typeface="Times New Roman" pitchFamily="18" charset="0"/>
              </a:rPr>
              <a:t>variable</a:t>
            </a:r>
          </a:p>
          <a:p>
            <a:pPr marL="68580" indent="0" algn="just">
              <a:buNone/>
            </a:pPr>
            <a:endParaRPr lang="en-US" b="1" smtClean="0">
              <a:latin typeface="Times New Roman" pitchFamily="18" charset="0"/>
              <a:cs typeface="Times New Roman" pitchFamily="18" charset="0"/>
            </a:endParaRPr>
          </a:p>
          <a:p>
            <a:pPr marL="68580" indent="0" algn="just">
              <a:buNone/>
            </a:pPr>
            <a:r>
              <a:rPr lang="en-US" b="1" smtClean="0">
                <a:latin typeface="Times New Roman" pitchFamily="18" charset="0"/>
                <a:cs typeface="Times New Roman" pitchFamily="18" charset="0"/>
              </a:rPr>
              <a:t>Note </a:t>
            </a:r>
            <a:r>
              <a:rPr lang="en-US" smtClean="0">
                <a:latin typeface="Times New Roman" pitchFamily="18" charset="0"/>
                <a:cs typeface="Times New Roman" pitchFamily="18" charset="0"/>
              </a:rPr>
              <a:t>that there is no way to modify a wrapped value—that is, the wrapped values are immutable</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26695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914400"/>
            <a:ext cx="8305800" cy="5715000"/>
          </a:xfrm>
        </p:spPr>
        <p:txBody>
          <a:bodyPr/>
          <a:lstStyle/>
          <a:p>
            <a:pPr>
              <a:buFont typeface="Wingdings" pitchFamily="2" charset="2"/>
              <a:buChar char="v"/>
            </a:pPr>
            <a:r>
              <a:rPr lang="en-US" b="1" smtClean="0">
                <a:latin typeface="Times New Roman" pitchFamily="18" charset="0"/>
                <a:cs typeface="Times New Roman" pitchFamily="18" charset="0"/>
              </a:rPr>
              <a:t>Wrapping </a:t>
            </a:r>
            <a:r>
              <a:rPr lang="en-US" b="1">
                <a:latin typeface="Times New Roman" pitchFamily="18" charset="0"/>
                <a:cs typeface="Times New Roman" pitchFamily="18" charset="0"/>
              </a:rPr>
              <a:t>Primitives Using a static </a:t>
            </a:r>
            <a:r>
              <a:rPr lang="en-US" b="1" smtClean="0">
                <a:latin typeface="Times New Roman" pitchFamily="18" charset="0"/>
                <a:cs typeface="Times New Roman" pitchFamily="18" charset="0"/>
              </a:rPr>
              <a:t>Method</a:t>
            </a:r>
          </a:p>
          <a:p>
            <a:pPr algn="just">
              <a:buFont typeface="Wingdings" pitchFamily="2" charset="2"/>
              <a:buChar char="§"/>
            </a:pPr>
            <a:r>
              <a:rPr lang="en-US">
                <a:latin typeface="Times New Roman" pitchFamily="18" charset="0"/>
                <a:cs typeface="Times New Roman" pitchFamily="18" charset="0"/>
              </a:rPr>
              <a:t>You can create a wrapper object by using the static valueOf()method that all the wrapper classes offer. Because it’s a </a:t>
            </a:r>
            <a:r>
              <a:rPr lang="en-US" smtClean="0">
                <a:latin typeface="Times New Roman" pitchFamily="18" charset="0"/>
                <a:cs typeface="Times New Roman" pitchFamily="18" charset="0"/>
              </a:rPr>
              <a:t>static method</a:t>
            </a:r>
            <a:r>
              <a:rPr lang="en-US">
                <a:latin typeface="Times New Roman" pitchFamily="18" charset="0"/>
                <a:cs typeface="Times New Roman" pitchFamily="18" charset="0"/>
              </a:rPr>
              <a:t>, it can be invoked directly on the class (without instantiating it),and will return the corresponding object that is wrapping what you passed in as an argument. </a:t>
            </a:r>
          </a:p>
        </p:txBody>
      </p:sp>
      <p:pic>
        <p:nvPicPr>
          <p:cNvPr id="2050" name="Picture 2" descr="D:\java\core\New folder\static metho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44" y="3505200"/>
            <a:ext cx="7999413"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63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042988" y="838200"/>
            <a:ext cx="6777037" cy="5334000"/>
          </a:xfrm>
        </p:spPr>
        <p:txBody>
          <a:bodyPr/>
          <a:lstStyle/>
          <a:p>
            <a:pPr algn="just">
              <a:buFont typeface="Wingdings" pitchFamily="2" charset="2"/>
              <a:buChar char="Ø"/>
            </a:pPr>
            <a:r>
              <a:rPr lang="en-US">
                <a:latin typeface="Times New Roman" pitchFamily="18" charset="0"/>
                <a:cs typeface="Times New Roman" pitchFamily="18" charset="0"/>
              </a:rPr>
              <a:t>Note the following about the </a:t>
            </a:r>
            <a:r>
              <a:rPr lang="en-US" b="1">
                <a:latin typeface="Times New Roman" pitchFamily="18" charset="0"/>
                <a:cs typeface="Times New Roman" pitchFamily="18" charset="0"/>
              </a:rPr>
              <a:t>arguments</a:t>
            </a:r>
            <a:r>
              <a:rPr lang="en-US">
                <a:latin typeface="Times New Roman" pitchFamily="18" charset="0"/>
                <a:cs typeface="Times New Roman" pitchFamily="18" charset="0"/>
              </a:rPr>
              <a:t> allowed in </a:t>
            </a:r>
            <a:r>
              <a:rPr lang="en-US" smtClean="0">
                <a:latin typeface="Times New Roman" pitchFamily="18" charset="0"/>
                <a:cs typeface="Times New Roman" pitchFamily="18" charset="0"/>
              </a:rPr>
              <a:t>the valueOf</a:t>
            </a:r>
            <a:r>
              <a:rPr lang="en-US">
                <a:latin typeface="Times New Roman" pitchFamily="18" charset="0"/>
                <a:cs typeface="Times New Roman" pitchFamily="18" charset="0"/>
              </a:rPr>
              <a:t>(…)method calls:</a:t>
            </a:r>
          </a:p>
          <a:p>
            <a:pPr algn="just"/>
            <a:r>
              <a:rPr lang="en-US" smtClean="0">
                <a:latin typeface="Times New Roman" pitchFamily="18" charset="0"/>
                <a:cs typeface="Times New Roman" pitchFamily="18" charset="0"/>
              </a:rPr>
              <a:t>The </a:t>
            </a:r>
            <a:r>
              <a:rPr lang="en-US">
                <a:latin typeface="Times New Roman" pitchFamily="18" charset="0"/>
                <a:cs typeface="Times New Roman" pitchFamily="18" charset="0"/>
              </a:rPr>
              <a:t>valueOf(…)method in the </a:t>
            </a:r>
            <a:r>
              <a:rPr lang="en-US" b="1">
                <a:latin typeface="Times New Roman" pitchFamily="18" charset="0"/>
                <a:cs typeface="Times New Roman" pitchFamily="18" charset="0"/>
              </a:rPr>
              <a:t>Character class </a:t>
            </a:r>
            <a:r>
              <a:rPr lang="en-US">
                <a:latin typeface="Times New Roman" pitchFamily="18" charset="0"/>
                <a:cs typeface="Times New Roman" pitchFamily="18" charset="0"/>
              </a:rPr>
              <a:t>accepts </a:t>
            </a:r>
            <a:r>
              <a:rPr lang="en-US" b="1">
                <a:latin typeface="Times New Roman" pitchFamily="18" charset="0"/>
                <a:cs typeface="Times New Roman" pitchFamily="18" charset="0"/>
              </a:rPr>
              <a:t>only</a:t>
            </a:r>
            <a:r>
              <a:rPr lang="en-US">
                <a:latin typeface="Times New Roman" pitchFamily="18" charset="0"/>
                <a:cs typeface="Times New Roman" pitchFamily="18" charset="0"/>
              </a:rPr>
              <a:t> </a:t>
            </a:r>
            <a:r>
              <a:rPr lang="en-US" b="1">
                <a:latin typeface="Times New Roman" pitchFamily="18" charset="0"/>
                <a:cs typeface="Times New Roman" pitchFamily="18" charset="0"/>
              </a:rPr>
              <a:t>char</a:t>
            </a:r>
            <a:r>
              <a:rPr lang="en-US">
                <a:latin typeface="Times New Roman" pitchFamily="18" charset="0"/>
                <a:cs typeface="Times New Roman" pitchFamily="18" charset="0"/>
              </a:rPr>
              <a:t> as an </a:t>
            </a:r>
            <a:r>
              <a:rPr lang="en-US" b="1">
                <a:latin typeface="Times New Roman" pitchFamily="18" charset="0"/>
                <a:cs typeface="Times New Roman" pitchFamily="18" charset="0"/>
              </a:rPr>
              <a:t>argument</a:t>
            </a:r>
            <a:r>
              <a:rPr lang="en-US">
                <a:latin typeface="Times New Roman" pitchFamily="18" charset="0"/>
                <a:cs typeface="Times New Roman" pitchFamily="18" charset="0"/>
              </a:rPr>
              <a:t>, while any other </a:t>
            </a:r>
            <a:r>
              <a:rPr lang="en-US" b="1">
                <a:latin typeface="Times New Roman" pitchFamily="18" charset="0"/>
                <a:cs typeface="Times New Roman" pitchFamily="18" charset="0"/>
              </a:rPr>
              <a:t>wrapper class </a:t>
            </a:r>
            <a:r>
              <a:rPr lang="en-US">
                <a:latin typeface="Times New Roman" pitchFamily="18" charset="0"/>
                <a:cs typeface="Times New Roman" pitchFamily="18" charset="0"/>
              </a:rPr>
              <a:t>will accept </a:t>
            </a:r>
            <a:r>
              <a:rPr lang="en-US" b="1">
                <a:latin typeface="Times New Roman" pitchFamily="18" charset="0"/>
                <a:cs typeface="Times New Roman" pitchFamily="18" charset="0"/>
              </a:rPr>
              <a:t>either</a:t>
            </a:r>
            <a:r>
              <a:rPr lang="en-US">
                <a:latin typeface="Times New Roman" pitchFamily="18" charset="0"/>
                <a:cs typeface="Times New Roman" pitchFamily="18" charset="0"/>
              </a:rPr>
              <a:t> the corresponding </a:t>
            </a:r>
            <a:r>
              <a:rPr lang="en-US" b="1">
                <a:latin typeface="Times New Roman" pitchFamily="18" charset="0"/>
                <a:cs typeface="Times New Roman" pitchFamily="18" charset="0"/>
              </a:rPr>
              <a:t>primitive type </a:t>
            </a:r>
            <a:r>
              <a:rPr lang="en-US">
                <a:latin typeface="Times New Roman" pitchFamily="18" charset="0"/>
                <a:cs typeface="Times New Roman" pitchFamily="18" charset="0"/>
              </a:rPr>
              <a:t>or </a:t>
            </a:r>
            <a:r>
              <a:rPr lang="en-US" b="1">
                <a:latin typeface="Times New Roman" pitchFamily="18" charset="0"/>
                <a:cs typeface="Times New Roman" pitchFamily="18" charset="0"/>
              </a:rPr>
              <a:t>String</a:t>
            </a:r>
            <a:r>
              <a:rPr lang="en-US">
                <a:latin typeface="Times New Roman" pitchFamily="18" charset="0"/>
                <a:cs typeface="Times New Roman" pitchFamily="18" charset="0"/>
              </a:rPr>
              <a:t> as an argument.</a:t>
            </a:r>
          </a:p>
          <a:p>
            <a:pPr algn="just"/>
            <a:r>
              <a:rPr lang="en-US" smtClean="0">
                <a:latin typeface="Times New Roman" pitchFamily="18" charset="0"/>
                <a:cs typeface="Times New Roman" pitchFamily="18" charset="0"/>
              </a:rPr>
              <a:t>The </a:t>
            </a:r>
            <a:r>
              <a:rPr lang="en-US">
                <a:latin typeface="Times New Roman" pitchFamily="18" charset="0"/>
                <a:cs typeface="Times New Roman" pitchFamily="18" charset="0"/>
              </a:rPr>
              <a:t>valueOf(…)method in the integer number wrapper classes (</a:t>
            </a:r>
            <a:r>
              <a:rPr lang="en-US" b="1">
                <a:latin typeface="Times New Roman" pitchFamily="18" charset="0"/>
                <a:cs typeface="Times New Roman" pitchFamily="18" charset="0"/>
              </a:rPr>
              <a:t>Byte, Short, Integer, and Long</a:t>
            </a:r>
            <a:r>
              <a:rPr lang="en-US">
                <a:latin typeface="Times New Roman" pitchFamily="18" charset="0"/>
                <a:cs typeface="Times New Roman" pitchFamily="18" charset="0"/>
              </a:rPr>
              <a:t>) also accepts </a:t>
            </a:r>
            <a:r>
              <a:rPr lang="en-US" b="1">
                <a:latin typeface="Times New Roman" pitchFamily="18" charset="0"/>
                <a:cs typeface="Times New Roman" pitchFamily="18" charset="0"/>
              </a:rPr>
              <a:t>two arguments </a:t>
            </a:r>
            <a:r>
              <a:rPr lang="en-US">
                <a:latin typeface="Times New Roman" pitchFamily="18" charset="0"/>
                <a:cs typeface="Times New Roman" pitchFamily="18" charset="0"/>
              </a:rPr>
              <a:t>together: a String and a radix, where radix is the base</a:t>
            </a:r>
          </a:p>
        </p:txBody>
      </p:sp>
    </p:spTree>
    <p:extLst>
      <p:ext uri="{BB962C8B-B14F-4D97-AF65-F5344CB8AC3E}">
        <p14:creationId xmlns:p14="http://schemas.microsoft.com/office/powerpoint/2010/main" val="172521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042988" y="1066800"/>
            <a:ext cx="6777037" cy="4765675"/>
          </a:xfrm>
        </p:spPr>
        <p:txBody>
          <a:bodyPr/>
          <a:lstStyle/>
          <a:p>
            <a:pPr marL="68580" indent="0" algn="just">
              <a:buNone/>
            </a:pPr>
            <a:r>
              <a:rPr lang="en-US">
                <a:latin typeface="Times New Roman" pitchFamily="18" charset="0"/>
                <a:cs typeface="Times New Roman" pitchFamily="18" charset="0"/>
              </a:rPr>
              <a:t>Now that you know how to </a:t>
            </a:r>
            <a:r>
              <a:rPr lang="en-US" b="1">
                <a:latin typeface="Times New Roman" pitchFamily="18" charset="0"/>
                <a:cs typeface="Times New Roman" pitchFamily="18" charset="0"/>
              </a:rPr>
              <a:t>wrap a primitive </a:t>
            </a:r>
            <a:r>
              <a:rPr lang="en-US">
                <a:latin typeface="Times New Roman" pitchFamily="18" charset="0"/>
                <a:cs typeface="Times New Roman" pitchFamily="18" charset="0"/>
              </a:rPr>
              <a:t>in a </a:t>
            </a:r>
            <a:r>
              <a:rPr lang="en-US" b="1">
                <a:latin typeface="Times New Roman" pitchFamily="18" charset="0"/>
                <a:cs typeface="Times New Roman" pitchFamily="18" charset="0"/>
              </a:rPr>
              <a:t>wrapper class</a:t>
            </a:r>
            <a:r>
              <a:rPr lang="en-US">
                <a:latin typeface="Times New Roman" pitchFamily="18" charset="0"/>
                <a:cs typeface="Times New Roman" pitchFamily="18" charset="0"/>
              </a:rPr>
              <a:t>, a natural question to ask is:How can I get my </a:t>
            </a:r>
            <a:r>
              <a:rPr lang="en-US" b="1">
                <a:latin typeface="Times New Roman" pitchFamily="18" charset="0"/>
                <a:cs typeface="Times New Roman" pitchFamily="18" charset="0"/>
              </a:rPr>
              <a:t>primitive back</a:t>
            </a:r>
            <a:r>
              <a:rPr lang="en-US">
                <a:latin typeface="Times New Roman" pitchFamily="18" charset="0"/>
                <a:cs typeface="Times New Roman" pitchFamily="18" charset="0"/>
              </a:rPr>
              <a:t>? Yes, you are right; there are some methods you can use to retrieve the </a:t>
            </a:r>
            <a:r>
              <a:rPr lang="en-US" b="1">
                <a:latin typeface="Times New Roman" pitchFamily="18" charset="0"/>
                <a:cs typeface="Times New Roman" pitchFamily="18" charset="0"/>
              </a:rPr>
              <a:t>primitive values </a:t>
            </a:r>
            <a:r>
              <a:rPr lang="en-US">
                <a:latin typeface="Times New Roman" pitchFamily="18" charset="0"/>
                <a:cs typeface="Times New Roman" pitchFamily="18" charset="0"/>
              </a:rPr>
              <a:t>from the </a:t>
            </a:r>
            <a:r>
              <a:rPr lang="en-US" b="1">
                <a:latin typeface="Times New Roman" pitchFamily="18" charset="0"/>
                <a:cs typeface="Times New Roman" pitchFamily="18" charset="0"/>
              </a:rPr>
              <a:t>wrapper objects</a:t>
            </a:r>
          </a:p>
        </p:txBody>
      </p:sp>
    </p:spTree>
    <p:extLst>
      <p:ext uri="{BB962C8B-B14F-4D97-AF65-F5344CB8AC3E}">
        <p14:creationId xmlns:p14="http://schemas.microsoft.com/office/powerpoint/2010/main" val="195967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28600"/>
            <a:ext cx="8382001" cy="1828800"/>
          </a:xfrm>
        </p:spPr>
        <p:txBody>
          <a:bodyPr>
            <a:normAutofit/>
          </a:bodyPr>
          <a:lstStyle/>
          <a:p>
            <a:r>
              <a:rPr lang="en-US">
                <a:latin typeface="Times New Roman" pitchFamily="18" charset="0"/>
                <a:cs typeface="Times New Roman" pitchFamily="18" charset="0"/>
              </a:rPr>
              <a:t>Methods to Extract the Wrapped </a:t>
            </a:r>
            <a:r>
              <a:rPr lang="en-US" smtClean="0">
                <a:latin typeface="Times New Roman" pitchFamily="18" charset="0"/>
                <a:cs typeface="Times New Roman" pitchFamily="18" charset="0"/>
              </a:rPr>
              <a:t>Values</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6" name="Content Placeholder 5"/>
          <p:cNvSpPr>
            <a:spLocks noGrp="1"/>
          </p:cNvSpPr>
          <p:nvPr>
            <p:ph idx="1"/>
          </p:nvPr>
        </p:nvSpPr>
        <p:spPr>
          <a:xfrm>
            <a:off x="533400" y="1600200"/>
            <a:ext cx="8077200" cy="4800600"/>
          </a:xfrm>
        </p:spPr>
        <p:txBody>
          <a:bodyPr/>
          <a:lstStyle/>
          <a:p>
            <a:pPr algn="just"/>
            <a:r>
              <a:rPr lang="en-US">
                <a:latin typeface="Times New Roman" pitchFamily="18" charset="0"/>
                <a:cs typeface="Times New Roman" pitchFamily="18" charset="0"/>
              </a:rPr>
              <a:t>A storage capability without the corresponding retrieval capability is not of much use. Once you store a primitive in a wrapper object, often you will want to retrieve the stored primitive at a later time. The methods to extract the values from the wrapper classes are listed in Table </a:t>
            </a:r>
          </a:p>
        </p:txBody>
      </p:sp>
      <p:pic>
        <p:nvPicPr>
          <p:cNvPr id="3075" name="Picture 3" descr="D:\java\core\New folder\Extract the Wrapped Valu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57600"/>
            <a:ext cx="7885113"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01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rmAutofit fontScale="90000"/>
          </a:bodyPr>
          <a:lstStyle/>
          <a:p>
            <a:r>
              <a:rPr lang="en-US">
                <a:latin typeface="Times New Roman" pitchFamily="18" charset="0"/>
                <a:cs typeface="Times New Roman" pitchFamily="18" charset="0"/>
              </a:rPr>
              <a:t>The Instant Use of Wrapper Classes</a:t>
            </a:r>
          </a:p>
        </p:txBody>
      </p:sp>
      <p:sp>
        <p:nvSpPr>
          <p:cNvPr id="3" name="Content Placeholder 2"/>
          <p:cNvSpPr>
            <a:spLocks noGrp="1"/>
          </p:cNvSpPr>
          <p:nvPr>
            <p:ph idx="1"/>
          </p:nvPr>
        </p:nvSpPr>
        <p:spPr>
          <a:xfrm>
            <a:off x="457200" y="1905000"/>
            <a:ext cx="8229600" cy="4572000"/>
          </a:xfrm>
        </p:spPr>
        <p:txBody>
          <a:bodyPr/>
          <a:lstStyle/>
          <a:p>
            <a:pPr algn="just">
              <a:buFont typeface="Wingdings" pitchFamily="2" charset="2"/>
              <a:buChar char="Ø"/>
            </a:pPr>
            <a:r>
              <a:rPr lang="en-US">
                <a:latin typeface="Times New Roman" pitchFamily="18" charset="0"/>
                <a:cs typeface="Times New Roman" pitchFamily="18" charset="0"/>
              </a:rPr>
              <a:t>If you do not need to store a value in a wrapper but just want to perform a quick operation on it, such as converting the type, you can do it by using an appropriate staticmethod of the appropriate wrapper class. For example, all the wrapper classes except Character offer a staticmethod that has the following signature</a:t>
            </a:r>
            <a:r>
              <a:rPr lang="en-US" smtClean="0">
                <a:latin typeface="Times New Roman" pitchFamily="18" charset="0"/>
                <a:cs typeface="Times New Roman" pitchFamily="18" charset="0"/>
              </a:rPr>
              <a:t>:</a:t>
            </a:r>
          </a:p>
          <a:p>
            <a:pPr algn="just">
              <a:buFont typeface="Wingdings" pitchFamily="2" charset="2"/>
              <a:buChar char="§"/>
            </a:pPr>
            <a:r>
              <a:rPr lang="en-US" b="1">
                <a:latin typeface="Times New Roman" pitchFamily="18" charset="0"/>
                <a:cs typeface="Times New Roman" pitchFamily="18" charset="0"/>
              </a:rPr>
              <a:t>static &lt;type&gt; parse&lt;Type&gt;(String s</a:t>
            </a:r>
            <a:r>
              <a:rPr lang="en-US" b="1" smtClean="0">
                <a:latin typeface="Times New Roman" pitchFamily="18" charset="0"/>
                <a:cs typeface="Times New Roman" pitchFamily="18" charset="0"/>
              </a:rPr>
              <a:t>)</a:t>
            </a:r>
          </a:p>
          <a:p>
            <a:pPr marL="68580" indent="0" algn="just">
              <a:buNone/>
            </a:pPr>
            <a:r>
              <a:rPr lang="en-US" smtClean="0">
                <a:latin typeface="Times New Roman" pitchFamily="18" charset="0"/>
                <a:cs typeface="Times New Roman" pitchFamily="18" charset="0"/>
              </a:rPr>
              <a:t>    The </a:t>
            </a:r>
            <a:r>
              <a:rPr lang="en-US">
                <a:latin typeface="Times New Roman" pitchFamily="18" charset="0"/>
                <a:cs typeface="Times New Roman" pitchFamily="18" charset="0"/>
              </a:rPr>
              <a:t>&lt;type&gt;may be any of the primitive types </a:t>
            </a:r>
            <a:r>
              <a:rPr lang="en-US" b="1">
                <a:latin typeface="Times New Roman" pitchFamily="18" charset="0"/>
                <a:cs typeface="Times New Roman" pitchFamily="18" charset="0"/>
              </a:rPr>
              <a:t>except</a:t>
            </a:r>
            <a:r>
              <a:rPr lang="en-US">
                <a:latin typeface="Times New Roman" pitchFamily="18" charset="0"/>
                <a:cs typeface="Times New Roman" pitchFamily="18" charset="0"/>
              </a:rPr>
              <a:t> </a:t>
            </a:r>
            <a:r>
              <a:rPr lang="en-US" u="sng">
                <a:latin typeface="Times New Roman" pitchFamily="18" charset="0"/>
                <a:cs typeface="Times New Roman" pitchFamily="18" charset="0"/>
              </a:rPr>
              <a:t>char</a:t>
            </a:r>
            <a:r>
              <a:rPr lang="en-US">
                <a:latin typeface="Times New Roman" pitchFamily="18" charset="0"/>
                <a:cs typeface="Times New Roman" pitchFamily="18" charset="0"/>
              </a:rPr>
              <a:t>, and the &lt;Type&gt;is the same as &lt;type&gt;with the first letter </a:t>
            </a:r>
            <a:r>
              <a:rPr lang="en-US" b="1">
                <a:latin typeface="Times New Roman" pitchFamily="18" charset="0"/>
                <a:cs typeface="Times New Roman" pitchFamily="18" charset="0"/>
              </a:rPr>
              <a:t>uppercased</a:t>
            </a:r>
          </a:p>
          <a:p>
            <a:pPr marL="68580" indent="0" algn="just">
              <a:buNone/>
            </a:pPr>
            <a:endParaRPr lang="en-US">
              <a:latin typeface="Times New Roman" pitchFamily="18" charset="0"/>
              <a:cs typeface="Times New Roman" pitchFamily="18" charset="0"/>
            </a:endParaRPr>
          </a:p>
          <a:p>
            <a:pPr algn="just">
              <a:buFont typeface="Wingdings" pitchFamily="2" charset="2"/>
              <a:buChar char="§"/>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66616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284</TotalTime>
  <Words>502</Words>
  <Application>Microsoft Office PowerPoint</Application>
  <PresentationFormat>On-screen Show (4:3)</PresentationFormat>
  <Paragraphs>25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Austin</vt:lpstr>
      <vt:lpstr>Wrapping the Primitives</vt:lpstr>
      <vt:lpstr>Creating Objects of Wrapper Classes</vt:lpstr>
      <vt:lpstr>PowerPoint Presentation</vt:lpstr>
      <vt:lpstr>PowerPoint Presentation</vt:lpstr>
      <vt:lpstr>PowerPoint Presentation</vt:lpstr>
      <vt:lpstr>PowerPoint Presentation</vt:lpstr>
      <vt:lpstr>PowerPoint Presentation</vt:lpstr>
      <vt:lpstr>Methods to Extract the Wrapped Values </vt:lpstr>
      <vt:lpstr>The Instant Use of Wrapper Classes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Wrapping the Primitives</dc:title>
  <dc:creator>luanvucong</dc:creator>
  <cp:lastModifiedBy>luanvucong</cp:lastModifiedBy>
  <cp:revision>39</cp:revision>
  <dcterms:created xsi:type="dcterms:W3CDTF">2006-08-16T00:00:00Z</dcterms:created>
  <dcterms:modified xsi:type="dcterms:W3CDTF">2015-11-09T13:34:40Z</dcterms:modified>
</cp:coreProperties>
</file>