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7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A7911-4DAA-48EB-A45A-DE2C705650C4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6755-F6D4-4F89-BF86-1E91133C82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48581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ActiveStudy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F039-6D26-47FE-AF91-70176E9324FB}" type="datetimeFigureOut">
              <a:rPr lang="en-US" smtClean="0"/>
              <a:pPr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0864-223D-40DE-A424-4F98495464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27384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75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471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30864-223D-40DE-A424-4F98495464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ActiveStudy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A661C0E-4A5F-49CF-8983-6316D061B77F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B6AB-402F-48F4-9A19-1CF22632604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9039-EDF2-4CBE-9967-C70B0B3F886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D457-7703-4556-9F8A-848647488F9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6EE5-A6EA-4B7F-9B76-8D6BE2252FD1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358F-69EE-4355-9D34-808F363EFC27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BAA3-5822-45E3-960E-860173D7D56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1F8A-ED68-4966-A3D4-7EE21E0FEFB4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9678-3DE9-453C-AD0D-A96FC67B6F39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7E41-89A7-46A0-A483-824281376F4D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6BB2-5CC6-4990-ABBC-E24B875979A0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02436A0-F3FD-4F63-B719-DA3F132809DB}" type="datetime4">
              <a:rPr lang="en-US" smtClean="0"/>
              <a:pPr/>
              <a:t>November 3,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Activestudy.edu.vn - Java Basic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Input </a:t>
            </a:r>
            <a:r>
              <a:rPr lang="en-US"/>
              <a:t>and Output in Java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01" y="4421080"/>
            <a:ext cx="3568700" cy="1471720"/>
          </a:xfrm>
        </p:spPr>
        <p:txBody>
          <a:bodyPr>
            <a:noAutofit/>
          </a:bodyPr>
          <a:lstStyle/>
          <a:p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148" y="2713730"/>
            <a:ext cx="1733533" cy="14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4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FileOutputStream </a:t>
            </a:r>
            <a:r>
              <a:rPr lang="en-US" smtClean="0"/>
              <a:t>creates an </a:t>
            </a:r>
            <a:r>
              <a:rPr lang="en-US" b="1" smtClean="0"/>
              <a:t>OutputStream </a:t>
            </a:r>
            <a:r>
              <a:rPr lang="en-US" smtClean="0"/>
              <a:t>that you can use to write bytes to a file</a:t>
            </a:r>
            <a:r>
              <a:rPr lang="en-US" smtClean="0"/>
              <a:t>.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the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Four of </a:t>
            </a:r>
            <a:r>
              <a:rPr lang="en-US" smtClean="0"/>
              <a:t>its </a:t>
            </a:r>
            <a:r>
              <a:rPr lang="en-US" smtClean="0"/>
              <a:t>constructors</a:t>
            </a:r>
            <a:r>
              <a:rPr lang="vi-VN" smtClean="0"/>
              <a:t> </a:t>
            </a:r>
            <a:r>
              <a:rPr lang="en-US" smtClean="0"/>
              <a:t>are </a:t>
            </a:r>
            <a:r>
              <a:rPr lang="en-US" smtClean="0"/>
              <a:t>shown here: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They </a:t>
            </a:r>
            <a:r>
              <a:rPr lang="en-US" smtClean="0"/>
              <a:t>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</a:t>
            </a:r>
            <a:r>
              <a:rPr lang="en-US" smtClean="0"/>
              <a:t>,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file. If </a:t>
            </a:r>
            <a:r>
              <a:rPr lang="en-US" i="1" smtClean="0"/>
              <a:t>append </a:t>
            </a:r>
            <a:r>
              <a:rPr lang="en-US" smtClean="0"/>
              <a:t>is </a:t>
            </a:r>
            <a:r>
              <a:rPr lang="en-US" b="1" smtClean="0"/>
              <a:t>true</a:t>
            </a:r>
            <a:r>
              <a:rPr lang="en-US" smtClean="0"/>
              <a:t>, the file is opened </a:t>
            </a:r>
            <a:r>
              <a:rPr lang="en-US" smtClean="0"/>
              <a:t>in </a:t>
            </a:r>
            <a:r>
              <a:rPr lang="en-US" smtClean="0"/>
              <a:t>append</a:t>
            </a:r>
            <a:r>
              <a:rPr lang="vi-VN" smtClean="0"/>
              <a:t> </a:t>
            </a:r>
            <a:r>
              <a:rPr lang="en-US" smtClean="0"/>
              <a:t>mode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smtClean="0"/>
              <a:t>Creation of a </a:t>
            </a:r>
            <a:r>
              <a:rPr lang="en-US" b="1" smtClean="0"/>
              <a:t>FileOutputStream </a:t>
            </a:r>
            <a:r>
              <a:rPr lang="en-US" smtClean="0"/>
              <a:t>is not dependent on the file already existing.</a:t>
            </a:r>
            <a:br>
              <a:rPr lang="en-US" smtClean="0"/>
            </a:br>
            <a:r>
              <a:rPr lang="en-US" b="1" smtClean="0"/>
              <a:t>FileOutputStream </a:t>
            </a:r>
            <a:r>
              <a:rPr lang="en-US" smtClean="0"/>
              <a:t>will create the file before opening it for output when you create the</a:t>
            </a:r>
            <a:br>
              <a:rPr lang="en-US" smtClean="0"/>
            </a:br>
            <a:r>
              <a:rPr lang="en-US" smtClean="0"/>
              <a:t>object. In the case where you attempt to open a read-only file, an exception will be </a:t>
            </a:r>
            <a:r>
              <a:rPr lang="en-US" smtClean="0"/>
              <a:t>thrown</a:t>
            </a:r>
            <a:r>
              <a:rPr lang="en-US" smtClean="0"/>
              <a:t>.</a:t>
            </a:r>
            <a:endParaRPr lang="vi-VN" smtClean="0"/>
          </a:p>
          <a:p>
            <a:endParaRPr lang="vi-VN" smtClean="0"/>
          </a:p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vi-VN" smtClean="0"/>
              <a:t>Filtered Byte 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i="1" smtClean="0"/>
              <a:t>Filtered streams </a:t>
            </a:r>
            <a:r>
              <a:rPr lang="en-US" smtClean="0"/>
              <a:t>are simply wrappers around underlying input or output </a:t>
            </a:r>
            <a:r>
              <a:rPr lang="en-US" smtClean="0"/>
              <a:t>streams </a:t>
            </a:r>
            <a:r>
              <a:rPr lang="en-US" smtClean="0"/>
              <a:t>that</a:t>
            </a:r>
            <a:r>
              <a:rPr lang="vi-VN" smtClean="0"/>
              <a:t> </a:t>
            </a:r>
            <a:r>
              <a:rPr lang="en-US" smtClean="0"/>
              <a:t>transparently </a:t>
            </a:r>
            <a:r>
              <a:rPr lang="en-US" smtClean="0"/>
              <a:t>provide some extended level of functionality. These streams </a:t>
            </a:r>
            <a:r>
              <a:rPr lang="en-US" smtClean="0"/>
              <a:t>are </a:t>
            </a:r>
            <a:r>
              <a:rPr lang="en-US" smtClean="0"/>
              <a:t>typically</a:t>
            </a:r>
            <a:r>
              <a:rPr lang="vi-VN" smtClean="0"/>
              <a:t> </a:t>
            </a:r>
            <a:r>
              <a:rPr lang="en-US" smtClean="0"/>
              <a:t>accessed </a:t>
            </a:r>
            <a:r>
              <a:rPr lang="en-US" smtClean="0"/>
              <a:t>by methods that are expecting a </a:t>
            </a:r>
            <a:r>
              <a:rPr lang="en-US" smtClean="0"/>
              <a:t>generic </a:t>
            </a:r>
            <a:r>
              <a:rPr lang="vi-VN" smtClean="0"/>
              <a:t>s</a:t>
            </a:r>
            <a:r>
              <a:rPr lang="en-US" smtClean="0"/>
              <a:t>tream</a:t>
            </a:r>
            <a:r>
              <a:rPr lang="en-US" smtClean="0"/>
              <a:t>, which is a superclass </a:t>
            </a:r>
            <a:r>
              <a:rPr lang="en-US" smtClean="0"/>
              <a:t>of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smtClean="0"/>
              <a:t>filtered </a:t>
            </a:r>
            <a:r>
              <a:rPr lang="en-US" smtClean="0"/>
              <a:t>streams. Typical extensions are buffering, character translation, and </a:t>
            </a:r>
            <a:r>
              <a:rPr lang="en-US" smtClean="0"/>
              <a:t>raw </a:t>
            </a:r>
            <a:r>
              <a:rPr lang="en-US" smtClean="0"/>
              <a:t>data</a:t>
            </a:r>
            <a:r>
              <a:rPr lang="vi-VN" smtClean="0"/>
              <a:t> </a:t>
            </a:r>
            <a:r>
              <a:rPr lang="en-US" smtClean="0"/>
              <a:t>translation</a:t>
            </a:r>
            <a:r>
              <a:rPr lang="en-US" smtClean="0"/>
              <a:t>. The filtered byte streams are </a:t>
            </a:r>
            <a:r>
              <a:rPr lang="en-US" b="1" smtClean="0"/>
              <a:t>FilterInputStream </a:t>
            </a:r>
            <a:r>
              <a:rPr lang="en-US" smtClean="0"/>
              <a:t>and </a:t>
            </a:r>
            <a:r>
              <a:rPr lang="en-US" b="1" smtClean="0"/>
              <a:t>FilterOutputStream</a:t>
            </a:r>
            <a:r>
              <a:rPr lang="en-US" smtClean="0"/>
              <a:t>.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Their </a:t>
            </a:r>
            <a:r>
              <a:rPr lang="en-US" smtClean="0"/>
              <a:t>constructors are shown here:</a:t>
            </a:r>
            <a:br>
              <a:rPr lang="en-US" smtClean="0"/>
            </a:br>
            <a:r>
              <a:rPr lang="en-US" smtClean="0"/>
              <a:t>FilterOutputStream(OutputStream </a:t>
            </a:r>
            <a:r>
              <a:rPr lang="en-US" i="1" smtClean="0"/>
              <a:t>os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FilterInputStream(InputStream </a:t>
            </a:r>
            <a:r>
              <a:rPr lang="en-US" i="1" smtClean="0"/>
              <a:t>is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The methods provided in these classes are identical to those in </a:t>
            </a:r>
            <a:r>
              <a:rPr lang="en-US" b="1" smtClean="0"/>
              <a:t>InputStream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OutputStream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 </a:t>
            </a:r>
            <a:r>
              <a:rPr lang="en-US" smtClean="0"/>
              <a:t>Byte </a:t>
            </a:r>
            <a:r>
              <a:rPr lang="en-US" smtClean="0"/>
              <a:t>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/>
          </a:bodyPr>
          <a:lstStyle/>
          <a:p>
            <a:r>
              <a:rPr lang="en-US" smtClean="0"/>
              <a:t>For the byte-oriented streams, a </a:t>
            </a:r>
            <a:r>
              <a:rPr lang="en-US" i="1" smtClean="0"/>
              <a:t>buffered stream </a:t>
            </a:r>
            <a:r>
              <a:rPr lang="en-US" smtClean="0"/>
              <a:t>extends a filtered stream class by attaching a</a:t>
            </a:r>
            <a:br>
              <a:rPr lang="en-US" smtClean="0"/>
            </a:br>
            <a:r>
              <a:rPr lang="en-US" smtClean="0"/>
              <a:t>memory buffer to the I/O stream. This buffer allows Java to do I/O operations on more</a:t>
            </a:r>
            <a:br>
              <a:rPr lang="en-US" smtClean="0"/>
            </a:br>
            <a:r>
              <a:rPr lang="en-US" smtClean="0"/>
              <a:t>than a byte at a time, thereby improving performance. Because the buffer is available,</a:t>
            </a:r>
            <a:br>
              <a:rPr lang="en-US" smtClean="0"/>
            </a:br>
            <a:r>
              <a:rPr lang="en-US" smtClean="0"/>
              <a:t>skipping, marking, and resetting of the stream become possible. The buffered byte stream</a:t>
            </a:r>
            <a:br>
              <a:rPr lang="en-US" smtClean="0"/>
            </a:br>
            <a:r>
              <a:rPr lang="en-US" smtClean="0"/>
              <a:t>classes are </a:t>
            </a:r>
            <a:r>
              <a:rPr lang="en-US" b="1" smtClean="0"/>
              <a:t>BufferedInputStream </a:t>
            </a:r>
            <a:r>
              <a:rPr lang="en-US" smtClean="0"/>
              <a:t>and </a:t>
            </a:r>
            <a:r>
              <a:rPr lang="en-US" b="1" smtClean="0"/>
              <a:t>BufferedOutputStream</a:t>
            </a:r>
            <a:r>
              <a:rPr lang="en-US" smtClean="0"/>
              <a:t>. </a:t>
            </a:r>
            <a:r>
              <a:rPr lang="en-US" b="1" smtClean="0"/>
              <a:t>PushbackInputStream </a:t>
            </a:r>
            <a:r>
              <a:rPr lang="en-US" smtClean="0"/>
              <a:t>also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a buffered stream.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Buffering I/O is a very common performance optimization. </a:t>
            </a:r>
            <a:r>
              <a:rPr lang="en-US" smtClean="0"/>
              <a:t>Java’s </a:t>
            </a:r>
            <a:r>
              <a:rPr lang="en-US" b="1" smtClean="0"/>
              <a:t>BufferedInputStream</a:t>
            </a:r>
            <a:r>
              <a:rPr lang="vi-VN" b="1" smtClean="0"/>
              <a:t> </a:t>
            </a:r>
            <a:r>
              <a:rPr lang="en-US" smtClean="0"/>
              <a:t>class </a:t>
            </a:r>
            <a:r>
              <a:rPr lang="en-US" smtClean="0"/>
              <a:t>allows you to "wrap" any </a:t>
            </a:r>
            <a:r>
              <a:rPr lang="en-US" b="1" smtClean="0"/>
              <a:t>InputStream </a:t>
            </a:r>
            <a:r>
              <a:rPr lang="en-US" smtClean="0"/>
              <a:t>into a buffered stream to </a:t>
            </a:r>
            <a:r>
              <a:rPr lang="en-US" smtClean="0"/>
              <a:t>improve </a:t>
            </a:r>
            <a:r>
              <a:rPr lang="en-US" smtClean="0"/>
              <a:t>performance.</a:t>
            </a:r>
            <a:r>
              <a:rPr lang="vi-VN" smtClean="0"/>
              <a:t> </a:t>
            </a:r>
            <a:r>
              <a:rPr lang="en-US" b="1" smtClean="0"/>
              <a:t>BufferedInputStream </a:t>
            </a:r>
            <a:r>
              <a:rPr lang="en-US" smtClean="0"/>
              <a:t>has two constructors:</a:t>
            </a:r>
            <a:br>
              <a:rPr lang="en-US" smtClean="0"/>
            </a:br>
            <a:r>
              <a:rPr lang="en-US" smtClean="0"/>
              <a:t>BufferedInputStream(InputStream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BufferedInputStream(InputStream </a:t>
            </a:r>
            <a:r>
              <a:rPr lang="en-US" i="1" smtClean="0"/>
              <a:t>inputStream</a:t>
            </a:r>
            <a:r>
              <a:rPr lang="en-US" smtClean="0"/>
              <a:t>, int </a:t>
            </a:r>
            <a:r>
              <a:rPr lang="en-US" i="1" smtClean="0"/>
              <a:t>bufSize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The first form creates a buffered stream using a default buffer size. In the second, </a:t>
            </a:r>
            <a:r>
              <a:rPr lang="en-US" smtClean="0"/>
              <a:t>the </a:t>
            </a:r>
            <a:r>
              <a:rPr lang="en-US" smtClean="0"/>
              <a:t>size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the buffer is passed in </a:t>
            </a:r>
            <a:r>
              <a:rPr lang="en-US" i="1" smtClean="0"/>
              <a:t>bufSize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good guess for a size is around 8,192 bytes, and attaching even a rather small buffer </a:t>
            </a:r>
            <a:r>
              <a:rPr lang="en-US" smtClean="0"/>
              <a:t>to </a:t>
            </a:r>
            <a:r>
              <a:rPr lang="en-US" smtClean="0"/>
              <a:t>an</a:t>
            </a:r>
            <a:r>
              <a:rPr lang="vi-VN" smtClean="0"/>
              <a:t> </a:t>
            </a:r>
            <a:r>
              <a:rPr lang="en-US" smtClean="0"/>
              <a:t>I/O </a:t>
            </a:r>
            <a:r>
              <a:rPr lang="en-US" smtClean="0"/>
              <a:t>stream is always a good idea. That way, the low-level system can read blocks </a:t>
            </a:r>
            <a:r>
              <a:rPr lang="en-US" smtClean="0"/>
              <a:t>of </a:t>
            </a:r>
            <a:r>
              <a:rPr lang="en-US" smtClean="0"/>
              <a:t>data</a:t>
            </a:r>
            <a:r>
              <a:rPr lang="vi-VN" smtClean="0"/>
              <a:t> </a:t>
            </a:r>
            <a:r>
              <a:rPr lang="en-US" smtClean="0"/>
              <a:t>from </a:t>
            </a:r>
            <a:r>
              <a:rPr lang="en-US" smtClean="0"/>
              <a:t>the disk or network and store the results in your buffer. Thus, even if you </a:t>
            </a:r>
            <a:r>
              <a:rPr lang="en-US" smtClean="0"/>
              <a:t>are </a:t>
            </a:r>
            <a:r>
              <a:rPr lang="en-US" smtClean="0"/>
              <a:t>reading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data a byte at a time out of the </a:t>
            </a:r>
            <a:r>
              <a:rPr lang="en-US" b="1" smtClean="0"/>
              <a:t>InputStream</a:t>
            </a:r>
            <a:r>
              <a:rPr lang="en-US" smtClean="0"/>
              <a:t>, you will be manipulating fast </a:t>
            </a:r>
            <a:r>
              <a:rPr lang="en-US" smtClean="0"/>
              <a:t>memory </a:t>
            </a:r>
            <a:r>
              <a:rPr lang="en-US" smtClean="0"/>
              <a:t>most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the </a:t>
            </a:r>
            <a:r>
              <a:rPr lang="en-US" smtClean="0"/>
              <a:t>time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Buffering an input stream also provides the foundation required to </a:t>
            </a:r>
            <a:r>
              <a:rPr lang="en-US" smtClean="0"/>
              <a:t>support </a:t>
            </a:r>
            <a:r>
              <a:rPr lang="en-US" smtClean="0"/>
              <a:t>moving</a:t>
            </a:r>
            <a:r>
              <a:rPr lang="vi-VN" smtClean="0"/>
              <a:t> </a:t>
            </a:r>
            <a:r>
              <a:rPr lang="en-US" smtClean="0"/>
              <a:t>backward </a:t>
            </a:r>
            <a:r>
              <a:rPr lang="en-US" smtClean="0"/>
              <a:t>in the stream of the available buffer. Beyond the </a:t>
            </a:r>
            <a:r>
              <a:rPr lang="en-US" b="1" smtClean="0"/>
              <a:t>read( ) </a:t>
            </a:r>
            <a:r>
              <a:rPr lang="en-US" smtClean="0"/>
              <a:t>and </a:t>
            </a:r>
            <a:r>
              <a:rPr lang="en-US" b="1" smtClean="0"/>
              <a:t>skip( </a:t>
            </a:r>
            <a:r>
              <a:rPr lang="en-US" b="1" smtClean="0"/>
              <a:t>) </a:t>
            </a:r>
            <a:r>
              <a:rPr lang="en-US" smtClean="0"/>
              <a:t>methods</a:t>
            </a:r>
            <a:r>
              <a:rPr lang="vi-VN" smtClean="0"/>
              <a:t> </a:t>
            </a:r>
            <a:r>
              <a:rPr lang="en-US" smtClean="0"/>
              <a:t>implemented </a:t>
            </a:r>
            <a:r>
              <a:rPr lang="en-US" smtClean="0"/>
              <a:t>in any </a:t>
            </a:r>
            <a:r>
              <a:rPr lang="en-US" b="1" smtClean="0"/>
              <a:t>InputStream</a:t>
            </a:r>
            <a:r>
              <a:rPr lang="en-US" smtClean="0"/>
              <a:t>, </a:t>
            </a:r>
            <a:r>
              <a:rPr lang="en-US" b="1" smtClean="0"/>
              <a:t>BufferedInputStream </a:t>
            </a:r>
            <a:r>
              <a:rPr lang="en-US" smtClean="0"/>
              <a:t>also supports the </a:t>
            </a:r>
            <a:r>
              <a:rPr lang="en-US" b="1" smtClean="0"/>
              <a:t>mark( </a:t>
            </a:r>
            <a:r>
              <a:rPr lang="en-US" b="1" smtClean="0"/>
              <a:t>)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reset</a:t>
            </a:r>
            <a:r>
              <a:rPr lang="en-US" b="1" smtClean="0"/>
              <a:t>( ) </a:t>
            </a:r>
            <a:r>
              <a:rPr lang="en-US" smtClean="0"/>
              <a:t>methods. This support is reflected </a:t>
            </a:r>
            <a:r>
              <a:rPr lang="en-US" smtClean="0"/>
              <a:t>by </a:t>
            </a:r>
            <a:r>
              <a:rPr lang="vi-VN" smtClean="0"/>
              <a:t>B</a:t>
            </a:r>
            <a:r>
              <a:rPr lang="en-US" b="1" smtClean="0"/>
              <a:t>ufferedInputStream.markSupported()</a:t>
            </a:r>
            <a:r>
              <a:rPr lang="vi-VN" b="1" smtClean="0"/>
              <a:t> </a:t>
            </a:r>
            <a:r>
              <a:rPr lang="en-US" smtClean="0"/>
              <a:t>returning </a:t>
            </a:r>
            <a:r>
              <a:rPr lang="en-US" b="1" smtClean="0"/>
              <a:t>true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The following example contrives a situation where we can use </a:t>
            </a:r>
            <a:r>
              <a:rPr lang="en-US" b="1" smtClean="0"/>
              <a:t>mark( ) </a:t>
            </a:r>
            <a:r>
              <a:rPr lang="en-US" smtClean="0"/>
              <a:t>to </a:t>
            </a:r>
            <a:r>
              <a:rPr lang="en-US" smtClean="0"/>
              <a:t>remember</a:t>
            </a:r>
            <a:r>
              <a:rPr lang="vi-VN" smtClean="0"/>
              <a:t> </a:t>
            </a:r>
            <a:r>
              <a:rPr lang="en-US" smtClean="0"/>
              <a:t>where </a:t>
            </a:r>
            <a:r>
              <a:rPr lang="en-US" smtClean="0"/>
              <a:t>we are in an input stream and later use </a:t>
            </a:r>
            <a:r>
              <a:rPr lang="en-US" b="1" smtClean="0"/>
              <a:t>reset( ) </a:t>
            </a:r>
            <a:r>
              <a:rPr lang="en-US" smtClean="0"/>
              <a:t>to get back there</a:t>
            </a:r>
            <a:r>
              <a:rPr lang="en-US" smtClean="0"/>
              <a:t>. </a:t>
            </a:r>
            <a:endParaRPr lang="vi-VN" smtClean="0"/>
          </a:p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BufferedOutputStream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 </a:t>
            </a:r>
            <a:r>
              <a:rPr lang="en-US" b="1" smtClean="0"/>
              <a:t>BufferedOutputStream </a:t>
            </a:r>
            <a:r>
              <a:rPr lang="en-US" smtClean="0"/>
              <a:t>is similar to any </a:t>
            </a:r>
            <a:r>
              <a:rPr lang="en-US" b="1" smtClean="0"/>
              <a:t>OutputStream </a:t>
            </a:r>
            <a:r>
              <a:rPr lang="en-US" smtClean="0"/>
              <a:t>with the exception that the </a:t>
            </a:r>
            <a:r>
              <a:rPr lang="en-US" b="1" smtClean="0"/>
              <a:t>flush</a:t>
            </a:r>
            <a:r>
              <a:rPr lang="en-US" b="1" smtClean="0"/>
              <a:t>( </a:t>
            </a:r>
            <a:r>
              <a:rPr lang="en-US" b="1" smtClean="0"/>
              <a:t>)</a:t>
            </a:r>
            <a:r>
              <a:rPr lang="vi-VN" b="1" smtClean="0"/>
              <a:t> </a:t>
            </a:r>
            <a:r>
              <a:rPr lang="en-US" smtClean="0"/>
              <a:t>method </a:t>
            </a:r>
            <a:r>
              <a:rPr lang="en-US" smtClean="0"/>
              <a:t>is used to ensure that data buffers are written to the stream being buffered</a:t>
            </a:r>
            <a:r>
              <a:rPr lang="en-US" smtClean="0"/>
              <a:t>. </a:t>
            </a:r>
            <a:r>
              <a:rPr lang="en-US" smtClean="0"/>
              <a:t>Since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point of a </a:t>
            </a:r>
            <a:r>
              <a:rPr lang="en-US" b="1" smtClean="0"/>
              <a:t>BufferedOutputStream </a:t>
            </a:r>
            <a:r>
              <a:rPr lang="en-US" smtClean="0"/>
              <a:t>is to improve performance by reducing </a:t>
            </a:r>
            <a:r>
              <a:rPr lang="en-US" smtClean="0"/>
              <a:t>the </a:t>
            </a:r>
            <a:r>
              <a:rPr lang="en-US" smtClean="0"/>
              <a:t>number</a:t>
            </a:r>
            <a:r>
              <a:rPr lang="vi-VN" smtClean="0"/>
              <a:t> </a:t>
            </a:r>
            <a:r>
              <a:rPr lang="en-US" smtClean="0"/>
              <a:t>of </a:t>
            </a:r>
            <a:r>
              <a:rPr lang="en-US" smtClean="0"/>
              <a:t>times the system actually writes data, you may need to call </a:t>
            </a:r>
            <a:r>
              <a:rPr lang="en-US" b="1" smtClean="0"/>
              <a:t>flush( ) </a:t>
            </a:r>
            <a:r>
              <a:rPr lang="en-US" smtClean="0"/>
              <a:t>to cause any </a:t>
            </a:r>
            <a:r>
              <a:rPr lang="en-US" smtClean="0"/>
              <a:t>data </a:t>
            </a:r>
            <a:r>
              <a:rPr lang="en-US" smtClean="0"/>
              <a:t>that</a:t>
            </a:r>
            <a:r>
              <a:rPr lang="vi-VN" smtClean="0"/>
              <a:t> </a:t>
            </a:r>
            <a:r>
              <a:rPr lang="en-US" smtClean="0"/>
              <a:t>is </a:t>
            </a:r>
            <a:r>
              <a:rPr lang="en-US" smtClean="0"/>
              <a:t>in the buffer to be immediately </a:t>
            </a:r>
            <a:r>
              <a:rPr lang="en-US" smtClean="0"/>
              <a:t>written</a:t>
            </a:r>
            <a:r>
              <a:rPr lang="en-US" smtClean="0"/>
              <a:t>.</a:t>
            </a:r>
            <a:endParaRPr lang="vi-VN" smtClean="0"/>
          </a:p>
          <a:p>
            <a:r>
              <a:rPr lang="en-US" smtClean="0"/>
              <a:t>Unlike buffered input, buffering output does not provide additional </a:t>
            </a:r>
            <a:r>
              <a:rPr lang="en-US" smtClean="0"/>
              <a:t>functionality</a:t>
            </a:r>
            <a:r>
              <a:rPr lang="en-US" smtClean="0"/>
              <a:t>.</a:t>
            </a:r>
            <a:r>
              <a:rPr lang="vi-VN" smtClean="0"/>
              <a:t> </a:t>
            </a:r>
            <a:r>
              <a:rPr lang="en-US" smtClean="0"/>
              <a:t>Buffers </a:t>
            </a:r>
            <a:r>
              <a:rPr lang="en-US" smtClean="0"/>
              <a:t>for output in Java are there to increase performance. Here are the two available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constructors:</a:t>
            </a:r>
            <a:endParaRPr lang="vi-VN" smtClean="0"/>
          </a:p>
          <a:p>
            <a:pPr>
              <a:buNone/>
            </a:pPr>
            <a:r>
              <a:rPr lang="vi-VN" smtClean="0"/>
              <a:t>	</a:t>
            </a:r>
            <a:r>
              <a:rPr lang="en-US" smtClean="0"/>
              <a:t>BufferedOutputStream(OutputStream </a:t>
            </a:r>
            <a:r>
              <a:rPr lang="en-US" i="1" smtClean="0"/>
              <a:t>outputStream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BufferedOutputStream(OutputStream </a:t>
            </a:r>
            <a:r>
              <a:rPr lang="en-US" i="1" smtClean="0"/>
              <a:t>outputStream</a:t>
            </a:r>
            <a:r>
              <a:rPr lang="en-US" smtClean="0"/>
              <a:t>, int </a:t>
            </a:r>
            <a:r>
              <a:rPr lang="en-US" i="1" smtClean="0"/>
              <a:t>bufSize</a:t>
            </a:r>
            <a:r>
              <a:rPr lang="en-US" smtClean="0"/>
              <a:t>)</a:t>
            </a:r>
            <a:endParaRPr lang="vi-VN" smtClean="0"/>
          </a:p>
          <a:p>
            <a:pPr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first form creates a buffered stream using the default buffer size. In the </a:t>
            </a:r>
            <a:r>
              <a:rPr lang="en-US" smtClean="0"/>
              <a:t>second </a:t>
            </a:r>
            <a:r>
              <a:rPr lang="en-US" smtClean="0"/>
              <a:t>form,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smtClean="0"/>
              <a:t>size of the buffer is passed in </a:t>
            </a:r>
            <a:r>
              <a:rPr lang="en-US" i="1" smtClean="0"/>
              <a:t>bufSize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and </a:t>
            </a:r>
            <a:r>
              <a:rPr lang="en-US" b="1" smtClean="0"/>
              <a:t>DataInputStream </a:t>
            </a:r>
            <a:r>
              <a:rPr lang="en-US" smtClean="0"/>
              <a:t>enable you to write or read primitive data to or</a:t>
            </a:r>
            <a:br>
              <a:rPr lang="en-US" smtClean="0"/>
            </a:br>
            <a:r>
              <a:rPr lang="en-US" smtClean="0"/>
              <a:t>from a stream. They implement the </a:t>
            </a:r>
            <a:r>
              <a:rPr lang="en-US" b="1" smtClean="0"/>
              <a:t>DataOutput </a:t>
            </a:r>
            <a:r>
              <a:rPr lang="en-US" smtClean="0"/>
              <a:t>and </a:t>
            </a:r>
            <a:r>
              <a:rPr lang="en-US" b="1" smtClean="0"/>
              <a:t>DataInput </a:t>
            </a:r>
            <a:r>
              <a:rPr lang="en-US" smtClean="0"/>
              <a:t>interfaces, respectively.</a:t>
            </a:r>
            <a:br>
              <a:rPr lang="en-US" smtClean="0"/>
            </a:br>
            <a:r>
              <a:rPr lang="en-US" smtClean="0"/>
              <a:t>These interfaces define methods that convert primitive values to or from a sequence of</a:t>
            </a:r>
            <a:br>
              <a:rPr lang="en-US" smtClean="0"/>
            </a:br>
            <a:r>
              <a:rPr lang="en-US" smtClean="0"/>
              <a:t>bytes. These streams make it easy to store binary data, such as integers or floating-point</a:t>
            </a:r>
            <a:br>
              <a:rPr lang="en-US" smtClean="0"/>
            </a:br>
            <a:r>
              <a:rPr lang="en-US" smtClean="0"/>
              <a:t>values, in a file. Each is examined </a:t>
            </a:r>
            <a:r>
              <a:rPr lang="en-US" smtClean="0"/>
              <a:t>here</a:t>
            </a:r>
            <a:r>
              <a:rPr lang="en-US" smtClean="0"/>
              <a:t>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extends </a:t>
            </a:r>
            <a:r>
              <a:rPr lang="en-US" b="1" smtClean="0"/>
              <a:t>FilterOutputStream</a:t>
            </a:r>
            <a:r>
              <a:rPr lang="en-US" smtClean="0"/>
              <a:t>, which extends </a:t>
            </a:r>
            <a:r>
              <a:rPr lang="en-US" b="1" smtClean="0"/>
              <a:t>OutputStream</a:t>
            </a:r>
            <a:r>
              <a:rPr lang="en-US" smtClean="0"/>
              <a:t>. </a:t>
            </a:r>
            <a:r>
              <a:rPr lang="en-US" smtClean="0"/>
              <a:t>In</a:t>
            </a:r>
            <a:r>
              <a:rPr lang="vi-VN" smtClean="0"/>
              <a:t> </a:t>
            </a:r>
            <a:r>
              <a:rPr lang="en-US" smtClean="0"/>
              <a:t>addition </a:t>
            </a:r>
            <a:r>
              <a:rPr lang="en-US" smtClean="0"/>
              <a:t>to implementing </a:t>
            </a:r>
            <a:r>
              <a:rPr lang="en-US" b="1" smtClean="0"/>
              <a:t>DataOutput</a:t>
            </a:r>
            <a:r>
              <a:rPr lang="en-US" smtClean="0"/>
              <a:t>, </a:t>
            </a:r>
            <a:r>
              <a:rPr lang="en-US" b="1" smtClean="0"/>
              <a:t>DataOutputStream </a:t>
            </a:r>
            <a:r>
              <a:rPr lang="en-US" smtClean="0"/>
              <a:t>also </a:t>
            </a:r>
            <a:r>
              <a:rPr lang="en-US" smtClean="0"/>
              <a:t>implements </a:t>
            </a:r>
            <a:r>
              <a:rPr lang="en-US" b="1" smtClean="0"/>
              <a:t>AutoCloseable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</a:t>
            </a:r>
            <a:r>
              <a:rPr lang="en-US" smtClean="0"/>
              <a:t>. </a:t>
            </a:r>
            <a:r>
              <a:rPr lang="en-US" b="1" smtClean="0"/>
              <a:t>DataOutputStream </a:t>
            </a:r>
            <a:r>
              <a:rPr lang="en-US" smtClean="0"/>
              <a:t>defines the </a:t>
            </a:r>
            <a:r>
              <a:rPr lang="en-US" smtClean="0"/>
              <a:t>following </a:t>
            </a:r>
            <a:r>
              <a:rPr lang="en-US" smtClean="0"/>
              <a:t>constructor:</a:t>
            </a:r>
            <a:r>
              <a:rPr lang="vi-VN" smtClean="0"/>
              <a:t> </a:t>
            </a:r>
            <a:r>
              <a:rPr lang="en-US" smtClean="0"/>
              <a:t>DataOutputStream(OutputStream </a:t>
            </a:r>
            <a:r>
              <a:rPr lang="en-US" i="1" smtClean="0"/>
              <a:t>outputStream</a:t>
            </a:r>
            <a:r>
              <a:rPr lang="en-US" smtClean="0"/>
              <a:t>)</a:t>
            </a:r>
            <a:endParaRPr lang="vi-VN" smtClean="0"/>
          </a:p>
          <a:p>
            <a:r>
              <a:rPr lang="en-US" smtClean="0"/>
              <a:t>Here</a:t>
            </a:r>
            <a:r>
              <a:rPr lang="en-US" smtClean="0"/>
              <a:t>, </a:t>
            </a:r>
            <a:r>
              <a:rPr lang="en-US" i="1" smtClean="0"/>
              <a:t>outputStream </a:t>
            </a:r>
            <a:r>
              <a:rPr lang="en-US" smtClean="0"/>
              <a:t>specifies the output stream to which data will be written.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</a:t>
            </a:r>
            <a:r>
              <a:rPr lang="en-US" b="1" smtClean="0"/>
              <a:t>DataOutputStream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outputStream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b="1" smtClean="0"/>
              <a:t>DataOutputStream </a:t>
            </a:r>
            <a:r>
              <a:rPr lang="en-US" smtClean="0"/>
              <a:t>supports all of the methods defined by its superclasses</a:t>
            </a:r>
            <a:r>
              <a:rPr lang="en-US" smtClean="0"/>
              <a:t>. </a:t>
            </a:r>
            <a:r>
              <a:rPr lang="en-US" smtClean="0"/>
              <a:t>However,</a:t>
            </a:r>
            <a:r>
              <a:rPr lang="vi-VN" smtClean="0"/>
              <a:t> </a:t>
            </a:r>
            <a:r>
              <a:rPr lang="en-US" smtClean="0"/>
              <a:t>it </a:t>
            </a:r>
            <a:r>
              <a:rPr lang="en-US" smtClean="0"/>
              <a:t>is the methods defined by the </a:t>
            </a:r>
            <a:r>
              <a:rPr lang="en-US" b="1" smtClean="0"/>
              <a:t>DataOutput </a:t>
            </a:r>
            <a:r>
              <a:rPr lang="en-US" smtClean="0"/>
              <a:t>interface, which it implements, that </a:t>
            </a:r>
            <a:r>
              <a:rPr lang="en-US" smtClean="0"/>
              <a:t>make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interesting</a:t>
            </a:r>
            <a:r>
              <a:rPr lang="en-US" smtClean="0"/>
              <a:t>. </a:t>
            </a:r>
            <a:r>
              <a:rPr lang="en-US" b="1" smtClean="0"/>
              <a:t>DataOutput </a:t>
            </a:r>
            <a:r>
              <a:rPr lang="en-US" smtClean="0"/>
              <a:t>defines methods that convert values of a primitive type into </a:t>
            </a:r>
            <a:r>
              <a:rPr lang="en-US" smtClean="0"/>
              <a:t>a </a:t>
            </a:r>
            <a:r>
              <a:rPr lang="en-US" smtClean="0"/>
              <a:t>byte</a:t>
            </a:r>
            <a:r>
              <a:rPr lang="vi-VN" smtClean="0"/>
              <a:t> </a:t>
            </a:r>
            <a:r>
              <a:rPr lang="en-US" smtClean="0"/>
              <a:t>sequence </a:t>
            </a:r>
            <a:r>
              <a:rPr lang="en-US" smtClean="0"/>
              <a:t>and then writes it to the underlying </a:t>
            </a:r>
            <a:r>
              <a:rPr lang="en-US" smtClean="0"/>
              <a:t>stream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Java I/O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/>
              <a:t>1. </a:t>
            </a:r>
            <a:r>
              <a:rPr lang="fi-FI" err="1"/>
              <a:t>Handling</a:t>
            </a:r>
            <a:r>
              <a:rPr lang="fi-FI"/>
              <a:t> </a:t>
            </a:r>
            <a:r>
              <a:rPr lang="fi-FI" err="1"/>
              <a:t>Files</a:t>
            </a:r>
            <a:r>
              <a:rPr lang="fi-FI"/>
              <a:t> in </a:t>
            </a:r>
            <a:r>
              <a:rPr lang="fi-FI" err="1"/>
              <a:t>java</a:t>
            </a:r>
            <a:endParaRPr lang="fi-FI"/>
          </a:p>
          <a:p>
            <a:pPr lvl="1"/>
            <a:r>
              <a:rPr lang="en-US" smtClean="0"/>
              <a:t>Understanding </a:t>
            </a:r>
            <a:r>
              <a:rPr lang="en-US"/>
              <a:t>the file class</a:t>
            </a:r>
          </a:p>
          <a:p>
            <a:pPr lvl="1"/>
            <a:r>
              <a:rPr lang="en-US" smtClean="0"/>
              <a:t>Navigating </a:t>
            </a:r>
            <a:r>
              <a:rPr lang="en-US"/>
              <a:t>the File System</a:t>
            </a:r>
          </a:p>
          <a:p>
            <a:r>
              <a:rPr lang="sv-SE"/>
              <a:t>2. </a:t>
            </a:r>
            <a:r>
              <a:rPr lang="sv-SE" err="1"/>
              <a:t>Understanding</a:t>
            </a:r>
            <a:r>
              <a:rPr lang="sv-SE"/>
              <a:t> </a:t>
            </a:r>
            <a:r>
              <a:rPr lang="sv-SE" err="1"/>
              <a:t>Streams</a:t>
            </a:r>
            <a:endParaRPr lang="sv-SE"/>
          </a:p>
          <a:p>
            <a:pPr lvl="1"/>
            <a:r>
              <a:rPr lang="en-US" smtClean="0"/>
              <a:t>The </a:t>
            </a:r>
            <a:r>
              <a:rPr lang="en-US"/>
              <a:t>Low-Level Streams</a:t>
            </a:r>
          </a:p>
          <a:p>
            <a:pPr lvl="1"/>
            <a:r>
              <a:rPr lang="en-US" smtClean="0"/>
              <a:t>The </a:t>
            </a:r>
            <a:r>
              <a:rPr lang="en-US"/>
              <a:t>High-Level Streams</a:t>
            </a:r>
          </a:p>
          <a:p>
            <a:r>
              <a:rPr lang="en-US"/>
              <a:t>3. Readers and Writers</a:t>
            </a:r>
          </a:p>
          <a:p>
            <a:pPr lvl="1"/>
            <a:r>
              <a:rPr lang="en-US" smtClean="0"/>
              <a:t>Low</a:t>
            </a:r>
            <a:r>
              <a:rPr lang="en-US"/>
              <a:t>-Level Readers and Writers</a:t>
            </a:r>
          </a:p>
          <a:p>
            <a:pPr lvl="1"/>
            <a:r>
              <a:rPr lang="en-US" smtClean="0"/>
              <a:t>High</a:t>
            </a:r>
            <a:r>
              <a:rPr lang="en-US"/>
              <a:t>-Level Readers and Writers</a:t>
            </a:r>
          </a:p>
          <a:p>
            <a:r>
              <a:rPr lang="en-US"/>
              <a:t>4. Exceptions During I/O </a:t>
            </a:r>
            <a:r>
              <a:rPr lang="en-US" err="1"/>
              <a:t>Perations</a:t>
            </a:r>
            <a:endParaRPr lang="en-US"/>
          </a:p>
          <a:p>
            <a:r>
              <a:rPr lang="en-US"/>
              <a:t>5. Object Streams and Serialization</a:t>
            </a:r>
          </a:p>
          <a:p>
            <a:pPr lvl="1"/>
            <a:r>
              <a:rPr lang="en-US" smtClean="0"/>
              <a:t>Writing </a:t>
            </a:r>
            <a:r>
              <a:rPr lang="en-US"/>
              <a:t>with </a:t>
            </a:r>
            <a:r>
              <a:rPr lang="en-US" err="1"/>
              <a:t>ObjectOutputStream</a:t>
            </a:r>
            <a:endParaRPr lang="en-US"/>
          </a:p>
          <a:p>
            <a:pPr lvl="1"/>
            <a:r>
              <a:rPr lang="en-US" smtClean="0"/>
              <a:t>Reading </a:t>
            </a:r>
            <a:r>
              <a:rPr lang="en-US"/>
              <a:t>with </a:t>
            </a:r>
            <a:r>
              <a:rPr lang="en-US" err="1"/>
              <a:t>ObjectInputStream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DataInputStream </a:t>
            </a:r>
            <a:r>
              <a:rPr lang="en-US" smtClean="0"/>
              <a:t>is the complement of </a:t>
            </a:r>
            <a:r>
              <a:rPr lang="en-US" b="1" smtClean="0"/>
              <a:t>DataOuputStream</a:t>
            </a:r>
            <a:r>
              <a:rPr lang="en-US" smtClean="0"/>
              <a:t>. </a:t>
            </a:r>
            <a:r>
              <a:rPr lang="en-US" smtClean="0"/>
              <a:t>It </a:t>
            </a:r>
            <a:r>
              <a:rPr lang="en-US" smtClean="0"/>
              <a:t>extends</a:t>
            </a:r>
            <a:r>
              <a:rPr lang="vi-VN" smtClean="0"/>
              <a:t> </a:t>
            </a:r>
            <a:r>
              <a:rPr lang="en-US" b="1" smtClean="0"/>
              <a:t>FilterInputStream</a:t>
            </a:r>
            <a:r>
              <a:rPr lang="en-US" smtClean="0"/>
              <a:t>, which extends </a:t>
            </a:r>
            <a:r>
              <a:rPr lang="en-US" b="1" smtClean="0"/>
              <a:t>InputStream</a:t>
            </a:r>
            <a:r>
              <a:rPr lang="en-US" smtClean="0"/>
              <a:t>. In addition </a:t>
            </a:r>
            <a:r>
              <a:rPr lang="en-US" smtClean="0"/>
              <a:t>to </a:t>
            </a:r>
            <a:r>
              <a:rPr lang="en-US" smtClean="0"/>
              <a:t>implementing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b="1" smtClean="0"/>
              <a:t>DataInput </a:t>
            </a:r>
            <a:r>
              <a:rPr lang="en-US" smtClean="0"/>
              <a:t>interface, </a:t>
            </a:r>
            <a:r>
              <a:rPr lang="en-US" b="1" smtClean="0"/>
              <a:t>DataInputStream </a:t>
            </a:r>
            <a:r>
              <a:rPr lang="en-US" smtClean="0"/>
              <a:t>also implements </a:t>
            </a:r>
            <a:r>
              <a:rPr lang="en-US" b="1" smtClean="0"/>
              <a:t>AutoCloseable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. Here is its only constructor:</a:t>
            </a:r>
            <a:br>
              <a:rPr lang="en-US" smtClean="0"/>
            </a:br>
            <a:r>
              <a:rPr lang="en-US" smtClean="0"/>
              <a:t>DataInputStream(InputStream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Here, </a:t>
            </a:r>
            <a:r>
              <a:rPr lang="en-US" i="1" smtClean="0"/>
              <a:t>inputStream </a:t>
            </a:r>
            <a:r>
              <a:rPr lang="en-US" smtClean="0"/>
              <a:t>specifies the input stream from which data will be read.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D</a:t>
            </a:r>
            <a:r>
              <a:rPr lang="en-US" b="1" smtClean="0"/>
              <a:t>ataInputStream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inputStream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DataInputStream </a:t>
            </a:r>
            <a:r>
              <a:rPr lang="en-US" smtClean="0"/>
              <a:t>is the complement of </a:t>
            </a:r>
            <a:r>
              <a:rPr lang="en-US" b="1" smtClean="0"/>
              <a:t>DataOuputStream</a:t>
            </a:r>
            <a:r>
              <a:rPr lang="en-US" smtClean="0"/>
              <a:t>. </a:t>
            </a:r>
            <a:r>
              <a:rPr lang="en-US" smtClean="0"/>
              <a:t>It </a:t>
            </a:r>
            <a:r>
              <a:rPr lang="en-US" smtClean="0"/>
              <a:t>extends</a:t>
            </a:r>
            <a:r>
              <a:rPr lang="vi-VN" smtClean="0"/>
              <a:t> </a:t>
            </a:r>
            <a:r>
              <a:rPr lang="en-US" b="1" smtClean="0"/>
              <a:t>FilterInputStream</a:t>
            </a:r>
            <a:r>
              <a:rPr lang="en-US" smtClean="0"/>
              <a:t>, which extends </a:t>
            </a:r>
            <a:r>
              <a:rPr lang="en-US" b="1" smtClean="0"/>
              <a:t>InputStream</a:t>
            </a:r>
            <a:r>
              <a:rPr lang="en-US" smtClean="0"/>
              <a:t>. In addition </a:t>
            </a:r>
            <a:r>
              <a:rPr lang="en-US" smtClean="0"/>
              <a:t>to </a:t>
            </a:r>
            <a:r>
              <a:rPr lang="en-US" smtClean="0"/>
              <a:t>implementing</a:t>
            </a:r>
            <a:r>
              <a:rPr lang="vi-VN" smtClean="0"/>
              <a:t> </a:t>
            </a:r>
            <a:r>
              <a:rPr lang="en-US" smtClean="0"/>
              <a:t>the </a:t>
            </a:r>
            <a:r>
              <a:rPr lang="en-US" b="1" smtClean="0"/>
              <a:t>DataInput </a:t>
            </a:r>
            <a:r>
              <a:rPr lang="en-US" smtClean="0"/>
              <a:t>interface, </a:t>
            </a:r>
            <a:r>
              <a:rPr lang="en-US" b="1" smtClean="0"/>
              <a:t>DataInputStream </a:t>
            </a:r>
            <a:r>
              <a:rPr lang="en-US" smtClean="0"/>
              <a:t>also implements </a:t>
            </a:r>
            <a:r>
              <a:rPr lang="en-US" b="1" smtClean="0"/>
              <a:t>AutoCloseable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b="1" smtClean="0"/>
              <a:t>Closeable</a:t>
            </a:r>
            <a:r>
              <a:rPr lang="en-US" smtClean="0"/>
              <a:t>. Here is its only constructor:</a:t>
            </a:r>
            <a:br>
              <a:rPr lang="en-US" smtClean="0"/>
            </a:br>
            <a:r>
              <a:rPr lang="en-US" smtClean="0"/>
              <a:t>DataInputStream(InputStream </a:t>
            </a:r>
            <a:r>
              <a:rPr lang="en-US" i="1" smtClean="0"/>
              <a:t>inputStream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Here, </a:t>
            </a:r>
            <a:r>
              <a:rPr lang="en-US" i="1" smtClean="0"/>
              <a:t>inputStream </a:t>
            </a:r>
            <a:r>
              <a:rPr lang="en-US" smtClean="0"/>
              <a:t>specifies the input stream from which data will be read. </a:t>
            </a:r>
            <a:r>
              <a:rPr lang="en-US" smtClean="0"/>
              <a:t>When </a:t>
            </a:r>
            <a:r>
              <a:rPr lang="en-US" smtClean="0"/>
              <a:t>a</a:t>
            </a:r>
            <a:r>
              <a:rPr lang="vi-VN" smtClean="0"/>
              <a:t> D</a:t>
            </a:r>
            <a:r>
              <a:rPr lang="en-US" b="1" smtClean="0"/>
              <a:t>ataInputStream </a:t>
            </a:r>
            <a:r>
              <a:rPr lang="en-US" smtClean="0"/>
              <a:t>is closed (by calling </a:t>
            </a:r>
            <a:r>
              <a:rPr lang="en-US" b="1" smtClean="0"/>
              <a:t>close( )</a:t>
            </a:r>
            <a:r>
              <a:rPr lang="en-US" smtClean="0"/>
              <a:t>), the underlying stream </a:t>
            </a:r>
            <a:r>
              <a:rPr lang="en-US" smtClean="0"/>
              <a:t>specified </a:t>
            </a:r>
            <a:r>
              <a:rPr lang="en-US" smtClean="0"/>
              <a:t>by</a:t>
            </a:r>
            <a:r>
              <a:rPr lang="vi-VN" smtClean="0"/>
              <a:t> </a:t>
            </a:r>
            <a:r>
              <a:rPr lang="en-US" i="1" smtClean="0"/>
              <a:t>inputStream </a:t>
            </a:r>
            <a:r>
              <a:rPr lang="en-US" smtClean="0"/>
              <a:t>is also closed automatically.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2" y="1027664"/>
            <a:ext cx="8187396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DataOutputStream</a:t>
            </a:r>
            <a:r>
              <a:rPr lang="vi-VN" smtClean="0"/>
              <a:t>, </a:t>
            </a:r>
            <a:r>
              <a:rPr lang="en-US" smtClean="0"/>
              <a:t>DataInputStream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vi-VN" b="1" smtClean="0"/>
              <a:t>Example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Nội</a:t>
            </a:r>
            <a:r>
              <a:rPr lang="en-US" smtClean="0"/>
              <a:t> dung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nhóm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err="1"/>
              <a:t>Nhóm</a:t>
            </a:r>
            <a:r>
              <a:rPr lang="en-US" sz="1600"/>
              <a:t> 1: </a:t>
            </a:r>
            <a:r>
              <a:rPr lang="fi-FI" sz="1600" err="1"/>
              <a:t>Handling</a:t>
            </a:r>
            <a:r>
              <a:rPr lang="fi-FI" sz="1600"/>
              <a:t> </a:t>
            </a:r>
            <a:r>
              <a:rPr lang="fi-FI" sz="1600" err="1"/>
              <a:t>Files</a:t>
            </a:r>
            <a:r>
              <a:rPr lang="fi-FI" sz="1600"/>
              <a:t> in </a:t>
            </a:r>
            <a:r>
              <a:rPr lang="fi-FI" sz="1600" err="1"/>
              <a:t>java</a:t>
            </a:r>
            <a:r>
              <a:rPr lang="en-US" sz="1600" b="1" smtClean="0"/>
              <a:t> 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2: </a:t>
            </a:r>
            <a:r>
              <a:rPr lang="sv-SE" sz="1600" noProof="1" smtClean="0"/>
              <a:t>Understanding</a:t>
            </a:r>
            <a:r>
              <a:rPr lang="sv-SE" sz="1600" smtClean="0"/>
              <a:t> </a:t>
            </a:r>
            <a:r>
              <a:rPr lang="sv-SE" sz="1600" err="1"/>
              <a:t>Streams</a:t>
            </a:r>
            <a:endParaRPr lang="en-US" sz="1600" smtClean="0"/>
          </a:p>
          <a:p>
            <a:r>
              <a:rPr lang="en-US" sz="1600" err="1" smtClean="0"/>
              <a:t>Nhóm</a:t>
            </a:r>
            <a:r>
              <a:rPr lang="en-US" sz="1600" smtClean="0"/>
              <a:t> </a:t>
            </a:r>
            <a:r>
              <a:rPr lang="en-US" sz="1600"/>
              <a:t>3: Low-Level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4: High-Level Readers and Writers</a:t>
            </a:r>
          </a:p>
          <a:p>
            <a:r>
              <a:rPr lang="en-US" sz="1600" err="1"/>
              <a:t>Nhóm</a:t>
            </a:r>
            <a:r>
              <a:rPr lang="en-US" sz="1600"/>
              <a:t> 5</a:t>
            </a:r>
            <a:r>
              <a:rPr lang="en-US" sz="1600" smtClean="0"/>
              <a:t>:</a:t>
            </a:r>
            <a:r>
              <a:rPr lang="vi-VN" sz="1600" smtClean="0"/>
              <a:t> </a:t>
            </a:r>
            <a:r>
              <a:rPr lang="en-US" sz="1600" smtClean="0"/>
              <a:t>Exceptions </a:t>
            </a:r>
            <a:r>
              <a:rPr lang="en-US" sz="1600"/>
              <a:t>During I/O </a:t>
            </a:r>
            <a:r>
              <a:rPr lang="en-US" sz="1600" err="1" smtClean="0"/>
              <a:t>Perations</a:t>
            </a:r>
            <a:r>
              <a:rPr lang="en-US" sz="1600" smtClean="0"/>
              <a:t> &amp; </a:t>
            </a:r>
            <a:r>
              <a:rPr lang="en-US" sz="1600"/>
              <a:t>Object Streams and Serialization</a:t>
            </a:r>
          </a:p>
          <a:p>
            <a:pPr>
              <a:buFont typeface="Wingdings" charset="0"/>
              <a:buChar char="è"/>
            </a:pPr>
            <a:r>
              <a:rPr lang="en-US" sz="1600" err="1" smtClean="0">
                <a:solidFill>
                  <a:srgbClr val="FF0000"/>
                </a:solidFill>
              </a:rPr>
              <a:t>Chú</a:t>
            </a:r>
            <a:r>
              <a:rPr lang="en-US" sz="1600" smtClean="0">
                <a:solidFill>
                  <a:srgbClr val="FF0000"/>
                </a:solidFill>
              </a:rPr>
              <a:t> ý: </a:t>
            </a: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thuyết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có</a:t>
            </a:r>
            <a:r>
              <a:rPr lang="en-US" sz="1400" i="1" smtClean="0">
                <a:solidFill>
                  <a:srgbClr val="0070C0"/>
                </a:solidFill>
              </a:rPr>
              <a:t> demo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code </a:t>
            </a:r>
            <a:r>
              <a:rPr lang="en-US" sz="1400" i="1" err="1" smtClean="0">
                <a:solidFill>
                  <a:srgbClr val="0070C0"/>
                </a:solidFill>
              </a:rPr>
              <a:t>hoặc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dẫn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chứng</a:t>
            </a:r>
            <a:r>
              <a:rPr lang="en-US" sz="1400" i="1" smtClean="0">
                <a:solidFill>
                  <a:srgbClr val="0070C0"/>
                </a:solidFill>
              </a:rPr>
              <a:t> minh </a:t>
            </a:r>
            <a:r>
              <a:rPr lang="en-US" sz="1400" i="1" err="1" smtClean="0">
                <a:solidFill>
                  <a:srgbClr val="0070C0"/>
                </a:solidFill>
              </a:rPr>
              <a:t>họa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kèm</a:t>
            </a:r>
            <a:r>
              <a:rPr lang="en-US" sz="1400" i="1">
                <a:solidFill>
                  <a:srgbClr val="0070C0"/>
                </a:solidFill>
              </a:rPr>
              <a:t>.</a:t>
            </a:r>
            <a:endParaRPr lang="en-US" sz="1400" i="1" smtClean="0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người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mọi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chứ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chỉ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đọc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mỗi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phần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của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phải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  <a:endParaRPr lang="en-US" sz="1400" i="1">
              <a:solidFill>
                <a:srgbClr val="0070C0"/>
              </a:solidFill>
            </a:endParaRPr>
          </a:p>
          <a:p>
            <a:pPr lvl="1">
              <a:buFont typeface="Wingdings" charset="0"/>
              <a:buChar char="è"/>
            </a:pPr>
            <a:r>
              <a:rPr lang="en-US" sz="1400" i="1" err="1" smtClean="0">
                <a:solidFill>
                  <a:srgbClr val="0070C0"/>
                </a:solidFill>
              </a:rPr>
              <a:t>Khi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một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nhóm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xong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còn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gì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nếu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ai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đó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hỏi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bất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chợt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vấn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đề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vừa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trình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bày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mà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không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trả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lời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được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thì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sẽ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bị</a:t>
            </a:r>
            <a:r>
              <a:rPr lang="en-US" sz="1400" i="1" smtClean="0">
                <a:solidFill>
                  <a:srgbClr val="0070C0"/>
                </a:solidFill>
              </a:rPr>
              <a:t> </a:t>
            </a:r>
            <a:r>
              <a:rPr lang="en-US" sz="1400" i="1" err="1" smtClean="0">
                <a:solidFill>
                  <a:srgbClr val="0070C0"/>
                </a:solidFill>
              </a:rPr>
              <a:t>phạt</a:t>
            </a:r>
            <a:r>
              <a:rPr lang="en-US" sz="1400" i="1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6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Tài</a:t>
            </a:r>
            <a:r>
              <a:rPr lang="en-US" smtClean="0"/>
              <a:t> </a:t>
            </a:r>
            <a:r>
              <a:rPr lang="en-US" err="1" smtClean="0"/>
              <a:t>liệu</a:t>
            </a:r>
            <a:r>
              <a:rPr lang="en-US" smtClean="0"/>
              <a:t> </a:t>
            </a:r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Reference: </a:t>
            </a:r>
            <a:br>
              <a:rPr lang="en-US" b="1"/>
            </a:br>
            <a:r>
              <a:rPr lang="en-US" b="1" smtClean="0"/>
              <a:t>1.</a:t>
            </a:r>
            <a:r>
              <a:rPr lang="en-US" smtClean="0"/>
              <a:t>Apress.SCJP.Exam.for.J2SE.5.May.2006.pdf</a:t>
            </a:r>
            <a:r>
              <a:rPr lang="en-US"/>
              <a:t/>
            </a:r>
            <a:br>
              <a:rPr lang="en-US"/>
            </a:br>
            <a:r>
              <a:rPr lang="en-US"/>
              <a:t>CHAPTER </a:t>
            </a:r>
            <a:r>
              <a:rPr lang="en-US" smtClean="0"/>
              <a:t>2 </a:t>
            </a:r>
            <a:r>
              <a:rPr lang="en-US"/>
              <a:t>: Data Types and Operators</a:t>
            </a:r>
            <a:br>
              <a:rPr lang="en-US"/>
            </a:br>
            <a:endParaRPr lang="en-US" smtClean="0"/>
          </a:p>
          <a:p>
            <a:r>
              <a:rPr lang="en-US" b="1" smtClean="0"/>
              <a:t>2.</a:t>
            </a:r>
            <a:r>
              <a:rPr lang="en-US" smtClean="0"/>
              <a:t>http</a:t>
            </a:r>
            <a:r>
              <a:rPr lang="en-US"/>
              <a:t>://www.java2s.com/Tutorial/Java/0020__Language/0020__</a:t>
            </a:r>
            <a:r>
              <a:rPr lang="en-US" smtClean="0"/>
              <a:t>Introduction.htm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b="1" smtClean="0"/>
              <a:t>3.</a:t>
            </a:r>
            <a:r>
              <a:rPr lang="en-US" smtClean="0"/>
              <a:t>https</a:t>
            </a:r>
            <a:r>
              <a:rPr lang="en-US"/>
              <a:t>://docs.oracle.com/</a:t>
            </a:r>
            <a:r>
              <a:rPr lang="en-US" err="1"/>
              <a:t>javase</a:t>
            </a:r>
            <a:r>
              <a:rPr lang="en-US"/>
              <a:t>/tutorial</a:t>
            </a:r>
            <a:r>
              <a:rPr lang="en-US" smtClean="0"/>
              <a:t>/</a:t>
            </a:r>
            <a:br>
              <a:rPr lang="en-US" smtClean="0"/>
            </a:br>
            <a:endParaRPr lang="en-US" smtClean="0"/>
          </a:p>
          <a:p>
            <a:r>
              <a:rPr lang="en-US" b="1"/>
              <a:t>4</a:t>
            </a:r>
            <a:r>
              <a:rPr lang="en-US"/>
              <a:t>. java_co_ban_tieng_viet.pdf</a:t>
            </a:r>
          </a:p>
          <a:p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Activestudy.edu.vn - Java Basic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214" y="435176"/>
            <a:ext cx="799589" cy="6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0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2728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Stream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30392"/>
            <a:ext cx="6777317" cy="477903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Java’s stream-based I/O is built upon four abstract classes: </a:t>
            </a:r>
            <a:r>
              <a:rPr lang="en-US" b="1" smtClean="0"/>
              <a:t>InputStream</a:t>
            </a:r>
            <a:r>
              <a:rPr lang="en-US" smtClean="0"/>
              <a:t>, </a:t>
            </a:r>
            <a:r>
              <a:rPr lang="vi-VN" smtClean="0"/>
              <a:t>O</a:t>
            </a:r>
            <a:r>
              <a:rPr lang="en-US" b="1" smtClean="0"/>
              <a:t>utputStream</a:t>
            </a:r>
            <a:r>
              <a:rPr lang="en-US" smtClean="0"/>
              <a:t>,</a:t>
            </a:r>
            <a:r>
              <a:rPr lang="vi-VN" smtClean="0"/>
              <a:t> </a:t>
            </a:r>
            <a:r>
              <a:rPr lang="en-US" b="1" smtClean="0"/>
              <a:t>Reader</a:t>
            </a:r>
            <a:r>
              <a:rPr lang="en-US" smtClean="0"/>
              <a:t>, and </a:t>
            </a:r>
            <a:r>
              <a:rPr lang="en-US" b="1" smtClean="0"/>
              <a:t>Writer</a:t>
            </a:r>
            <a:r>
              <a:rPr lang="en-US" smtClean="0"/>
              <a:t>. </a:t>
            </a:r>
            <a:endParaRPr lang="vi-VN" smtClean="0"/>
          </a:p>
          <a:p>
            <a:pPr>
              <a:buNone/>
            </a:pPr>
            <a:endParaRPr lang="vi-VN" smtClean="0"/>
          </a:p>
          <a:p>
            <a:r>
              <a:rPr lang="en-US" b="1" smtClean="0"/>
              <a:t>InputStream </a:t>
            </a:r>
            <a:r>
              <a:rPr lang="en-US" smtClean="0"/>
              <a:t>and </a:t>
            </a:r>
            <a:r>
              <a:rPr lang="en-US" b="1" smtClean="0"/>
              <a:t>OutputStream </a:t>
            </a:r>
            <a:r>
              <a:rPr lang="en-US" smtClean="0"/>
              <a:t>are designed for byte streams. </a:t>
            </a:r>
            <a:r>
              <a:rPr lang="en-US" b="1" smtClean="0"/>
              <a:t>Reader </a:t>
            </a:r>
            <a:r>
              <a:rPr lang="en-US" smtClean="0"/>
              <a:t>and </a:t>
            </a:r>
            <a:r>
              <a:rPr lang="en-US" b="1" smtClean="0"/>
              <a:t>Writer </a:t>
            </a:r>
            <a:r>
              <a:rPr lang="en-US" smtClean="0"/>
              <a:t>are</a:t>
            </a:r>
            <a:r>
              <a:rPr lang="vi-VN" smtClean="0"/>
              <a:t> </a:t>
            </a:r>
            <a:r>
              <a:rPr lang="en-US" smtClean="0"/>
              <a:t>designed for character streams. The byte stream classes and the character stream classes</a:t>
            </a:r>
            <a:r>
              <a:rPr lang="vi-VN" smtClean="0"/>
              <a:t> </a:t>
            </a:r>
            <a:r>
              <a:rPr lang="en-US" smtClean="0"/>
              <a:t>form separate hierarchies. 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In general, you should use the character stream classes when</a:t>
            </a:r>
            <a:r>
              <a:rPr lang="vi-VN" smtClean="0"/>
              <a:t> </a:t>
            </a:r>
            <a:r>
              <a:rPr lang="en-US" smtClean="0"/>
              <a:t>working with characters or strings and use the byte stream classes when working with bytes</a:t>
            </a:r>
            <a:r>
              <a:rPr lang="vi-VN" smtClean="0"/>
              <a:t> </a:t>
            </a:r>
            <a:r>
              <a:rPr lang="en-US" smtClean="0"/>
              <a:t>or other binary objects.</a:t>
            </a:r>
            <a:br>
              <a:rPr lang="en-US" smtClean="0"/>
            </a:b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The Byte Streams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smtClean="0"/>
              <a:t>The byte stream classes provide a rich environment for handling byte-oriented I/O. A byte</a:t>
            </a:r>
            <a:r>
              <a:rPr lang="vi-VN" smtClean="0"/>
              <a:t> </a:t>
            </a:r>
            <a:r>
              <a:rPr lang="en-US" smtClean="0"/>
              <a:t>stream can be used with any type of object, including binary data. This versatility makes</a:t>
            </a:r>
            <a:r>
              <a:rPr lang="vi-VN" smtClean="0"/>
              <a:t> </a:t>
            </a:r>
            <a:r>
              <a:rPr lang="en-US" smtClean="0"/>
              <a:t>byte streams important to many types of programs. Since the byte stream classes are topped</a:t>
            </a:r>
            <a:r>
              <a:rPr lang="vi-VN" smtClean="0"/>
              <a:t> </a:t>
            </a:r>
            <a:r>
              <a:rPr lang="en-US" smtClean="0"/>
              <a:t>by </a:t>
            </a:r>
            <a:r>
              <a:rPr lang="en-US" b="1" smtClean="0"/>
              <a:t>InputStream </a:t>
            </a:r>
            <a:r>
              <a:rPr lang="en-US" smtClean="0"/>
              <a:t>and </a:t>
            </a:r>
            <a:r>
              <a:rPr lang="en-US" b="1" smtClean="0"/>
              <a:t>OutputStream</a:t>
            </a:r>
            <a:r>
              <a:rPr lang="en-US" smtClean="0"/>
              <a:t>, our discussion begins with them.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b="1" smtClean="0"/>
              <a:t>InputStream </a:t>
            </a:r>
            <a:r>
              <a:rPr lang="en-US" smtClean="0"/>
              <a:t>is an abstract class that defines Java’s model of streaming byte input. It</a:t>
            </a:r>
            <a:br>
              <a:rPr lang="en-US" smtClean="0"/>
            </a:br>
            <a:r>
              <a:rPr lang="en-US" smtClean="0"/>
              <a:t>implements the </a:t>
            </a:r>
            <a:r>
              <a:rPr lang="en-US" b="1" smtClean="0"/>
              <a:t>AutoCloseable </a:t>
            </a:r>
            <a:r>
              <a:rPr lang="en-US" smtClean="0"/>
              <a:t>and </a:t>
            </a:r>
            <a:r>
              <a:rPr lang="en-US" b="1" smtClean="0"/>
              <a:t>Closeable </a:t>
            </a:r>
            <a:r>
              <a:rPr lang="en-US" smtClean="0"/>
              <a:t>interfaces. Most of the methods in this class</a:t>
            </a:r>
            <a:r>
              <a:rPr lang="vi-VN" smtClean="0"/>
              <a:t> </a:t>
            </a:r>
            <a:r>
              <a:rPr lang="en-US" smtClean="0"/>
              <a:t>will throw an </a:t>
            </a:r>
            <a:r>
              <a:rPr lang="en-US" b="1" smtClean="0"/>
              <a:t>IOException </a:t>
            </a:r>
            <a:r>
              <a:rPr lang="en-US" smtClean="0"/>
              <a:t>when an I/O error occurs.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/>
          <a:lstStyle/>
          <a:p>
            <a:r>
              <a:rPr lang="en-US" b="1" smtClean="0"/>
              <a:t>OutputStream </a:t>
            </a:r>
            <a:r>
              <a:rPr lang="en-US" smtClean="0"/>
              <a:t>is an abstract class that defines streaming byte output. It </a:t>
            </a:r>
            <a:r>
              <a:rPr lang="en-US" smtClean="0"/>
              <a:t>implements </a:t>
            </a:r>
            <a:r>
              <a:rPr lang="en-US" smtClean="0"/>
              <a:t>the</a:t>
            </a:r>
            <a:r>
              <a:rPr lang="vi-VN" smtClean="0"/>
              <a:t>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Most of the methods defined </a:t>
            </a:r>
            <a:r>
              <a:rPr lang="en-US" smtClean="0"/>
              <a:t>by </a:t>
            </a:r>
            <a:r>
              <a:rPr lang="en-US" smtClean="0"/>
              <a:t>this</a:t>
            </a:r>
            <a:r>
              <a:rPr lang="vi-VN" smtClean="0"/>
              <a:t> </a:t>
            </a:r>
            <a:r>
              <a:rPr lang="en-US" smtClean="0"/>
              <a:t>class </a:t>
            </a:r>
            <a:r>
              <a:rPr lang="en-US" smtClean="0"/>
              <a:t>return </a:t>
            </a:r>
            <a:r>
              <a:rPr lang="en-US" b="1" smtClean="0"/>
              <a:t>void </a:t>
            </a:r>
            <a:r>
              <a:rPr lang="en-US" smtClean="0"/>
              <a:t>and throw an </a:t>
            </a:r>
            <a:r>
              <a:rPr lang="en-US" b="1" smtClean="0"/>
              <a:t>IOException </a:t>
            </a:r>
            <a:r>
              <a:rPr lang="en-US" smtClean="0"/>
              <a:t>in the case of I/O errors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en-US" smtClean="0"/>
              <a:t>The </a:t>
            </a:r>
            <a:r>
              <a:rPr lang="en-US" b="1" smtClean="0"/>
              <a:t>FileInputStream </a:t>
            </a:r>
            <a:r>
              <a:rPr lang="en-US" smtClean="0"/>
              <a:t>class creates an </a:t>
            </a:r>
            <a:r>
              <a:rPr lang="en-US" b="1" smtClean="0"/>
              <a:t>InputStream </a:t>
            </a:r>
            <a:r>
              <a:rPr lang="en-US" smtClean="0"/>
              <a:t>that you can use to read bytes from </a:t>
            </a:r>
            <a:r>
              <a:rPr lang="en-US" smtClean="0"/>
              <a:t>a </a:t>
            </a:r>
            <a:r>
              <a:rPr lang="en-US" smtClean="0"/>
              <a:t>file.</a:t>
            </a:r>
            <a:r>
              <a:rPr lang="vi-VN" smtClean="0"/>
              <a:t> T</a:t>
            </a:r>
            <a:r>
              <a:rPr lang="en-US" smtClean="0"/>
              <a:t>wo </a:t>
            </a:r>
            <a:r>
              <a:rPr lang="en-US" smtClean="0"/>
              <a:t>commonly used constructors are shown here:</a:t>
            </a:r>
            <a:br>
              <a:rPr lang="en-US" smtClean="0"/>
            </a:br>
            <a:r>
              <a:rPr lang="en-US" smtClean="0"/>
              <a:t>FileInputStream(String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FileInputStream(File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Either 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file,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</a:t>
            </a:r>
            <a:r>
              <a:rPr lang="en-US" smtClean="0"/>
              <a:t>file</a:t>
            </a:r>
            <a:r>
              <a:rPr lang="en-US" smtClean="0"/>
              <a:t>.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FileInputStream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/>
          </a:bodyPr>
          <a:lstStyle/>
          <a:p>
            <a:r>
              <a:rPr lang="vi-VN" smtClean="0"/>
              <a:t>Example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37234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FileOutputStream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94294"/>
            <a:ext cx="6777317" cy="4589253"/>
          </a:xfrm>
        </p:spPr>
        <p:txBody>
          <a:bodyPr>
            <a:normAutofit fontScale="85000" lnSpcReduction="10000"/>
          </a:bodyPr>
          <a:lstStyle/>
          <a:p>
            <a:r>
              <a:rPr lang="en-US" b="1" smtClean="0"/>
              <a:t>FileOutputStream </a:t>
            </a:r>
            <a:r>
              <a:rPr lang="en-US" smtClean="0"/>
              <a:t>creates an </a:t>
            </a:r>
            <a:r>
              <a:rPr lang="en-US" b="1" smtClean="0"/>
              <a:t>OutputStream </a:t>
            </a:r>
            <a:r>
              <a:rPr lang="en-US" smtClean="0"/>
              <a:t>that you can use to write bytes to a file</a:t>
            </a:r>
            <a:r>
              <a:rPr lang="en-US" smtClean="0"/>
              <a:t>. </a:t>
            </a:r>
            <a:r>
              <a:rPr lang="en-US" smtClean="0"/>
              <a:t>It</a:t>
            </a:r>
            <a:r>
              <a:rPr lang="vi-VN" smtClean="0"/>
              <a:t> </a:t>
            </a:r>
            <a:r>
              <a:rPr lang="en-US" smtClean="0"/>
              <a:t>implements </a:t>
            </a:r>
            <a:r>
              <a:rPr lang="en-US" smtClean="0"/>
              <a:t>the </a:t>
            </a:r>
            <a:r>
              <a:rPr lang="en-US" b="1" smtClean="0"/>
              <a:t>AutoCloseable</a:t>
            </a:r>
            <a:r>
              <a:rPr lang="en-US" smtClean="0"/>
              <a:t>, </a:t>
            </a:r>
            <a:r>
              <a:rPr lang="en-US" b="1" smtClean="0"/>
              <a:t>Closeable</a:t>
            </a:r>
            <a:r>
              <a:rPr lang="en-US" smtClean="0"/>
              <a:t>, and </a:t>
            </a:r>
            <a:r>
              <a:rPr lang="en-US" b="1" smtClean="0"/>
              <a:t>Flushable </a:t>
            </a:r>
            <a:r>
              <a:rPr lang="en-US" smtClean="0"/>
              <a:t>interfaces. Four of </a:t>
            </a:r>
            <a:r>
              <a:rPr lang="en-US" smtClean="0"/>
              <a:t>its </a:t>
            </a:r>
            <a:r>
              <a:rPr lang="en-US" smtClean="0"/>
              <a:t>constructors</a:t>
            </a:r>
            <a:r>
              <a:rPr lang="vi-VN" smtClean="0"/>
              <a:t> </a:t>
            </a:r>
            <a:r>
              <a:rPr lang="en-US" smtClean="0"/>
              <a:t>are </a:t>
            </a:r>
            <a:r>
              <a:rPr lang="en-US" smtClean="0"/>
              <a:t>shown here: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FileOutputStream(String </a:t>
            </a:r>
            <a:r>
              <a:rPr lang="en-US" i="1" smtClean="0"/>
              <a:t>filePath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FileOutputStream(File </a:t>
            </a:r>
            <a:r>
              <a:rPr lang="en-US" i="1" smtClean="0"/>
              <a:t>fileObj</a:t>
            </a:r>
            <a:r>
              <a:rPr lang="en-US" smtClean="0"/>
              <a:t>, boolean </a:t>
            </a:r>
            <a:r>
              <a:rPr lang="en-US" i="1" smtClean="0"/>
              <a:t>append</a:t>
            </a:r>
            <a:r>
              <a:rPr lang="en-US" smtClean="0"/>
              <a:t>)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They </a:t>
            </a:r>
            <a:r>
              <a:rPr lang="en-US" smtClean="0"/>
              <a:t>can throw a </a:t>
            </a:r>
            <a:r>
              <a:rPr lang="en-US" b="1" smtClean="0"/>
              <a:t>FileNotFoundException</a:t>
            </a:r>
            <a:r>
              <a:rPr lang="en-US" smtClean="0"/>
              <a:t>. Here, </a:t>
            </a:r>
            <a:r>
              <a:rPr lang="en-US" i="1" smtClean="0"/>
              <a:t>filePath </a:t>
            </a:r>
            <a:r>
              <a:rPr lang="en-US" smtClean="0"/>
              <a:t>is the full path name of a file</a:t>
            </a:r>
            <a:r>
              <a:rPr lang="en-US" smtClean="0"/>
              <a:t>, </a:t>
            </a:r>
            <a:r>
              <a:rPr lang="en-US" smtClean="0"/>
              <a:t>and</a:t>
            </a:r>
            <a:r>
              <a:rPr lang="vi-VN" smtClean="0"/>
              <a:t> </a:t>
            </a:r>
            <a:r>
              <a:rPr lang="en-US" i="1" smtClean="0"/>
              <a:t>fileObj </a:t>
            </a:r>
            <a:r>
              <a:rPr lang="en-US" smtClean="0"/>
              <a:t>is a </a:t>
            </a:r>
            <a:r>
              <a:rPr lang="en-US" b="1" smtClean="0"/>
              <a:t>File </a:t>
            </a:r>
            <a:r>
              <a:rPr lang="en-US" smtClean="0"/>
              <a:t>object that describes the file. If </a:t>
            </a:r>
            <a:r>
              <a:rPr lang="en-US" i="1" smtClean="0"/>
              <a:t>append </a:t>
            </a:r>
            <a:r>
              <a:rPr lang="en-US" smtClean="0"/>
              <a:t>is </a:t>
            </a:r>
            <a:r>
              <a:rPr lang="en-US" b="1" smtClean="0"/>
              <a:t>true</a:t>
            </a:r>
            <a:r>
              <a:rPr lang="en-US" smtClean="0"/>
              <a:t>, the file is opened </a:t>
            </a:r>
            <a:r>
              <a:rPr lang="en-US" smtClean="0"/>
              <a:t>in </a:t>
            </a:r>
            <a:r>
              <a:rPr lang="en-US" smtClean="0"/>
              <a:t>append</a:t>
            </a:r>
            <a:r>
              <a:rPr lang="vi-VN" smtClean="0"/>
              <a:t> </a:t>
            </a:r>
            <a:r>
              <a:rPr lang="en-US" smtClean="0"/>
              <a:t>mode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776</TotalTime>
  <Words>1047</Words>
  <Application>Microsoft Macintosh PowerPoint</Application>
  <PresentationFormat>On-screen Show (4:3)</PresentationFormat>
  <Paragraphs>97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Input and Output in Java </vt:lpstr>
      <vt:lpstr>Java I/O</vt:lpstr>
      <vt:lpstr>The Stream Classes</vt:lpstr>
      <vt:lpstr>The Byte Streams</vt:lpstr>
      <vt:lpstr>InputStream</vt:lpstr>
      <vt:lpstr>OutputStream</vt:lpstr>
      <vt:lpstr>FileInputStream</vt:lpstr>
      <vt:lpstr>FileInputStream</vt:lpstr>
      <vt:lpstr>FileOutputStream</vt:lpstr>
      <vt:lpstr>FileOutputStream</vt:lpstr>
      <vt:lpstr>FileOutputStream</vt:lpstr>
      <vt:lpstr>Filtered Byte Stream</vt:lpstr>
      <vt:lpstr>Buffered Byte Streams</vt:lpstr>
      <vt:lpstr>BufferedInputStream</vt:lpstr>
      <vt:lpstr>BufferedInputStream</vt:lpstr>
      <vt:lpstr>BufferedOutputStream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DataOutputStream, DataInputStream</vt:lpstr>
      <vt:lpstr>Nội dung phân nhóm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java</dc:title>
  <dc:creator>Pham Quang Kiem</dc:creator>
  <cp:lastModifiedBy>dang.gffg@hotmail.com</cp:lastModifiedBy>
  <cp:revision>77</cp:revision>
  <dcterms:created xsi:type="dcterms:W3CDTF">2015-09-05T23:57:28Z</dcterms:created>
  <dcterms:modified xsi:type="dcterms:W3CDTF">2015-11-03T07:54:39Z</dcterms:modified>
</cp:coreProperties>
</file>