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11"/>
  </p:notesMasterIdLst>
  <p:handoutMasterIdLst>
    <p:handoutMasterId r:id="rId12"/>
  </p:handoutMasterIdLst>
  <p:sldIdLst>
    <p:sldId id="256" r:id="rId2"/>
    <p:sldId id="268" r:id="rId3"/>
    <p:sldId id="269" r:id="rId4"/>
    <p:sldId id="270" r:id="rId5"/>
    <p:sldId id="271" r:id="rId6"/>
    <p:sldId id="272" r:id="rId7"/>
    <p:sldId id="273" r:id="rId8"/>
    <p:sldId id="274" r:id="rId9"/>
    <p:sldId id="27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194"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ActiveStudy</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A7911-4DAA-48EB-A45A-DE2C705650C4}" type="datetimeFigureOut">
              <a:rPr lang="en-US" smtClean="0"/>
              <a:t>11/03/2015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706755-F6D4-4F89-BF86-1E91133C8209}" type="slidenum">
              <a:rPr lang="en-US" smtClean="0"/>
              <a:t>‹#›</a:t>
            </a:fld>
            <a:endParaRPr lang="en-US"/>
          </a:p>
        </p:txBody>
      </p:sp>
    </p:spTree>
    <p:extLst>
      <p:ext uri="{BB962C8B-B14F-4D97-AF65-F5344CB8AC3E}">
        <p14:creationId xmlns:p14="http://schemas.microsoft.com/office/powerpoint/2010/main" val="199248581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ActiveStudy</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CF039-6D26-47FE-AF91-70176E9324FB}" type="datetimeFigureOut">
              <a:rPr lang="en-US" smtClean="0"/>
              <a:t>11/03/2015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30864-223D-40DE-A424-4F98495464E9}" type="slidenum">
              <a:rPr lang="en-US" smtClean="0"/>
              <a:t>‹#›</a:t>
            </a:fld>
            <a:endParaRPr lang="en-US"/>
          </a:p>
        </p:txBody>
      </p:sp>
    </p:spTree>
    <p:extLst>
      <p:ext uri="{BB962C8B-B14F-4D97-AF65-F5344CB8AC3E}">
        <p14:creationId xmlns:p14="http://schemas.microsoft.com/office/powerpoint/2010/main" val="244727384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D30864-223D-40DE-A424-4F98495464E9}" type="slidenum">
              <a:rPr lang="en-US" smtClean="0"/>
              <a:t>1</a:t>
            </a:fld>
            <a:endParaRPr lang="en-US"/>
          </a:p>
        </p:txBody>
      </p:sp>
      <p:sp>
        <p:nvSpPr>
          <p:cNvPr id="5" name="Header Placeholder 4"/>
          <p:cNvSpPr>
            <a:spLocks noGrp="1"/>
          </p:cNvSpPr>
          <p:nvPr>
            <p:ph type="hdr" sz="quarter" idx="11"/>
          </p:nvPr>
        </p:nvSpPr>
        <p:spPr/>
        <p:txBody>
          <a:bodyPr/>
          <a:lstStyle/>
          <a:p>
            <a:r>
              <a:rPr lang="en-US" smtClean="0"/>
              <a:t>ActiveStudy</a:t>
            </a:r>
            <a:endParaRPr lang="en-US"/>
          </a:p>
        </p:txBody>
      </p:sp>
    </p:spTree>
    <p:extLst>
      <p:ext uri="{BB962C8B-B14F-4D97-AF65-F5344CB8AC3E}">
        <p14:creationId xmlns:p14="http://schemas.microsoft.com/office/powerpoint/2010/main" val="192757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A661C0E-4A5F-49CF-8983-6316D061B77F}" type="datetime4">
              <a:rPr lang="en-US" smtClean="0"/>
              <a:t>November 3, 2015</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US" smtClean="0"/>
              <a:t>Activestudy.edu.vn - Java Basic </a:t>
            </a:r>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08B6AB-402F-48F4-9A19-1CF226326041}" type="datetime4">
              <a:rPr lang="en-US" smtClean="0"/>
              <a:t>November 3,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429039-EDF2-4CBE-9967-C70B0B3F8864}" type="datetime4">
              <a:rPr lang="en-US" smtClean="0"/>
              <a:t>November 3,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ADD457-7703-4556-9F8A-848647488F90}" type="datetime4">
              <a:rPr lang="en-US" smtClean="0"/>
              <a:t>November 3,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C06EE5-A6EA-4B7F-9B76-8D6BE2252FD1}" type="datetime4">
              <a:rPr lang="en-US" smtClean="0"/>
              <a:t>November 3, 2015</a:t>
            </a:fld>
            <a:endParaRPr lang="en-US"/>
          </a:p>
        </p:txBody>
      </p:sp>
      <p:sp>
        <p:nvSpPr>
          <p:cNvPr id="5" name="Footer Placeholder 4"/>
          <p:cNvSpPr>
            <a:spLocks noGrp="1"/>
          </p:cNvSpPr>
          <p:nvPr>
            <p:ph type="ftr" sz="quarter" idx="11"/>
          </p:nvPr>
        </p:nvSpPr>
        <p:spPr/>
        <p:txBody>
          <a:bodyPr/>
          <a:lstStyle/>
          <a:p>
            <a:r>
              <a:rPr lang="en-US" smtClean="0"/>
              <a:t>Activestudy.edu.vn - Java Basic </a:t>
            </a:r>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8D8358F-69EE-4355-9D34-808F363EFC27}" type="datetime4">
              <a:rPr lang="en-US" smtClean="0"/>
              <a:t>November 3, 2015</a:t>
            </a:fld>
            <a:endParaRPr lang="en-US"/>
          </a:p>
        </p:txBody>
      </p:sp>
      <p:sp>
        <p:nvSpPr>
          <p:cNvPr id="6" name="Footer Placeholder 5"/>
          <p:cNvSpPr>
            <a:spLocks noGrp="1"/>
          </p:cNvSpPr>
          <p:nvPr>
            <p:ph type="ftr" sz="quarter" idx="11"/>
          </p:nvPr>
        </p:nvSpPr>
        <p:spPr/>
        <p:txBody>
          <a:bodyPr/>
          <a:lstStyle/>
          <a:p>
            <a:r>
              <a:rPr lang="en-US" smtClean="0"/>
              <a:t>Activestudy.edu.vn - Java Basic </a:t>
            </a:r>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08BAA3-5822-45E3-960E-860173D7D56D}" type="datetime4">
              <a:rPr lang="en-US" smtClean="0"/>
              <a:t>November 3, 2015</a:t>
            </a:fld>
            <a:endParaRPr lang="en-US"/>
          </a:p>
        </p:txBody>
      </p:sp>
      <p:sp>
        <p:nvSpPr>
          <p:cNvPr id="8" name="Footer Placeholder 7"/>
          <p:cNvSpPr>
            <a:spLocks noGrp="1"/>
          </p:cNvSpPr>
          <p:nvPr>
            <p:ph type="ftr" sz="quarter" idx="11"/>
          </p:nvPr>
        </p:nvSpPr>
        <p:spPr/>
        <p:txBody>
          <a:bodyPr/>
          <a:lstStyle/>
          <a:p>
            <a:r>
              <a:rPr lang="en-US" smtClean="0"/>
              <a:t>Activestudy.edu.vn - Java Basic </a:t>
            </a:r>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571F8A-ED68-4966-A3D4-7EE21E0FEFB4}" type="datetime4">
              <a:rPr lang="en-US" smtClean="0"/>
              <a:t>November 3, 2015</a:t>
            </a:fld>
            <a:endParaRPr lang="en-US"/>
          </a:p>
        </p:txBody>
      </p:sp>
      <p:sp>
        <p:nvSpPr>
          <p:cNvPr id="4" name="Footer Placeholder 3"/>
          <p:cNvSpPr>
            <a:spLocks noGrp="1"/>
          </p:cNvSpPr>
          <p:nvPr>
            <p:ph type="ftr" sz="quarter" idx="11"/>
          </p:nvPr>
        </p:nvSpPr>
        <p:spPr/>
        <p:txBody>
          <a:bodyPr/>
          <a:lstStyle/>
          <a:p>
            <a:r>
              <a:rPr lang="en-US" smtClean="0"/>
              <a:t>Activestudy.edu.vn - Java Basic </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BD9678-3DE9-453C-AD0D-A96FC67B6F39}" type="datetime4">
              <a:rPr lang="en-US" smtClean="0"/>
              <a:t>November 3, 2015</a:t>
            </a:fld>
            <a:endParaRPr lang="en-US"/>
          </a:p>
        </p:txBody>
      </p:sp>
      <p:sp>
        <p:nvSpPr>
          <p:cNvPr id="3" name="Footer Placeholder 2"/>
          <p:cNvSpPr>
            <a:spLocks noGrp="1"/>
          </p:cNvSpPr>
          <p:nvPr>
            <p:ph type="ftr" sz="quarter" idx="11"/>
          </p:nvPr>
        </p:nvSpPr>
        <p:spPr/>
        <p:txBody>
          <a:bodyPr/>
          <a:lstStyle/>
          <a:p>
            <a:r>
              <a:rPr lang="en-US" smtClean="0"/>
              <a:t>Activestudy.edu.vn - Java Basic </a:t>
            </a:r>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ACC7E41-89A7-46A0-A483-824281376F4D}" type="datetime4">
              <a:rPr lang="en-US" smtClean="0"/>
              <a:t>November 3, 2015</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Activestudy.edu.vn - Java Basic </a:t>
            </a:r>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D6BB2-5CC6-4990-ABBC-E24B875979A0}" type="datetime4">
              <a:rPr lang="en-US" smtClean="0"/>
              <a:t>November 3, 2015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US" smtClean="0"/>
              <a:t>Activestudy.edu.vn - Java Basic </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02436A0-F3FD-4F63-B719-DA3F132809DB}" type="datetime4">
              <a:rPr lang="en-US" smtClean="0"/>
              <a:t>November 3, 2015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US" smtClean="0"/>
              <a:t>Activestudy.edu.vn - Java Basic </a:t>
            </a:r>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530258"/>
            <a:ext cx="3313355" cy="2943616"/>
          </a:xfrm>
        </p:spPr>
        <p:txBody>
          <a:bodyPr>
            <a:normAutofit fontScale="90000"/>
          </a:bodyPr>
          <a:lstStyle/>
          <a:p>
            <a:r>
              <a:rPr lang="en-US" dirty="0"/>
              <a:t>Exceptions During I/O Perations &amp; Object Streams and Serialization</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33148" y="2713730"/>
            <a:ext cx="1733533" cy="1477270"/>
          </a:xfrm>
          <a:prstGeom prst="rect">
            <a:avLst/>
          </a:prstGeom>
        </p:spPr>
      </p:pic>
    </p:spTree>
    <p:extLst>
      <p:ext uri="{BB962C8B-B14F-4D97-AF65-F5344CB8AC3E}">
        <p14:creationId xmlns:p14="http://schemas.microsoft.com/office/powerpoint/2010/main" val="3031484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680" y="758619"/>
            <a:ext cx="7024744" cy="538089"/>
          </a:xfrm>
        </p:spPr>
        <p:txBody>
          <a:bodyPr>
            <a:normAutofit fontScale="90000"/>
          </a:bodyPr>
          <a:lstStyle/>
          <a:p>
            <a:r>
              <a:rPr lang="en-US" dirty="0"/>
              <a:t>Exceptions During I/O Perations</a:t>
            </a:r>
            <a:endParaRPr lang="en-US" dirty="0"/>
          </a:p>
        </p:txBody>
      </p:sp>
      <p:sp>
        <p:nvSpPr>
          <p:cNvPr id="3" name="Content Placeholder 2"/>
          <p:cNvSpPr>
            <a:spLocks noGrp="1"/>
          </p:cNvSpPr>
          <p:nvPr>
            <p:ph idx="1"/>
          </p:nvPr>
        </p:nvSpPr>
        <p:spPr>
          <a:xfrm>
            <a:off x="1043492" y="1390390"/>
            <a:ext cx="7223686" cy="4442240"/>
          </a:xfrm>
        </p:spPr>
        <p:txBody>
          <a:bodyPr>
            <a:normAutofit/>
          </a:bodyPr>
          <a:lstStyle/>
          <a:p>
            <a:r>
              <a:rPr lang="fi-FI" dirty="0" smtClean="0"/>
              <a:t>Bảng tóm tắt các trường hợp ngoại lệ về nhập/xuất dữ liệu</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pic>
        <p:nvPicPr>
          <p:cNvPr id="1026" name="Picture 2" descr="C:\Users\ttdat\Pictures\2.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15234" y="2216202"/>
            <a:ext cx="6494284" cy="333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98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771145"/>
            <a:ext cx="7024744" cy="513037"/>
          </a:xfrm>
        </p:spPr>
        <p:txBody>
          <a:bodyPr>
            <a:normAutofit fontScale="90000"/>
          </a:bodyPr>
          <a:lstStyle/>
          <a:p>
            <a:r>
              <a:rPr lang="en-US" dirty="0"/>
              <a:t>Object Streams and Serialization</a:t>
            </a:r>
          </a:p>
        </p:txBody>
      </p:sp>
      <p:sp>
        <p:nvSpPr>
          <p:cNvPr id="3" name="Content Placeholder 2"/>
          <p:cNvSpPr>
            <a:spLocks noGrp="1"/>
          </p:cNvSpPr>
          <p:nvPr>
            <p:ph idx="1"/>
          </p:nvPr>
        </p:nvSpPr>
        <p:spPr>
          <a:xfrm>
            <a:off x="1043492" y="1415442"/>
            <a:ext cx="7261264" cy="4417188"/>
          </a:xfrm>
        </p:spPr>
        <p:txBody>
          <a:bodyPr>
            <a:normAutofit fontScale="92500" lnSpcReduction="10000"/>
          </a:bodyPr>
          <a:lstStyle/>
          <a:p>
            <a:r>
              <a:rPr lang="vi-VN" dirty="0"/>
              <a:t>Các quá trình viết một đối tượng đến một nơi được gọi là đối tượng tuần tự, và trong quá trình đọc một đối tượng tuần tự trở thành chương trình được gọi là tuần tự hóa</a:t>
            </a:r>
            <a:r>
              <a:rPr lang="vi-VN" dirty="0" smtClean="0"/>
              <a:t>.</a:t>
            </a:r>
            <a:endParaRPr lang="en-US" dirty="0" smtClean="0"/>
          </a:p>
          <a:p>
            <a:r>
              <a:rPr lang="vi-VN" dirty="0"/>
              <a:t>Mục tiêu ở đây là để lưu các trạng thái của một đối tượng. Mặc dù không có tuần tự, bạn có thể sử dụng các lớp I / O để lưu các trạng thái đối tượng và khôi phục lại nó </a:t>
            </a:r>
            <a:r>
              <a:rPr lang="vi-VN" dirty="0" smtClean="0"/>
              <a:t>một </a:t>
            </a:r>
            <a:r>
              <a:rPr lang="vi-VN" dirty="0"/>
              <a:t>thời gian sau đó. Tuy nhiên, </a:t>
            </a:r>
            <a:r>
              <a:rPr lang="vi-VN" dirty="0" smtClean="0"/>
              <a:t>quá </a:t>
            </a:r>
            <a:r>
              <a:rPr lang="vi-VN" dirty="0"/>
              <a:t>trình này </a:t>
            </a:r>
            <a:r>
              <a:rPr lang="vi-VN" dirty="0" smtClean="0"/>
              <a:t>dễ </a:t>
            </a:r>
            <a:r>
              <a:rPr lang="vi-VN" dirty="0"/>
              <a:t>bị lỗi. Serialization chuẩn hóa và tự động hóa quá </a:t>
            </a:r>
            <a:r>
              <a:rPr lang="vi-VN" dirty="0" smtClean="0"/>
              <a:t>trình</a:t>
            </a:r>
            <a:r>
              <a:rPr lang="en-US" dirty="0" smtClean="0"/>
              <a:t>,</a:t>
            </a:r>
            <a:r>
              <a:rPr lang="vi-VN" dirty="0" smtClean="0"/>
              <a:t> do </a:t>
            </a:r>
            <a:r>
              <a:rPr lang="vi-VN" dirty="0"/>
              <a:t>đó làm cho nó mạnh mẽ. Đơn giản chỉ cần đặt, thông qua tuần tự, Java cho phép </a:t>
            </a:r>
            <a:r>
              <a:rPr lang="vi-VN" dirty="0" smtClean="0"/>
              <a:t>bạ</a:t>
            </a:r>
            <a:r>
              <a:rPr lang="en-US" dirty="0" smtClean="0"/>
              <a:t>n</a:t>
            </a:r>
            <a:r>
              <a:rPr lang="vi-VN" dirty="0" smtClean="0"/>
              <a:t>: </a:t>
            </a:r>
            <a:r>
              <a:rPr lang="vi-VN" dirty="0"/>
              <a:t>lưu đối tượng này cùng với các biến </a:t>
            </a:r>
            <a:r>
              <a:rPr lang="en-US" dirty="0" smtClean="0"/>
              <a:t>cục bộ </a:t>
            </a:r>
            <a:r>
              <a:rPr lang="vi-VN" dirty="0" smtClean="0"/>
              <a:t>của </a:t>
            </a:r>
            <a:r>
              <a:rPr lang="vi-VN" dirty="0"/>
              <a:t>nó, ngoại trừ biến </a:t>
            </a:r>
            <a:r>
              <a:rPr lang="en-US" dirty="0" smtClean="0"/>
              <a:t>this</a:t>
            </a:r>
            <a:r>
              <a:rPr lang="vi-VN" dirty="0" smtClean="0"/>
              <a:t> </a:t>
            </a:r>
            <a:r>
              <a:rPr lang="vi-VN" dirty="0"/>
              <a:t>và biến </a:t>
            </a:r>
            <a:r>
              <a:rPr lang="en-US" dirty="0" smtClean="0"/>
              <a:t>that</a:t>
            </a:r>
            <a:r>
              <a:rPr lang="vi-VN" dirty="0" smtClean="0"/>
              <a:t>.</a:t>
            </a:r>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extLst>
      <p:ext uri="{BB962C8B-B14F-4D97-AF65-F5344CB8AC3E}">
        <p14:creationId xmlns:p14="http://schemas.microsoft.com/office/powerpoint/2010/main" val="347522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284182"/>
            <a:ext cx="7100108" cy="4548447"/>
          </a:xfrm>
        </p:spPr>
        <p:txBody>
          <a:bodyPr/>
          <a:lstStyle/>
          <a:p>
            <a:r>
              <a:rPr lang="vi-VN" dirty="0"/>
              <a:t>Để </a:t>
            </a:r>
            <a:r>
              <a:rPr lang="en-US" dirty="0" smtClean="0"/>
              <a:t>trở thành</a:t>
            </a:r>
            <a:r>
              <a:rPr lang="vi-VN" dirty="0" smtClean="0"/>
              <a:t> </a:t>
            </a:r>
            <a:r>
              <a:rPr lang="vi-VN" dirty="0"/>
              <a:t>đối tượng của một lớp serializable, các lớp phải </a:t>
            </a:r>
            <a:r>
              <a:rPr lang="en-US" dirty="0" smtClean="0"/>
              <a:t>implement interface </a:t>
            </a:r>
            <a:r>
              <a:rPr lang="vi-VN" dirty="0" smtClean="0"/>
              <a:t>Serializable:</a:t>
            </a:r>
            <a:endParaRPr lang="en-US" dirty="0" smtClean="0"/>
          </a:p>
          <a:p>
            <a:pPr marL="640080" lvl="2" indent="0">
              <a:buNone/>
            </a:pPr>
            <a:r>
              <a:rPr lang="en-US" dirty="0"/>
              <a:t>class  MySerialClass implements Serializable </a:t>
            </a:r>
            <a:endParaRPr lang="en-US" dirty="0" smtClean="0"/>
          </a:p>
          <a:p>
            <a:pPr marL="640080" lvl="2" indent="0">
              <a:buNone/>
            </a:pPr>
            <a:r>
              <a:rPr lang="en-US" dirty="0" smtClean="0"/>
              <a:t>{</a:t>
            </a:r>
          </a:p>
          <a:p>
            <a:pPr marL="640080" lvl="2" indent="0">
              <a:buNone/>
            </a:pPr>
            <a:r>
              <a:rPr lang="en-US" dirty="0" smtClean="0"/>
              <a:t> // body of the class </a:t>
            </a:r>
          </a:p>
          <a:p>
            <a:pPr marL="640080" lvl="2" indent="0">
              <a:buNone/>
            </a:pPr>
            <a:r>
              <a:rPr lang="en-US" dirty="0" smtClean="0"/>
              <a:t>}</a:t>
            </a:r>
            <a:endParaRPr lang="en-US" dirty="0"/>
          </a:p>
          <a:p>
            <a:r>
              <a:rPr lang="en-US" dirty="0" smtClean="0"/>
              <a:t>Interface Serializable là 1 giao diện rỗng và chỉ được sử dụng để khóa 1 lớp để có thể tuần tự</a:t>
            </a:r>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2" y="771145"/>
            <a:ext cx="7024744" cy="513037"/>
          </a:xfrm>
          <a:prstGeom prst="rect">
            <a:avLst/>
          </a:prstGeom>
        </p:spPr>
        <p:txBody>
          <a:bodyPr vert="horz" lIns="91440" tIns="45720" rIns="91440" bIns="45720" rtlCol="0" anchor="b">
            <a:normAutofit fontScale="82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Object Streams and Serialization</a:t>
            </a:r>
            <a:endParaRPr lang="en-US" dirty="0"/>
          </a:p>
        </p:txBody>
      </p:sp>
    </p:spTree>
    <p:extLst>
      <p:ext uri="{BB962C8B-B14F-4D97-AF65-F5344CB8AC3E}">
        <p14:creationId xmlns:p14="http://schemas.microsoft.com/office/powerpoint/2010/main" val="355219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57616"/>
            <a:ext cx="7024744" cy="563671"/>
          </a:xfrm>
        </p:spPr>
        <p:txBody>
          <a:bodyPr>
            <a:normAutofit fontScale="90000"/>
          </a:bodyPr>
          <a:lstStyle/>
          <a:p>
            <a:r>
              <a:rPr lang="en-US" dirty="0"/>
              <a:t>Writing with ObjectOutputStream </a:t>
            </a:r>
          </a:p>
        </p:txBody>
      </p:sp>
      <p:sp>
        <p:nvSpPr>
          <p:cNvPr id="3" name="Content Placeholder 2"/>
          <p:cNvSpPr>
            <a:spLocks noGrp="1"/>
          </p:cNvSpPr>
          <p:nvPr>
            <p:ph idx="1"/>
          </p:nvPr>
        </p:nvSpPr>
        <p:spPr>
          <a:xfrm>
            <a:off x="1043492" y="1221287"/>
            <a:ext cx="7198634" cy="4766153"/>
          </a:xfrm>
        </p:spPr>
        <p:txBody>
          <a:bodyPr>
            <a:normAutofit fontScale="77500" lnSpcReduction="20000"/>
          </a:bodyPr>
          <a:lstStyle/>
          <a:p>
            <a:r>
              <a:rPr lang="vi-VN" dirty="0"/>
              <a:t>Để </a:t>
            </a:r>
            <a:r>
              <a:rPr lang="en-US" dirty="0" smtClean="0"/>
              <a:t>ghi</a:t>
            </a:r>
            <a:r>
              <a:rPr lang="vi-VN" dirty="0" smtClean="0"/>
              <a:t> </a:t>
            </a:r>
            <a:r>
              <a:rPr lang="vi-VN" dirty="0"/>
              <a:t>một đối tượng vào một </a:t>
            </a:r>
            <a:r>
              <a:rPr lang="en-US" dirty="0" smtClean="0"/>
              <a:t>file</a:t>
            </a:r>
            <a:r>
              <a:rPr lang="vi-VN" dirty="0" smtClean="0"/>
              <a:t>, </a:t>
            </a:r>
            <a:r>
              <a:rPr lang="vi-VN" dirty="0"/>
              <a:t>bạn sử dụng ObjectOutputStream để </a:t>
            </a:r>
            <a:r>
              <a:rPr lang="en-US" dirty="0" smtClean="0"/>
              <a:t>ghi</a:t>
            </a:r>
            <a:r>
              <a:rPr lang="vi-VN" dirty="0" smtClean="0"/>
              <a:t> </a:t>
            </a:r>
            <a:r>
              <a:rPr lang="vi-VN" dirty="0"/>
              <a:t>nó vào một dòng cấp thấp, </a:t>
            </a:r>
            <a:r>
              <a:rPr lang="en-US" dirty="0" smtClean="0"/>
              <a:t>rồi </a:t>
            </a:r>
            <a:r>
              <a:rPr lang="vi-VN" dirty="0" smtClean="0"/>
              <a:t>lần </a:t>
            </a:r>
            <a:r>
              <a:rPr lang="vi-VN" dirty="0"/>
              <a:t>lượt sẽ </a:t>
            </a:r>
            <a:r>
              <a:rPr lang="en-US" dirty="0" smtClean="0"/>
              <a:t>ghi</a:t>
            </a:r>
            <a:r>
              <a:rPr lang="vi-VN" dirty="0" smtClean="0"/>
              <a:t> </a:t>
            </a:r>
            <a:r>
              <a:rPr lang="vi-VN" dirty="0"/>
              <a:t>nó vào </a:t>
            </a:r>
            <a:r>
              <a:rPr lang="en-US" dirty="0" smtClean="0"/>
              <a:t>file</a:t>
            </a:r>
            <a:r>
              <a:rPr lang="vi-VN" dirty="0" smtClean="0"/>
              <a:t>. </a:t>
            </a:r>
            <a:r>
              <a:rPr lang="vi-VN" dirty="0"/>
              <a:t>Ví </a:t>
            </a:r>
            <a:r>
              <a:rPr lang="vi-VN" dirty="0" smtClean="0"/>
              <a:t>dụ</a:t>
            </a:r>
            <a:r>
              <a:rPr lang="en-US" dirty="0" smtClean="0"/>
              <a:t>:</a:t>
            </a:r>
          </a:p>
          <a:p>
            <a:pPr marL="365760" lvl="1" indent="0">
              <a:buNone/>
            </a:pPr>
            <a:r>
              <a:rPr lang="en-US" dirty="0"/>
              <a:t>FileOutputStream out = new FileOutputStream("objectStore.ser"); ObjectOutputStream os = new ObjectOutputStream(out); os.writeObject("serialOut"); </a:t>
            </a:r>
          </a:p>
          <a:p>
            <a:pPr marL="365760" lvl="1" indent="0">
              <a:buNone/>
            </a:pPr>
            <a:r>
              <a:rPr lang="en-US" dirty="0"/>
              <a:t>os.writeObject(new MySerialClass()); </a:t>
            </a:r>
          </a:p>
          <a:p>
            <a:pPr marL="365760" lvl="1" indent="0">
              <a:buNone/>
            </a:pPr>
            <a:r>
              <a:rPr lang="en-US" dirty="0"/>
              <a:t>os.writeObject("End of storage!"); </a:t>
            </a:r>
          </a:p>
          <a:p>
            <a:pPr marL="365760" lvl="1" indent="0">
              <a:buNone/>
            </a:pPr>
            <a:r>
              <a:rPr lang="en-US" dirty="0"/>
              <a:t>os.flush();</a:t>
            </a:r>
          </a:p>
          <a:p>
            <a:endParaRPr lang="en-US" dirty="0" smtClean="0"/>
          </a:p>
          <a:p>
            <a:r>
              <a:rPr lang="vi-VN" dirty="0"/>
              <a:t>ObjectOutputStream phải được </a:t>
            </a:r>
            <a:r>
              <a:rPr lang="vi-VN" dirty="0" smtClean="0"/>
              <a:t>xích </a:t>
            </a:r>
            <a:r>
              <a:rPr lang="vi-VN" dirty="0"/>
              <a:t>vào một luồng khác bởi vì nó không thể ghi trực tiếp với một thiết bị (tập tin hoặc ổ cắm). Ở ví dụ trên, chúng ta xâu chuỗi </a:t>
            </a:r>
            <a:r>
              <a:rPr lang="vi-VN" dirty="0" smtClean="0"/>
              <a:t>ObjectOutputStream </a:t>
            </a:r>
            <a:r>
              <a:rPr lang="en-US" dirty="0" smtClean="0"/>
              <a:t>đến</a:t>
            </a:r>
            <a:r>
              <a:rPr lang="vi-VN" dirty="0" smtClean="0"/>
              <a:t> FileOutputStream</a:t>
            </a:r>
            <a:r>
              <a:rPr lang="en-US" dirty="0" smtClean="0"/>
              <a:t> để </a:t>
            </a:r>
            <a:r>
              <a:rPr lang="vi-VN" dirty="0" smtClean="0"/>
              <a:t>có </a:t>
            </a:r>
            <a:r>
              <a:rPr lang="vi-VN" dirty="0"/>
              <a:t>thể viết nó vào một tập tin</a:t>
            </a:r>
            <a:r>
              <a:rPr lang="vi-VN" dirty="0" smtClean="0"/>
              <a:t>. </a:t>
            </a:r>
            <a:r>
              <a:rPr lang="en-US" dirty="0" smtClean="0"/>
              <a:t>M</a:t>
            </a:r>
            <a:r>
              <a:rPr lang="vi-VN" dirty="0" smtClean="0"/>
              <a:t>ột </a:t>
            </a:r>
            <a:r>
              <a:rPr lang="vi-VN" dirty="0"/>
              <a:t>chuỗi và hai đối tượng được ghi vào dòng bằng cách gọi các </a:t>
            </a:r>
            <a:r>
              <a:rPr lang="en-US" dirty="0" smtClean="0"/>
              <a:t>method </a:t>
            </a:r>
            <a:r>
              <a:rPr lang="vi-VN" dirty="0" smtClean="0"/>
              <a:t>writeObject </a:t>
            </a:r>
            <a:r>
              <a:rPr lang="vi-VN" dirty="0"/>
              <a:t>(...) </a:t>
            </a:r>
            <a:r>
              <a:rPr lang="vi-VN" dirty="0" smtClean="0"/>
              <a:t>. </a:t>
            </a:r>
            <a:r>
              <a:rPr lang="vi-VN" dirty="0"/>
              <a:t>Nếu </a:t>
            </a:r>
            <a:r>
              <a:rPr lang="vi-VN" dirty="0" smtClean="0"/>
              <a:t>vượt qua </a:t>
            </a:r>
            <a:r>
              <a:rPr lang="vi-VN" dirty="0"/>
              <a:t>một đối tượng mà không phải là serializable, các </a:t>
            </a:r>
            <a:r>
              <a:rPr lang="en-US" dirty="0" smtClean="0"/>
              <a:t>method </a:t>
            </a:r>
            <a:r>
              <a:rPr lang="vi-VN" dirty="0" smtClean="0"/>
              <a:t>writeObject</a:t>
            </a:r>
            <a:r>
              <a:rPr lang="en-US" dirty="0" smtClean="0"/>
              <a:t>()</a:t>
            </a:r>
            <a:r>
              <a:rPr lang="vi-VN" dirty="0" smtClean="0"/>
              <a:t> </a:t>
            </a:r>
            <a:r>
              <a:rPr lang="vi-VN" dirty="0"/>
              <a:t>sẽ ném một NotSerializableException</a:t>
            </a:r>
            <a:endParaRPr lang="en-US" dirty="0" smtClean="0"/>
          </a:p>
          <a:p>
            <a:pPr marL="68580" indent="0">
              <a:buNone/>
            </a:pPr>
            <a:endParaRPr lang="en-US" sz="1800"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extLst>
      <p:ext uri="{BB962C8B-B14F-4D97-AF65-F5344CB8AC3E}">
        <p14:creationId xmlns:p14="http://schemas.microsoft.com/office/powerpoint/2010/main" val="137126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221288"/>
            <a:ext cx="7223686" cy="4611342"/>
          </a:xfrm>
        </p:spPr>
        <p:txBody>
          <a:bodyPr>
            <a:normAutofit fontScale="85000" lnSpcReduction="20000"/>
          </a:bodyPr>
          <a:lstStyle/>
          <a:p>
            <a:r>
              <a:rPr lang="vi-VN" dirty="0"/>
              <a:t>Chỉ có các dữ liệu </a:t>
            </a:r>
            <a:r>
              <a:rPr lang="vi-VN" dirty="0" smtClean="0"/>
              <a:t>của </a:t>
            </a:r>
            <a:r>
              <a:rPr lang="vi-VN" dirty="0"/>
              <a:t>đối </a:t>
            </a:r>
            <a:r>
              <a:rPr lang="vi-VN" dirty="0" smtClean="0"/>
              <a:t>tượng</a:t>
            </a:r>
            <a:r>
              <a:rPr lang="en-US" dirty="0" smtClean="0"/>
              <a:t>,</a:t>
            </a:r>
            <a:r>
              <a:rPr lang="vi-VN" dirty="0" smtClean="0"/>
              <a:t>cùng </a:t>
            </a:r>
            <a:r>
              <a:rPr lang="vi-VN" dirty="0"/>
              <a:t>với tên </a:t>
            </a:r>
            <a:r>
              <a:rPr lang="vi-VN" dirty="0" smtClean="0"/>
              <a:t>lớp</a:t>
            </a:r>
            <a:r>
              <a:rPr lang="en-US" dirty="0" smtClean="0"/>
              <a:t> </a:t>
            </a:r>
            <a:r>
              <a:rPr lang="vi-VN" dirty="0" smtClean="0"/>
              <a:t>được </a:t>
            </a:r>
            <a:r>
              <a:rPr lang="vi-VN" dirty="0"/>
              <a:t>lưu lại, và không phải là định nghĩa lớp. Các biến tĩnh và </a:t>
            </a:r>
            <a:r>
              <a:rPr lang="en-US" dirty="0" smtClean="0"/>
              <a:t>toàn cục</a:t>
            </a:r>
            <a:r>
              <a:rPr lang="vi-VN" dirty="0" smtClean="0"/>
              <a:t> </a:t>
            </a:r>
            <a:r>
              <a:rPr lang="vi-VN" dirty="0"/>
              <a:t>qua sẽ không được lưu. </a:t>
            </a:r>
            <a:r>
              <a:rPr lang="en-US" dirty="0"/>
              <a:t>S</a:t>
            </a:r>
            <a:r>
              <a:rPr lang="vi-VN" dirty="0" smtClean="0"/>
              <a:t>au </a:t>
            </a:r>
            <a:r>
              <a:rPr lang="vi-VN" dirty="0"/>
              <a:t>đây </a:t>
            </a:r>
            <a:r>
              <a:rPr lang="en-US" dirty="0" smtClean="0"/>
              <a:t>là những thứ </a:t>
            </a:r>
            <a:r>
              <a:rPr lang="vi-VN" dirty="0" smtClean="0"/>
              <a:t>được </a:t>
            </a:r>
            <a:r>
              <a:rPr lang="vi-VN" dirty="0"/>
              <a:t>lưu trong serialization:</a:t>
            </a:r>
          </a:p>
          <a:p>
            <a:r>
              <a:rPr lang="en-US" dirty="0" smtClean="0"/>
              <a:t> </a:t>
            </a:r>
            <a:r>
              <a:rPr lang="vi-VN" dirty="0" smtClean="0"/>
              <a:t>Các </a:t>
            </a:r>
            <a:r>
              <a:rPr lang="vi-VN" dirty="0"/>
              <a:t>giá trị của các biến </a:t>
            </a:r>
            <a:r>
              <a:rPr lang="en-US" dirty="0" smtClean="0"/>
              <a:t>cục bộ</a:t>
            </a:r>
            <a:r>
              <a:rPr lang="vi-VN" dirty="0" smtClean="0"/>
              <a:t> </a:t>
            </a:r>
            <a:r>
              <a:rPr lang="vi-VN" dirty="0"/>
              <a:t>của đối tượng tuần tự.</a:t>
            </a:r>
          </a:p>
          <a:p>
            <a:r>
              <a:rPr lang="en-US" dirty="0" smtClean="0"/>
              <a:t> </a:t>
            </a:r>
            <a:r>
              <a:rPr lang="vi-VN" dirty="0" smtClean="0"/>
              <a:t>Các </a:t>
            </a:r>
            <a:r>
              <a:rPr lang="vi-VN" dirty="0"/>
              <a:t>mô tả lớp của đối tượng, trong đó bao gồm tên lớp, các phiên bản nối tiếp ID duy nhất, một tập cờ mô tả các phương pháp tuần tự, và một mô tả của các trường dữ liệu.</a:t>
            </a:r>
          </a:p>
          <a:p>
            <a:r>
              <a:rPr lang="vi-VN" dirty="0" smtClean="0"/>
              <a:t> </a:t>
            </a:r>
            <a:r>
              <a:rPr lang="vi-VN" dirty="0"/>
              <a:t>Tất cả các đối tượng mà một đối tượng tuần tự đề cập đến thông qua các biến tham chiếu đối tượng. Điều đó có nghĩa là những đối tượng phải được </a:t>
            </a:r>
            <a:r>
              <a:rPr lang="vi-VN" dirty="0" smtClean="0"/>
              <a:t>serializable</a:t>
            </a:r>
            <a:r>
              <a:rPr lang="en-US" dirty="0" smtClean="0"/>
              <a:t>, </a:t>
            </a:r>
            <a:r>
              <a:rPr lang="vi-VN" dirty="0" smtClean="0"/>
              <a:t>nếu </a:t>
            </a:r>
            <a:r>
              <a:rPr lang="vi-VN" dirty="0"/>
              <a:t>không, bạn sẽ nhận được một lỗi biên dịch.</a:t>
            </a:r>
          </a:p>
          <a:p>
            <a:pPr marL="68580" indent="0">
              <a:buNone/>
            </a:pPr>
            <a:r>
              <a:rPr lang="vi-VN" dirty="0" smtClean="0"/>
              <a:t>Các </a:t>
            </a:r>
            <a:r>
              <a:rPr lang="vi-VN" dirty="0"/>
              <a:t>đối tượng có thể được đọc lại theo thứ tự mà chúng được lưu </a:t>
            </a:r>
            <a:r>
              <a:rPr lang="vi-VN" dirty="0" smtClean="0"/>
              <a:t>trữ</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657616"/>
            <a:ext cx="7024744" cy="563671"/>
          </a:xfrm>
          <a:prstGeom prst="rect">
            <a:avLst/>
          </a:prstGeom>
        </p:spPr>
        <p:txBody>
          <a:bodyPr vert="horz" lIns="91440" tIns="45720" rIns="91440" bIns="45720" rtlCol="0" anchor="b">
            <a:normAutofit fontScale="900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Writing with ObjectOutputStream </a:t>
            </a:r>
            <a:endParaRPr lang="en-US" dirty="0"/>
          </a:p>
        </p:txBody>
      </p:sp>
    </p:spTree>
    <p:extLst>
      <p:ext uri="{BB962C8B-B14F-4D97-AF65-F5344CB8AC3E}">
        <p14:creationId xmlns:p14="http://schemas.microsoft.com/office/powerpoint/2010/main" val="3177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64882"/>
            <a:ext cx="7024744" cy="525563"/>
          </a:xfrm>
        </p:spPr>
        <p:txBody>
          <a:bodyPr>
            <a:normAutofit fontScale="90000"/>
          </a:bodyPr>
          <a:lstStyle/>
          <a:p>
            <a:r>
              <a:rPr lang="en-US" dirty="0"/>
              <a:t>Reading with ObjectInputStream </a:t>
            </a:r>
          </a:p>
        </p:txBody>
      </p:sp>
      <p:sp>
        <p:nvSpPr>
          <p:cNvPr id="3" name="Content Placeholder 2"/>
          <p:cNvSpPr>
            <a:spLocks noGrp="1"/>
          </p:cNvSpPr>
          <p:nvPr>
            <p:ph idx="1"/>
          </p:nvPr>
        </p:nvSpPr>
        <p:spPr>
          <a:xfrm>
            <a:off x="1043492" y="1290446"/>
            <a:ext cx="7100108" cy="4542184"/>
          </a:xfrm>
        </p:spPr>
        <p:txBody>
          <a:bodyPr/>
          <a:lstStyle/>
          <a:p>
            <a:r>
              <a:rPr lang="en-US" dirty="0"/>
              <a:t>K</a:t>
            </a:r>
            <a:r>
              <a:rPr lang="vi-VN" dirty="0" smtClean="0"/>
              <a:t>hi </a:t>
            </a:r>
            <a:r>
              <a:rPr lang="vi-VN" dirty="0"/>
              <a:t>bạn đã </a:t>
            </a:r>
            <a:r>
              <a:rPr lang="en-US" dirty="0" smtClean="0"/>
              <a:t>ghi</a:t>
            </a:r>
            <a:r>
              <a:rPr lang="vi-VN" dirty="0" smtClean="0"/>
              <a:t> </a:t>
            </a:r>
            <a:r>
              <a:rPr lang="vi-VN" dirty="0"/>
              <a:t>các đối tượng và các kiểu dữ liệu nguyên thủy </a:t>
            </a:r>
            <a:r>
              <a:rPr lang="en-US" dirty="0" smtClean="0"/>
              <a:t>ở một luồng</a:t>
            </a:r>
            <a:r>
              <a:rPr lang="vi-VN" dirty="0" smtClean="0"/>
              <a:t>, </a:t>
            </a:r>
            <a:r>
              <a:rPr lang="vi-VN" dirty="0"/>
              <a:t>có thể bạn sẽ muốn đọc lại và tái tạo lại các đối </a:t>
            </a:r>
            <a:r>
              <a:rPr lang="vi-VN" dirty="0" smtClean="0"/>
              <a:t>tượng</a:t>
            </a:r>
            <a:r>
              <a:rPr lang="en-US" dirty="0" smtClean="0"/>
              <a:t>. Ví dụ:</a:t>
            </a:r>
          </a:p>
          <a:p>
            <a:pPr marL="365760" lvl="1" indent="0">
              <a:buNone/>
            </a:pPr>
            <a:r>
              <a:rPr lang="en-US" sz="1800" dirty="0" smtClean="0"/>
              <a:t>FileInputStream </a:t>
            </a:r>
            <a:r>
              <a:rPr lang="en-US" sz="1800" dirty="0"/>
              <a:t>in = new FileInputStream("objectStore.ser"); ObjectInputStream is = new ObjectInputStream(in); </a:t>
            </a:r>
            <a:endParaRPr lang="en-US" sz="1800" dirty="0" smtClean="0"/>
          </a:p>
          <a:p>
            <a:pPr marL="365760" lvl="1" indent="0">
              <a:buNone/>
            </a:pPr>
            <a:r>
              <a:rPr lang="en-US" sz="1800" dirty="0" smtClean="0"/>
              <a:t>String </a:t>
            </a:r>
            <a:r>
              <a:rPr lang="en-US" sz="1800" dirty="0"/>
              <a:t>note = (String)is.readObject(); </a:t>
            </a:r>
            <a:endParaRPr lang="en-US" sz="1800" dirty="0" smtClean="0"/>
          </a:p>
          <a:p>
            <a:pPr marL="365760" lvl="1" indent="0">
              <a:buNone/>
            </a:pPr>
            <a:r>
              <a:rPr lang="en-US" sz="1800" dirty="0" smtClean="0"/>
              <a:t>MySerialClass </a:t>
            </a:r>
            <a:r>
              <a:rPr lang="en-US" sz="1800" dirty="0"/>
              <a:t>serialIn1 = (MyClassSerial)is.readObject(); MySerialClass serialIn2 = (MyClassSerial)is.readObject(); </a:t>
            </a:r>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Tree>
    <p:extLst>
      <p:ext uri="{BB962C8B-B14F-4D97-AF65-F5344CB8AC3E}">
        <p14:creationId xmlns:p14="http://schemas.microsoft.com/office/powerpoint/2010/main" val="39147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290446"/>
            <a:ext cx="7236212" cy="4542184"/>
          </a:xfrm>
        </p:spPr>
        <p:txBody>
          <a:bodyPr>
            <a:normAutofit fontScale="92500" lnSpcReduction="10000"/>
          </a:bodyPr>
          <a:lstStyle/>
          <a:p>
            <a:r>
              <a:rPr lang="vi-VN" dirty="0"/>
              <a:t>Cũng giống như ObjectOutputStream, ObjectInputStream phải được xích vào một luồng khác bởi vì nó không thể đọc trực tiếp từ các thiết bị (tập tin hoặc ổ cắm). </a:t>
            </a:r>
            <a:endParaRPr lang="en-US" dirty="0" smtClean="0"/>
          </a:p>
          <a:p>
            <a:r>
              <a:rPr lang="vi-VN" dirty="0" smtClean="0"/>
              <a:t>Trong </a:t>
            </a:r>
            <a:r>
              <a:rPr lang="vi-VN" dirty="0"/>
              <a:t>ví </a:t>
            </a:r>
            <a:r>
              <a:rPr lang="vi-VN" dirty="0" smtClean="0"/>
              <a:t>dụ, </a:t>
            </a:r>
            <a:r>
              <a:rPr lang="vi-VN" dirty="0"/>
              <a:t>chuỗi mã </a:t>
            </a:r>
            <a:r>
              <a:rPr lang="en-US" dirty="0" smtClean="0"/>
              <a:t>được gửi từ </a:t>
            </a:r>
            <a:r>
              <a:rPr lang="vi-VN" dirty="0" smtClean="0"/>
              <a:t>một </a:t>
            </a:r>
            <a:r>
              <a:rPr lang="vi-VN" dirty="0"/>
              <a:t>ObjectInputStream </a:t>
            </a:r>
            <a:r>
              <a:rPr lang="vi-VN" dirty="0" smtClean="0"/>
              <a:t>đ</a:t>
            </a:r>
            <a:r>
              <a:rPr lang="en-US" dirty="0" smtClean="0"/>
              <a:t>ến</a:t>
            </a:r>
            <a:r>
              <a:rPr lang="vi-VN" dirty="0" smtClean="0"/>
              <a:t> </a:t>
            </a:r>
            <a:r>
              <a:rPr lang="vi-VN" dirty="0"/>
              <a:t>một FileInputStream, và sử dụng </a:t>
            </a:r>
            <a:r>
              <a:rPr lang="vi-VN" dirty="0" smtClean="0"/>
              <a:t>các</a:t>
            </a:r>
            <a:r>
              <a:rPr lang="en-US" dirty="0" smtClean="0"/>
              <a:t> method</a:t>
            </a:r>
            <a:r>
              <a:rPr lang="vi-VN" dirty="0" smtClean="0"/>
              <a:t> readObject() </a:t>
            </a:r>
            <a:r>
              <a:rPr lang="vi-VN" dirty="0"/>
              <a:t>để đọc hai đối tượng và một chuỗi mà ta đã lưu trước đó trong một tập tin. Lưu ý rằng các đối tượng phải được đọc theo thứ tự mà chúng được viết ra. </a:t>
            </a:r>
            <a:r>
              <a:rPr lang="en-US" dirty="0"/>
              <a:t>C</a:t>
            </a:r>
            <a:r>
              <a:rPr lang="vi-VN" dirty="0" smtClean="0"/>
              <a:t>ác </a:t>
            </a:r>
            <a:r>
              <a:rPr lang="vi-VN" dirty="0"/>
              <a:t>đối tượng được trả về bởi các </a:t>
            </a:r>
            <a:r>
              <a:rPr lang="en-US" dirty="0" smtClean="0"/>
              <a:t>method </a:t>
            </a:r>
            <a:r>
              <a:rPr lang="vi-VN" dirty="0" smtClean="0"/>
              <a:t>readObject()</a:t>
            </a:r>
            <a:r>
              <a:rPr lang="en-US" dirty="0"/>
              <a:t> </a:t>
            </a:r>
            <a:r>
              <a:rPr lang="en-US" dirty="0" smtClean="0"/>
              <a:t>và</a:t>
            </a:r>
            <a:r>
              <a:rPr lang="vi-VN" dirty="0" smtClean="0"/>
              <a:t> được </a:t>
            </a:r>
            <a:r>
              <a:rPr lang="en-US" dirty="0" smtClean="0"/>
              <a:t>chuyển</a:t>
            </a:r>
            <a:r>
              <a:rPr lang="en-US" dirty="0"/>
              <a:t> </a:t>
            </a:r>
            <a:r>
              <a:rPr lang="en-US" dirty="0" smtClean="0"/>
              <a:t>về một kiểu thích hợp </a:t>
            </a:r>
            <a:r>
              <a:rPr lang="vi-VN" dirty="0" smtClean="0"/>
              <a:t>trước </a:t>
            </a:r>
            <a:r>
              <a:rPr lang="vi-VN" dirty="0"/>
              <a:t>khi gán nó vào một tham chiếu đối tượng khai báo.</a:t>
            </a:r>
            <a:endParaRPr lang="en-US" dirty="0"/>
          </a:p>
        </p:txBody>
      </p:sp>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764882"/>
            <a:ext cx="7024744" cy="525563"/>
          </a:xfrm>
          <a:prstGeom prst="rect">
            <a:avLst/>
          </a:prstGeom>
        </p:spPr>
        <p:txBody>
          <a:bodyPr vert="horz" lIns="91440" tIns="45720" rIns="91440" bIns="45720" rtlCol="0" anchor="b">
            <a:normAutofit fontScale="82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Reading with ObjectInputStream </a:t>
            </a:r>
            <a:endParaRPr lang="en-US" dirty="0"/>
          </a:p>
        </p:txBody>
      </p:sp>
    </p:spTree>
    <p:extLst>
      <p:ext uri="{BB962C8B-B14F-4D97-AF65-F5344CB8AC3E}">
        <p14:creationId xmlns:p14="http://schemas.microsoft.com/office/powerpoint/2010/main" val="31909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Activestudy.edu.vn - Java Basic </a:t>
            </a:r>
            <a:endParaRPr lang="en-US"/>
          </a:p>
        </p:txBody>
      </p:sp>
      <p:sp>
        <p:nvSpPr>
          <p:cNvPr id="5" name="Title 1"/>
          <p:cNvSpPr txBox="1">
            <a:spLocks/>
          </p:cNvSpPr>
          <p:nvPr/>
        </p:nvSpPr>
        <p:spPr>
          <a:xfrm>
            <a:off x="1043490" y="764882"/>
            <a:ext cx="7024744" cy="525563"/>
          </a:xfrm>
          <a:prstGeom prst="rect">
            <a:avLst/>
          </a:prstGeom>
        </p:spPr>
        <p:txBody>
          <a:bodyPr vert="horz" lIns="91440" tIns="45720" rIns="91440" bIns="45720" rtlCol="0" anchor="b">
            <a:normAutofit fontScale="82500" lnSpcReduction="2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Reading with ObjectInputStream </a:t>
            </a:r>
            <a:endParaRPr lang="en-US" dirty="0"/>
          </a:p>
        </p:txBody>
      </p:sp>
      <p:sp>
        <p:nvSpPr>
          <p:cNvPr id="6" name="Title 1"/>
          <p:cNvSpPr>
            <a:spLocks noGrp="1"/>
          </p:cNvSpPr>
          <p:nvPr>
            <p:ph idx="1"/>
          </p:nvPr>
        </p:nvSpPr>
        <p:spPr>
          <a:xfrm>
            <a:off x="1042988" y="1290638"/>
            <a:ext cx="7237412" cy="4541837"/>
          </a:xfrm>
        </p:spPr>
        <p:txBody>
          <a:bodyPr>
            <a:normAutofit/>
          </a:bodyPr>
          <a:lstStyle/>
          <a:p>
            <a:r>
              <a:rPr lang="vi-VN" dirty="0"/>
              <a:t>Một lớp có thể được </a:t>
            </a:r>
            <a:r>
              <a:rPr lang="en-US" dirty="0" smtClean="0"/>
              <a:t>tuần tự </a:t>
            </a:r>
            <a:r>
              <a:rPr lang="vi-VN" dirty="0" smtClean="0"/>
              <a:t>nếu </a:t>
            </a:r>
            <a:r>
              <a:rPr lang="vi-VN" dirty="0"/>
              <a:t>nó được </a:t>
            </a:r>
            <a:r>
              <a:rPr lang="vi-VN" dirty="0" smtClean="0"/>
              <a:t>serializable.</a:t>
            </a:r>
            <a:r>
              <a:rPr lang="en-US" dirty="0" smtClean="0"/>
              <a:t> C</a:t>
            </a:r>
            <a:r>
              <a:rPr lang="vi-VN" dirty="0" smtClean="0"/>
              <a:t>ó </a:t>
            </a:r>
            <a:r>
              <a:rPr lang="vi-VN" dirty="0"/>
              <a:t>nghĩa là một trong hai </a:t>
            </a:r>
            <a:r>
              <a:rPr lang="vi-VN" dirty="0" smtClean="0"/>
              <a:t>lớp</a:t>
            </a:r>
            <a:r>
              <a:rPr lang="en-US" dirty="0" smtClean="0"/>
              <a:t> chính</a:t>
            </a:r>
            <a:r>
              <a:rPr lang="vi-VN" dirty="0" smtClean="0"/>
              <a:t> </a:t>
            </a:r>
            <a:r>
              <a:rPr lang="vi-VN" dirty="0"/>
              <a:t>hoặc lớp cha của nó phải </a:t>
            </a:r>
            <a:r>
              <a:rPr lang="en-US" dirty="0" smtClean="0"/>
              <a:t>implement</a:t>
            </a:r>
            <a:r>
              <a:rPr lang="vi-VN" dirty="0" smtClean="0"/>
              <a:t> </a:t>
            </a:r>
            <a:r>
              <a:rPr lang="vi-VN" dirty="0"/>
              <a:t>các </a:t>
            </a:r>
            <a:r>
              <a:rPr lang="en-US" dirty="0" smtClean="0"/>
              <a:t>interface</a:t>
            </a:r>
            <a:r>
              <a:rPr lang="vi-VN" dirty="0" smtClean="0"/>
              <a:t> </a:t>
            </a:r>
            <a:r>
              <a:rPr lang="vi-VN" dirty="0"/>
              <a:t>Serializable</a:t>
            </a:r>
          </a:p>
          <a:p>
            <a:r>
              <a:rPr lang="vi-VN" dirty="0"/>
              <a:t>Lưu ý các điểm sau về serialization:</a:t>
            </a:r>
          </a:p>
          <a:p>
            <a:pPr marL="68580" indent="0">
              <a:buNone/>
            </a:pPr>
            <a:r>
              <a:rPr lang="vi-VN" dirty="0" smtClean="0"/>
              <a:t>• </a:t>
            </a:r>
            <a:r>
              <a:rPr lang="vi-VN" dirty="0"/>
              <a:t>Nếu bạn muốn serialize một mảng (hoặc một số bộ sưu tập khác), mỗi phần tử của nó phải được serializable. </a:t>
            </a:r>
            <a:endParaRPr lang="en-US" dirty="0" smtClean="0"/>
          </a:p>
          <a:p>
            <a:pPr marL="68580" indent="0">
              <a:buNone/>
            </a:pPr>
            <a:r>
              <a:rPr lang="vi-VN" dirty="0" smtClean="0"/>
              <a:t>• </a:t>
            </a:r>
            <a:r>
              <a:rPr lang="vi-VN" dirty="0"/>
              <a:t>Biến tĩnh không được lưu như là một phần của </a:t>
            </a:r>
            <a:r>
              <a:rPr lang="vi-VN" dirty="0" smtClean="0"/>
              <a:t>serialization</a:t>
            </a:r>
            <a:endParaRPr lang="en-US" dirty="0"/>
          </a:p>
        </p:txBody>
      </p:sp>
    </p:spTree>
    <p:extLst>
      <p:ext uri="{BB962C8B-B14F-4D97-AF65-F5344CB8AC3E}">
        <p14:creationId xmlns:p14="http://schemas.microsoft.com/office/powerpoint/2010/main" val="3911383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Austin.thmx</Template>
  <TotalTime>553</TotalTime>
  <Words>882</Words>
  <Application>Microsoft Office PowerPoint</Application>
  <PresentationFormat>On-screen Show (4:3)</PresentationFormat>
  <Paragraphs>50</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Austin</vt:lpstr>
      <vt:lpstr>Exceptions During I/O Perations &amp; Object Streams and Serialization</vt:lpstr>
      <vt:lpstr>Exceptions During I/O Perations</vt:lpstr>
      <vt:lpstr>Object Streams and Serialization</vt:lpstr>
      <vt:lpstr>PowerPoint Presentation</vt:lpstr>
      <vt:lpstr>Writing with ObjectOutputStream </vt:lpstr>
      <vt:lpstr>PowerPoint Presentation</vt:lpstr>
      <vt:lpstr>Reading with ObjectInputStream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java</dc:title>
  <dc:creator>Pham Quang Kiem</dc:creator>
  <cp:lastModifiedBy>Đạt Thành</cp:lastModifiedBy>
  <cp:revision>34</cp:revision>
  <dcterms:created xsi:type="dcterms:W3CDTF">2015-09-05T23:57:28Z</dcterms:created>
  <dcterms:modified xsi:type="dcterms:W3CDTF">2015-11-03T06:12:54Z</dcterms:modified>
</cp:coreProperties>
</file>