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61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t>November 17,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t>November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t>November 17,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t>November 17,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t>November 17,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t>November 17,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t>November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t>November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and Generics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66648"/>
            <a:ext cx="6777317" cy="4665981"/>
          </a:xfrm>
        </p:spPr>
        <p:txBody>
          <a:bodyPr/>
          <a:lstStyle/>
          <a:p>
            <a:r>
              <a:rPr lang="vi-VN" dirty="0"/>
              <a:t>Có thể tự định nghĩa 1 lớp generic, định nghĩa như lớp bình thường, theo sau tên lớp là tham số tượng trưng cho </a:t>
            </a:r>
            <a:r>
              <a:rPr lang="vi-VN" dirty="0" smtClean="0"/>
              <a:t>kiểu</a:t>
            </a:r>
          </a:p>
          <a:p>
            <a:endParaRPr lang="vi-VN" dirty="0" smtClean="0"/>
          </a:p>
          <a:p>
            <a:r>
              <a:rPr lang="vi-VN" dirty="0" smtClean="0"/>
              <a:t>Ví dụ:</a:t>
            </a:r>
          </a:p>
          <a:p>
            <a:endParaRPr lang="vi-VN" dirty="0"/>
          </a:p>
          <a:p>
            <a:pPr marL="68580" indent="0">
              <a:buNone/>
            </a:pPr>
            <a:r>
              <a:rPr lang="vi-VN" dirty="0" smtClean="0"/>
              <a:t>	public </a:t>
            </a:r>
            <a:r>
              <a:rPr lang="vi-VN" dirty="0"/>
              <a:t>class</a:t>
            </a:r>
            <a:r>
              <a:rPr lang="vi-VN" dirty="0"/>
              <a:t> </a:t>
            </a:r>
            <a:r>
              <a:rPr lang="vi-VN" dirty="0" smtClean="0"/>
              <a:t>Box&lt;T&gt;{}</a:t>
            </a:r>
            <a:endParaRPr lang="vi-VN" dirty="0"/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Strings, Formatters, and Wrappers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1. The Mother of All Classes: Object</a:t>
            </a:r>
          </a:p>
          <a:p>
            <a:r>
              <a:rPr lang="en-US" dirty="0"/>
              <a:t>	The Object Class</a:t>
            </a:r>
          </a:p>
          <a:p>
            <a:r>
              <a:rPr lang="en-US" dirty="0"/>
              <a:t>	The equals() Method</a:t>
            </a:r>
          </a:p>
          <a:p>
            <a:r>
              <a:rPr lang="en-US" dirty="0"/>
              <a:t>	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  <a:p>
            <a:r>
              <a:rPr lang="en-US" dirty="0"/>
              <a:t>2. Understanding Collections</a:t>
            </a:r>
          </a:p>
          <a:p>
            <a:r>
              <a:rPr lang="en-US" dirty="0"/>
              <a:t>	The Collections Interfaces</a:t>
            </a:r>
          </a:p>
          <a:p>
            <a:r>
              <a:rPr lang="en-US" dirty="0"/>
              <a:t>	Implementations of Collections Interfaces</a:t>
            </a:r>
          </a:p>
          <a:p>
            <a:r>
              <a:rPr lang="en-US" dirty="0"/>
              <a:t>	The </a:t>
            </a:r>
            <a:r>
              <a:rPr lang="en-US" dirty="0" err="1"/>
              <a:t>hashCode</a:t>
            </a:r>
            <a:r>
              <a:rPr lang="en-US" dirty="0"/>
              <a:t> Method</a:t>
            </a:r>
          </a:p>
          <a:p>
            <a:r>
              <a:rPr lang="en-US" dirty="0"/>
              <a:t>3. Understanding Generics</a:t>
            </a:r>
          </a:p>
          <a:p>
            <a:r>
              <a:rPr lang="en-US" dirty="0"/>
              <a:t>	Generic Collections</a:t>
            </a:r>
          </a:p>
          <a:p>
            <a:r>
              <a:rPr lang="en-US" dirty="0"/>
              <a:t>	Generic Programming</a:t>
            </a:r>
          </a:p>
          <a:p>
            <a:r>
              <a:rPr lang="en-US" dirty="0"/>
              <a:t>4. Object Ordering</a:t>
            </a:r>
          </a:p>
          <a:p>
            <a:r>
              <a:rPr lang="en-US" dirty="0"/>
              <a:t>	Natural Ordering</a:t>
            </a:r>
          </a:p>
          <a:p>
            <a:r>
              <a:rPr lang="en-US" dirty="0"/>
              <a:t>	Defining Ordering Using Comparator</a:t>
            </a:r>
          </a:p>
          <a:p>
            <a:r>
              <a:rPr lang="en-US" dirty="0"/>
              <a:t>5. Understanding </a:t>
            </a:r>
            <a:r>
              <a:rPr lang="en-US" dirty="0" err="1"/>
              <a:t>Autoboxing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/>
              <a:t>Generic Collections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600" dirty="0" err="1" smtClean="0"/>
              <a:t>ArrayList</a:t>
            </a: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Connection Framework, </a:t>
            </a:r>
            <a:r>
              <a:rPr lang="en-US" dirty="0" err="1" smtClean="0"/>
              <a:t>dùn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1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Abtract</a:t>
            </a:r>
            <a:r>
              <a:rPr lang="en-US" dirty="0" smtClean="0"/>
              <a:t> List </a:t>
            </a:r>
            <a:r>
              <a:rPr lang="en-US" dirty="0" err="1" smtClean="0"/>
              <a:t>và</a:t>
            </a:r>
            <a:r>
              <a:rPr lang="en-US" dirty="0" smtClean="0"/>
              <a:t> List Interface</a:t>
            </a:r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kiêu</a:t>
            </a:r>
            <a:r>
              <a:rPr lang="en-US" dirty="0" smtClean="0"/>
              <a:t> wrapper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8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Khai</a:t>
            </a:r>
            <a:r>
              <a:rPr lang="en-US" sz="4800" dirty="0" smtClean="0"/>
              <a:t> </a:t>
            </a:r>
            <a:r>
              <a:rPr lang="en-US" sz="4800" dirty="0" err="1" smtClean="0"/>
              <a:t>báo</a:t>
            </a:r>
            <a:endParaRPr lang="vi-V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ArrayList myList = new ArrayList();</a:t>
            </a:r>
            <a:br>
              <a:rPr lang="vi-VN" dirty="0"/>
            </a:br>
            <a:endParaRPr lang="vi-VN" dirty="0" smtClean="0"/>
          </a:p>
          <a:p>
            <a:endParaRPr lang="vi-VN" dirty="0"/>
          </a:p>
          <a:p>
            <a:r>
              <a:rPr lang="vi-VN" dirty="0" smtClean="0"/>
              <a:t>ArrayList&lt;T&gt; </a:t>
            </a:r>
            <a:r>
              <a:rPr lang="vi-VN" dirty="0"/>
              <a:t>myList = new </a:t>
            </a:r>
            <a:r>
              <a:rPr lang="vi-VN" dirty="0" smtClean="0"/>
              <a:t>ArrayList&lt;T&gt;();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77462"/>
            <a:ext cx="6777317" cy="52398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itchFamily="18" charset="0"/>
              </a:rPr>
              <a:t>void add(</a:t>
            </a:r>
            <a:r>
              <a:rPr lang="en-US" sz="2800" dirty="0" err="1">
                <a:latin typeface="Cambria" pitchFamily="18" charset="0"/>
              </a:rPr>
              <a:t>int</a:t>
            </a:r>
            <a:r>
              <a:rPr lang="en-US" sz="2800" dirty="0">
                <a:latin typeface="Cambria" pitchFamily="18" charset="0"/>
              </a:rPr>
              <a:t> index, Object </a:t>
            </a:r>
            <a:r>
              <a:rPr lang="en-US" sz="2800" dirty="0" smtClean="0">
                <a:latin typeface="Cambria" pitchFamily="18" charset="0"/>
              </a:rPr>
              <a:t>element)</a:t>
            </a:r>
            <a:endParaRPr lang="vi-VN" sz="2800" dirty="0" smtClean="0">
              <a:latin typeface="Cambria" pitchFamily="18" charset="0"/>
            </a:endParaRPr>
          </a:p>
          <a:p>
            <a:r>
              <a:rPr lang="vi-VN" sz="2800" dirty="0" smtClean="0">
                <a:latin typeface="Cambria" pitchFamily="18" charset="0"/>
              </a:rPr>
              <a:t>boolean </a:t>
            </a:r>
            <a:r>
              <a:rPr lang="vi-VN" sz="2800" dirty="0">
                <a:latin typeface="Cambria" pitchFamily="18" charset="0"/>
              </a:rPr>
              <a:t>add(Object o</a:t>
            </a:r>
            <a:r>
              <a:rPr lang="vi-VN" sz="2800" dirty="0">
                <a:latin typeface="Cambria" pitchFamily="18" charset="0"/>
              </a:rPr>
              <a:t>)</a:t>
            </a:r>
          </a:p>
          <a:p>
            <a:r>
              <a:rPr lang="vi-VN" sz="2800" dirty="0">
                <a:latin typeface="Cambria" pitchFamily="18" charset="0"/>
              </a:rPr>
              <a:t>boolean </a:t>
            </a:r>
            <a:r>
              <a:rPr lang="vi-VN" sz="2800" dirty="0">
                <a:latin typeface="Cambria" pitchFamily="18" charset="0"/>
              </a:rPr>
              <a:t>addAll(Collection c</a:t>
            </a:r>
            <a:r>
              <a:rPr lang="vi-VN" sz="2800" dirty="0">
                <a:latin typeface="Cambria" pitchFamily="18" charset="0"/>
              </a:rPr>
              <a:t>)</a:t>
            </a:r>
          </a:p>
          <a:p>
            <a:r>
              <a:rPr lang="vi-VN" sz="2800" dirty="0">
                <a:latin typeface="Cambria" pitchFamily="18" charset="0"/>
              </a:rPr>
              <a:t>void clear</a:t>
            </a:r>
            <a:r>
              <a:rPr lang="vi-VN" sz="2800" dirty="0">
                <a:latin typeface="Cambria" pitchFamily="18" charset="0"/>
              </a:rPr>
              <a:t>()</a:t>
            </a:r>
          </a:p>
          <a:p>
            <a:r>
              <a:rPr lang="vi-VN" sz="2800" dirty="0">
                <a:latin typeface="Cambria" pitchFamily="18" charset="0"/>
              </a:rPr>
              <a:t>boolean contains(Object o</a:t>
            </a:r>
            <a:r>
              <a:rPr lang="vi-VN" sz="2800" dirty="0">
                <a:latin typeface="Cambria" pitchFamily="18" charset="0"/>
              </a:rPr>
              <a:t>)</a:t>
            </a:r>
          </a:p>
          <a:p>
            <a:r>
              <a:rPr lang="vi-VN" sz="2800" dirty="0">
                <a:latin typeface="Cambria" pitchFamily="18" charset="0"/>
              </a:rPr>
              <a:t>Object get(int index</a:t>
            </a:r>
            <a:r>
              <a:rPr lang="vi-VN" sz="2800" dirty="0">
                <a:latin typeface="Cambria" pitchFamily="18" charset="0"/>
              </a:rPr>
              <a:t>)</a:t>
            </a:r>
          </a:p>
          <a:p>
            <a:r>
              <a:rPr lang="vi-VN" sz="2800" dirty="0">
                <a:latin typeface="Cambria" pitchFamily="18" charset="0"/>
              </a:rPr>
              <a:t>int indexOf(Object o</a:t>
            </a:r>
            <a:r>
              <a:rPr lang="vi-VN" sz="2800" dirty="0">
                <a:latin typeface="Cambria" pitchFamily="18" charset="0"/>
              </a:rPr>
              <a:t>)</a:t>
            </a:r>
          </a:p>
          <a:p>
            <a:r>
              <a:rPr lang="vi-VN" sz="2800" dirty="0">
                <a:latin typeface="Cambria" pitchFamily="18" charset="0"/>
              </a:rPr>
              <a:t>Object remove(int index</a:t>
            </a:r>
            <a:r>
              <a:rPr lang="vi-VN" sz="2800" dirty="0">
                <a:latin typeface="Cambria" pitchFamily="18" charset="0"/>
              </a:rPr>
              <a:t>)</a:t>
            </a:r>
          </a:p>
          <a:p>
            <a:r>
              <a:rPr lang="en-US" sz="2800" dirty="0">
                <a:latin typeface="Cambria" pitchFamily="18" charset="0"/>
              </a:rPr>
              <a:t>Object set(</a:t>
            </a:r>
            <a:r>
              <a:rPr lang="en-US" sz="2800" dirty="0" err="1">
                <a:latin typeface="Cambria" pitchFamily="18" charset="0"/>
              </a:rPr>
              <a:t>int</a:t>
            </a:r>
            <a:r>
              <a:rPr lang="en-US" sz="2800" dirty="0">
                <a:latin typeface="Cambria" pitchFamily="18" charset="0"/>
              </a:rPr>
              <a:t> index, Object element</a:t>
            </a:r>
            <a:r>
              <a:rPr lang="en-US" sz="2800" dirty="0">
                <a:latin typeface="Cambria" pitchFamily="18" charset="0"/>
              </a:rPr>
              <a:t>)</a:t>
            </a:r>
          </a:p>
          <a:p>
            <a:r>
              <a:rPr lang="vi-VN" sz="2800" dirty="0">
                <a:latin typeface="Cambria" pitchFamily="18" charset="0"/>
              </a:rPr>
              <a:t>int size()</a:t>
            </a:r>
            <a:endParaRPr lang="vi-VN" sz="2800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77462"/>
            <a:ext cx="6777317" cy="4855167"/>
          </a:xfrm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Array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Array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Vector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lơn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ở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Vector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–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Vector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0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3481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/>
              <a:t>LinkedList và ArrayList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1146"/>
            <a:ext cx="6777317" cy="4161484"/>
          </a:xfrm>
        </p:spPr>
        <p:txBody>
          <a:bodyPr/>
          <a:lstStyle/>
          <a:p>
            <a:endParaRPr lang="vi-VN" dirty="0" smtClean="0"/>
          </a:p>
          <a:p>
            <a:r>
              <a:rPr lang="vi-VN" dirty="0" smtClean="0"/>
              <a:t>LinkedList truy cập tuần tự, còn ArrayList truy cập ngẫu nhiên</a:t>
            </a:r>
          </a:p>
          <a:p>
            <a:r>
              <a:rPr lang="vi-VN" dirty="0" smtClean="0"/>
              <a:t>LinkedList thêm phần tử dễ dàng hơn, không phải quan tâm đến kích thước như ArrayList, tương tự LinkedList xóa phần tử dễ dàng hơn ArrayList</a:t>
            </a:r>
          </a:p>
          <a:p>
            <a:r>
              <a:rPr lang="vi-VN" dirty="0" smtClean="0"/>
              <a:t>ArrayList tiết kiệm bộ nhớ hơn LinkedList</a:t>
            </a:r>
          </a:p>
          <a:p>
            <a:pPr marL="68580" indent="0">
              <a:buNone/>
            </a:pP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6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63743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/>
              <a:t>LinkedList và </a:t>
            </a:r>
            <a:r>
              <a:rPr lang="vi-VN" dirty="0" smtClean="0"/>
              <a:t>ArrayList</a:t>
            </a:r>
            <a:br>
              <a:rPr lang="vi-VN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34208"/>
            <a:ext cx="6777317" cy="4098422"/>
          </a:xfrm>
        </p:spPr>
        <p:txBody>
          <a:bodyPr/>
          <a:lstStyle/>
          <a:p>
            <a:r>
              <a:rPr lang="vi-VN" dirty="0" smtClean="0"/>
              <a:t>Khi việc thao tác không cần phải phải thêm, sửa, xóa nhiều hơn truy cập dữ liệu thì nên sử dụng ArrayList  ngược lại nên sử dụng</a:t>
            </a:r>
          </a:p>
          <a:p>
            <a:r>
              <a:rPr lang="vi-VN" dirty="0" smtClean="0"/>
              <a:t>Nếu ứng dụng cần phải truy cập ngẫu nhiên các phần tử thì nên sử dụng ArrayList, nêu không thì có thể sử dụng LinkedList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sz="6000" dirty="0" smtClean="0"/>
              <a:t>Generic</a:t>
            </a:r>
            <a:br>
              <a:rPr lang="vi-VN" sz="6000" dirty="0" smtClean="0"/>
            </a:br>
            <a:endParaRPr lang="vi-V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97725"/>
            <a:ext cx="6777317" cy="4354435"/>
          </a:xfrm>
        </p:spPr>
        <p:txBody>
          <a:bodyPr/>
          <a:lstStyle/>
          <a:p>
            <a:r>
              <a:rPr lang="vi-VN" dirty="0" smtClean="0"/>
              <a:t>Với Generic, </a:t>
            </a:r>
            <a:r>
              <a:rPr lang="vi-VN" dirty="0"/>
              <a:t>chúng ta có thể viết một phương thức </a:t>
            </a:r>
            <a:r>
              <a:rPr lang="vi-VN" dirty="0" smtClean="0"/>
              <a:t>mà có cùng kiểu trả về, cùng ds tham số, giống như 1 khuôn mẫu mà không cần phải overload nhiều phương thức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/>
              <a:t>Generic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“&lt;&gt;”</a:t>
            </a:r>
            <a:endParaRPr lang="vi-VN" dirty="0" smtClean="0"/>
          </a:p>
          <a:p>
            <a:r>
              <a:rPr lang="en-US" dirty="0"/>
              <a:t>public</a:t>
            </a:r>
            <a:r>
              <a:rPr lang="en-US" dirty="0"/>
              <a:t> </a:t>
            </a:r>
            <a:r>
              <a:rPr lang="en-US" dirty="0" smtClean="0"/>
              <a:t>&lt; T &gt; </a:t>
            </a:r>
            <a:r>
              <a:rPr lang="en-US" dirty="0"/>
              <a:t>void</a:t>
            </a:r>
            <a:r>
              <a:rPr lang="en-US" dirty="0"/>
              <a:t> </a:t>
            </a:r>
            <a:r>
              <a:rPr lang="en-US" dirty="0" smtClean="0"/>
              <a:t>example() {}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2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499</TotalTime>
  <Words>471</Words>
  <Application>Microsoft Office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Collections and Generics</vt:lpstr>
      <vt:lpstr>Strings, Formatters, and Wrappers</vt:lpstr>
      <vt:lpstr>Generic Collections ArrayList</vt:lpstr>
      <vt:lpstr>Khai báo</vt:lpstr>
      <vt:lpstr>PowerPoint Presentation</vt:lpstr>
      <vt:lpstr>PowerPoint Presentation</vt:lpstr>
      <vt:lpstr>LinkedList và ArrayList</vt:lpstr>
      <vt:lpstr>LinkedList và ArrayList </vt:lpstr>
      <vt:lpstr>Generic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Hell Boy</cp:lastModifiedBy>
  <cp:revision>41</cp:revision>
  <dcterms:created xsi:type="dcterms:W3CDTF">2015-09-05T23:57:28Z</dcterms:created>
  <dcterms:modified xsi:type="dcterms:W3CDTF">2015-11-17T07:13:20Z</dcterms:modified>
</cp:coreProperties>
</file>