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94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99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8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4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D757-3946-4D0C-9CB6-02CB6E7CCD3F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4E67DC-2268-4A1E-ABC1-BB3ED2F3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098" y="840428"/>
            <a:ext cx="7766936" cy="1646302"/>
          </a:xfrm>
        </p:spPr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814" y="3064244"/>
            <a:ext cx="8647585" cy="220558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KONSEP REKAYASA PERANGKAT LUNAK</a:t>
            </a:r>
          </a:p>
          <a:p>
            <a:pPr algn="ctr"/>
            <a:r>
              <a:rPr lang="en-US" sz="3200" dirty="0" err="1" smtClean="0"/>
              <a:t>Oleh</a:t>
            </a:r>
            <a:r>
              <a:rPr lang="en-US" sz="3200" dirty="0" smtClean="0"/>
              <a:t> : </a:t>
            </a:r>
            <a:r>
              <a:rPr lang="en-US" sz="3200" dirty="0" err="1" smtClean="0"/>
              <a:t>Zaeniah</a:t>
            </a:r>
            <a:r>
              <a:rPr lang="en-US" sz="3200" dirty="0" smtClean="0"/>
              <a:t>, </a:t>
            </a:r>
            <a:r>
              <a:rPr lang="en-US" sz="3200" dirty="0" err="1" smtClean="0"/>
              <a:t>S.Kom</a:t>
            </a:r>
            <a:r>
              <a:rPr lang="en-US" sz="3200" dirty="0" smtClean="0"/>
              <a:t>., </a:t>
            </a:r>
            <a:r>
              <a:rPr lang="en-US" sz="3200" dirty="0" err="1" smtClean="0"/>
              <a:t>M.Kom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734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/>
              <a:t>Sedangkan</a:t>
            </a:r>
            <a:r>
              <a:rPr lang="en-US" sz="3200" dirty="0"/>
              <a:t> </a:t>
            </a:r>
            <a:r>
              <a:rPr lang="en-US" sz="3200" dirty="0" err="1"/>
              <a:t>menurut</a:t>
            </a:r>
            <a:r>
              <a:rPr lang="en-US" sz="3200" dirty="0"/>
              <a:t> Ian </a:t>
            </a:r>
            <a:r>
              <a:rPr lang="en-US" sz="3200" dirty="0" err="1"/>
              <a:t>mengemukakan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rekayasa</a:t>
            </a:r>
            <a:r>
              <a:rPr lang="en-US" sz="3200" dirty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/>
              <a:t>lunak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disiplin</a:t>
            </a:r>
            <a:r>
              <a:rPr lang="en-US" sz="3200" dirty="0"/>
              <a:t> </a:t>
            </a:r>
            <a:r>
              <a:rPr lang="en-US" sz="3200" dirty="0" err="1"/>
              <a:t>ilmu</a:t>
            </a:r>
            <a:r>
              <a:rPr lang="en-US" sz="3200" dirty="0"/>
              <a:t> yang </a:t>
            </a:r>
            <a:r>
              <a:rPr lang="en-US" sz="3200" dirty="0" err="1"/>
              <a:t>membahasa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 smtClean="0"/>
              <a:t>aspek</a:t>
            </a:r>
            <a:r>
              <a:rPr lang="en-US" sz="3200" dirty="0" smtClean="0"/>
              <a:t> </a:t>
            </a:r>
            <a:r>
              <a:rPr lang="en-US" sz="3200" dirty="0" err="1"/>
              <a:t>produksi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, </a:t>
            </a:r>
            <a:r>
              <a:rPr lang="en-US" sz="3200" dirty="0" err="1"/>
              <a:t>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awal</a:t>
            </a:r>
            <a:r>
              <a:rPr lang="en-US" sz="3200" dirty="0"/>
              <a:t> </a:t>
            </a:r>
            <a:r>
              <a:rPr lang="en-US" sz="3200" dirty="0" err="1" smtClean="0"/>
              <a:t>spesifikasi</a:t>
            </a:r>
            <a:r>
              <a:rPr lang="en-US" sz="3200" dirty="0" smtClean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sampai</a:t>
            </a:r>
            <a:r>
              <a:rPr lang="en-US" sz="3200" dirty="0"/>
              <a:t> </a:t>
            </a:r>
            <a:r>
              <a:rPr lang="en-US" sz="3200" dirty="0" err="1"/>
              <a:t>pemeliharaan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setelah</a:t>
            </a:r>
            <a:r>
              <a:rPr lang="en-US" sz="3200" dirty="0"/>
              <a:t> </a:t>
            </a:r>
            <a:r>
              <a:rPr lang="en-US" sz="3200" dirty="0" err="1" smtClean="0"/>
              <a:t>digunakan</a:t>
            </a:r>
            <a:r>
              <a:rPr lang="en-US" sz="3200" dirty="0"/>
              <a:t>. (</a:t>
            </a:r>
            <a:r>
              <a:rPr lang="en-US" sz="3200" dirty="0" err="1"/>
              <a:t>Sommerville</a:t>
            </a:r>
            <a:r>
              <a:rPr lang="en-US" sz="3200" dirty="0"/>
              <a:t>, 2003). </a:t>
            </a:r>
          </a:p>
        </p:txBody>
      </p:sp>
    </p:spTree>
    <p:extLst>
      <p:ext uri="{BB962C8B-B14F-4D97-AF65-F5344CB8AC3E}">
        <p14:creationId xmlns:p14="http://schemas.microsoft.com/office/powerpoint/2010/main" val="328012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 err="1"/>
              <a:t>Jadi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disimpulkan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rekayasa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smtClean="0"/>
              <a:t>proses </a:t>
            </a:r>
            <a:r>
              <a:rPr lang="en-US" sz="3600" dirty="0" err="1"/>
              <a:t>produksi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 </a:t>
            </a:r>
            <a:r>
              <a:rPr lang="en-US" sz="3600" dirty="0" err="1"/>
              <a:t>lunak</a:t>
            </a:r>
            <a:r>
              <a:rPr lang="en-US" sz="3600" dirty="0"/>
              <a:t> yang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 smtClean="0"/>
              <a:t>pendekatan</a:t>
            </a:r>
            <a:r>
              <a:rPr lang="en-US" sz="3600" dirty="0" smtClean="0"/>
              <a:t> </a:t>
            </a:r>
            <a:r>
              <a:rPr lang="en-US" sz="3600" dirty="0" err="1"/>
              <a:t>sistematik</a:t>
            </a:r>
            <a:r>
              <a:rPr lang="en-US" sz="3600" dirty="0"/>
              <a:t> , </a:t>
            </a:r>
            <a:r>
              <a:rPr lang="en-US" sz="3600" dirty="0" err="1"/>
              <a:t>disiplin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diukur</a:t>
            </a:r>
            <a:r>
              <a:rPr lang="en-US" sz="3600" dirty="0"/>
              <a:t> yang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 smtClean="0"/>
              <a:t>akhirnya</a:t>
            </a:r>
            <a:r>
              <a:rPr lang="en-US" sz="3600" dirty="0" smtClean="0"/>
              <a:t> </a:t>
            </a:r>
            <a:r>
              <a:rPr lang="en-US" sz="3600" dirty="0" err="1"/>
              <a:t>menghasilkan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yang </a:t>
            </a:r>
            <a:r>
              <a:rPr lang="en-US" sz="3600" dirty="0" err="1"/>
              <a:t>bekerja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 smtClean="0"/>
              <a:t>efisien</a:t>
            </a:r>
            <a:r>
              <a:rPr lang="en-US" sz="3600" dirty="0" smtClean="0"/>
              <a:t> 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300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 REKAYASA PERANGKAT 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4947"/>
            <a:ext cx="8596668" cy="388077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metodologi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terdefinisikan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jelas</a:t>
            </a:r>
            <a:r>
              <a:rPr lang="en-US" sz="2800" dirty="0"/>
              <a:t>, yang </a:t>
            </a:r>
            <a:r>
              <a:rPr lang="en-US" sz="2800" dirty="0" err="1"/>
              <a:t>meliputi</a:t>
            </a:r>
            <a:r>
              <a:rPr lang="en-US" sz="2800" dirty="0"/>
              <a:t> </a:t>
            </a:r>
            <a:r>
              <a:rPr lang="en-US" sz="2800" dirty="0" err="1"/>
              <a:t>tahapan</a:t>
            </a:r>
            <a:r>
              <a:rPr lang="en-US" sz="2800" dirty="0"/>
              <a:t> </a:t>
            </a:r>
            <a:r>
              <a:rPr lang="en-US" sz="2800" dirty="0" err="1"/>
              <a:t>perencanaan</a:t>
            </a:r>
            <a:r>
              <a:rPr lang="en-US" sz="2800" dirty="0"/>
              <a:t>, </a:t>
            </a:r>
            <a:r>
              <a:rPr lang="en-US" sz="2800" dirty="0" err="1"/>
              <a:t>pembangunan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pemeliharaan</a:t>
            </a:r>
            <a:r>
              <a:rPr lang="en-US" sz="28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seperangkat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terdokumentasi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mempermudah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penelusuran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800" dirty="0" err="1"/>
              <a:t>Membuat</a:t>
            </a:r>
            <a:r>
              <a:rPr lang="en-US" sz="2800" dirty="0"/>
              <a:t> “</a:t>
            </a:r>
            <a:r>
              <a:rPr lang="en-US" sz="2800" i="1" dirty="0"/>
              <a:t>milestones</a:t>
            </a:r>
            <a:r>
              <a:rPr lang="en-US" sz="2800" dirty="0"/>
              <a:t>’’ yang </a:t>
            </a:r>
            <a:r>
              <a:rPr lang="en-US" sz="2800" dirty="0" err="1"/>
              <a:t>terprediksi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i="1" dirty="0"/>
              <a:t>review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periode</a:t>
            </a:r>
            <a:r>
              <a:rPr lang="en-US" sz="2800" dirty="0"/>
              <a:t> </a:t>
            </a:r>
            <a:r>
              <a:rPr lang="en-US" sz="2800" dirty="0" err="1"/>
              <a:t>tahapan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44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/>
              <a:t>Menurut</a:t>
            </a:r>
            <a:r>
              <a:rPr lang="en-US" sz="3200" dirty="0"/>
              <a:t> Ian </a:t>
            </a:r>
            <a:r>
              <a:rPr lang="en-US" sz="3200" dirty="0" err="1"/>
              <a:t>Sommerville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 smtClean="0"/>
              <a:t>mencakup</a:t>
            </a:r>
            <a:r>
              <a:rPr lang="en-US" sz="3200" dirty="0" smtClean="0"/>
              <a:t> </a:t>
            </a:r>
            <a:r>
              <a:rPr lang="en-US" sz="3200" dirty="0"/>
              <a:t>program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,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tetapi</a:t>
            </a:r>
            <a:r>
              <a:rPr lang="en-US" sz="3200" dirty="0"/>
              <a:t>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 smtClean="0"/>
              <a:t>termasuk</a:t>
            </a:r>
            <a:r>
              <a:rPr lang="en-US" sz="3200" dirty="0" smtClean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dokumentasi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konfigurasi</a:t>
            </a:r>
            <a:r>
              <a:rPr lang="en-US" sz="3200" dirty="0"/>
              <a:t> data yang </a:t>
            </a:r>
            <a:r>
              <a:rPr lang="en-US" sz="3200" dirty="0" err="1" smtClean="0"/>
              <a:t>berhubungan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diperlukan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program </a:t>
            </a:r>
            <a:r>
              <a:rPr lang="en-US" sz="3200" dirty="0" err="1" smtClean="0"/>
              <a:t>beroperasi</a:t>
            </a:r>
            <a:r>
              <a:rPr lang="en-US" sz="3200" dirty="0" smtClean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benar</a:t>
            </a:r>
            <a:r>
              <a:rPr lang="en-US" sz="3200" dirty="0"/>
              <a:t>. (</a:t>
            </a:r>
            <a:r>
              <a:rPr lang="en-US" sz="3200" dirty="0" err="1"/>
              <a:t>Sommerville</a:t>
            </a:r>
            <a:r>
              <a:rPr lang="en-US" sz="3200" dirty="0"/>
              <a:t>, 2003) </a:t>
            </a:r>
          </a:p>
        </p:txBody>
      </p:sp>
    </p:spTree>
    <p:extLst>
      <p:ext uri="{BB962C8B-B14F-4D97-AF65-F5344CB8AC3E}">
        <p14:creationId xmlns:p14="http://schemas.microsoft.com/office/powerpoint/2010/main" val="194842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0021"/>
            <a:ext cx="8596668" cy="5271342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dirty="0" err="1"/>
              <a:t>menurut</a:t>
            </a:r>
            <a:r>
              <a:rPr lang="en-US" sz="2800" dirty="0"/>
              <a:t> Pressman </a:t>
            </a:r>
            <a:r>
              <a:rPr lang="en-US" sz="2800" dirty="0" err="1"/>
              <a:t>mengemukakan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instruksi</a:t>
            </a:r>
            <a:r>
              <a:rPr lang="en-US" sz="2800" dirty="0"/>
              <a:t> – </a:t>
            </a:r>
            <a:r>
              <a:rPr lang="en-US" sz="2800" dirty="0" err="1"/>
              <a:t>instruksi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program </a:t>
            </a:r>
            <a:r>
              <a:rPr lang="en-US" sz="2800" dirty="0" err="1"/>
              <a:t>komputer</a:t>
            </a:r>
            <a:r>
              <a:rPr lang="en-US" sz="2800" dirty="0"/>
              <a:t> yang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dijalankan</a:t>
            </a:r>
            <a:r>
              <a:rPr lang="en-US" sz="2800" dirty="0"/>
              <a:t>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/>
              <a:t>fitur</a:t>
            </a:r>
            <a:r>
              <a:rPr lang="en-US" sz="2800" dirty="0"/>
              <a:t> – </a:t>
            </a:r>
            <a:r>
              <a:rPr lang="en-US" sz="2800" dirty="0" err="1"/>
              <a:t>fitur</a:t>
            </a:r>
            <a:r>
              <a:rPr lang="en-US" sz="2800" dirty="0"/>
              <a:t> , </a:t>
            </a:r>
            <a:r>
              <a:rPr lang="en-US" sz="2800" dirty="0" err="1"/>
              <a:t>fungsi</a:t>
            </a:r>
            <a:r>
              <a:rPr lang="en-US" sz="2800" dirty="0"/>
              <a:t> –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kinerja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 err="1"/>
              <a:t>kinerja</a:t>
            </a:r>
            <a:r>
              <a:rPr lang="en-US" sz="2800" dirty="0"/>
              <a:t> yang </a:t>
            </a:r>
            <a:r>
              <a:rPr lang="en-US" sz="2800" dirty="0" err="1"/>
              <a:t>dikehendaki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,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smtClean="0"/>
              <a:t>program </a:t>
            </a:r>
            <a:r>
              <a:rPr lang="en-US" sz="2800" dirty="0"/>
              <a:t>– program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memanipulasi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tercetak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maya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/>
              <a:t>pengoperasian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smtClean="0"/>
              <a:t>program  </a:t>
            </a:r>
            <a:r>
              <a:rPr lang="en-US" sz="2800" dirty="0"/>
              <a:t>–  program </a:t>
            </a:r>
            <a:r>
              <a:rPr lang="en-US" sz="2800" dirty="0" err="1"/>
              <a:t>tersebut</a:t>
            </a:r>
            <a:r>
              <a:rPr lang="en-US" sz="2800" dirty="0"/>
              <a:t>.  (Roger S.  Pressman, </a:t>
            </a:r>
            <a:r>
              <a:rPr lang="en-US" sz="2800" dirty="0" smtClean="0"/>
              <a:t>2012</a:t>
            </a:r>
            <a:r>
              <a:rPr 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7246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/>
              <a:t>Dari </a:t>
            </a:r>
            <a:r>
              <a:rPr lang="en-US" sz="3200" dirty="0" err="1"/>
              <a:t>definisi</a:t>
            </a:r>
            <a:r>
              <a:rPr lang="en-US" sz="3200" dirty="0"/>
              <a:t> di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di </a:t>
            </a:r>
            <a:r>
              <a:rPr lang="en-US" sz="3200" dirty="0" err="1"/>
              <a:t>simpulkan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/>
              <a:t>lunak</a:t>
            </a:r>
            <a:r>
              <a:rPr lang="en-US" sz="3200" dirty="0"/>
              <a:t>  </a:t>
            </a:r>
            <a:r>
              <a:rPr lang="en-US" sz="3200" dirty="0" err="1"/>
              <a:t>adalah</a:t>
            </a:r>
            <a:r>
              <a:rPr lang="en-US" sz="3200" dirty="0"/>
              <a:t>  </a:t>
            </a:r>
            <a:r>
              <a:rPr lang="en-US" sz="3200" dirty="0" err="1"/>
              <a:t>suatu</a:t>
            </a:r>
            <a:r>
              <a:rPr lang="en-US" sz="3200" dirty="0"/>
              <a:t> program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 smtClean="0"/>
              <a:t>beroperasi</a:t>
            </a:r>
            <a:r>
              <a:rPr lang="en-US" sz="3200" dirty="0" smtClean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memanipulasi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, yang di </a:t>
            </a:r>
            <a:r>
              <a:rPr lang="en-US" sz="3200" dirty="0" err="1" smtClean="0"/>
              <a:t>dalamnya</a:t>
            </a:r>
            <a:r>
              <a:rPr lang="en-US" sz="3200" dirty="0" smtClean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instruksi</a:t>
            </a:r>
            <a:r>
              <a:rPr lang="en-US" sz="3200" dirty="0"/>
              <a:t>  –  </a:t>
            </a:r>
            <a:r>
              <a:rPr lang="en-US" sz="3200" dirty="0" err="1"/>
              <a:t>instruksi</a:t>
            </a:r>
            <a:r>
              <a:rPr lang="en-US" sz="3200" dirty="0"/>
              <a:t> </a:t>
            </a:r>
            <a:r>
              <a:rPr lang="en-US" sz="3200" dirty="0" err="1"/>
              <a:t>berupa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yang  </a:t>
            </a:r>
            <a:r>
              <a:rPr lang="en-US" sz="3200" dirty="0" err="1"/>
              <a:t>telah</a:t>
            </a:r>
            <a:r>
              <a:rPr lang="en-US" sz="3200" dirty="0"/>
              <a:t> di </a:t>
            </a:r>
            <a:r>
              <a:rPr lang="en-US" sz="3200" dirty="0" err="1" smtClean="0"/>
              <a:t>peroleh</a:t>
            </a:r>
            <a:r>
              <a:rPr lang="en-US" sz="3200" dirty="0" smtClean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tercetak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maya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524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 err="1" smtClean="0"/>
              <a:t>Perangkat</a:t>
            </a:r>
            <a:r>
              <a:rPr lang="en-US" sz="4400" dirty="0" smtClean="0"/>
              <a:t>  </a:t>
            </a:r>
            <a:r>
              <a:rPr lang="en-US" sz="4400" dirty="0" err="1"/>
              <a:t>lunak</a:t>
            </a:r>
            <a:r>
              <a:rPr lang="en-US" sz="4400" dirty="0"/>
              <a:t> </a:t>
            </a:r>
            <a:r>
              <a:rPr lang="en-US" sz="4400" dirty="0" err="1"/>
              <a:t>berperan</a:t>
            </a:r>
            <a:r>
              <a:rPr lang="en-US" sz="4400" dirty="0"/>
              <a:t> </a:t>
            </a:r>
            <a:r>
              <a:rPr lang="en-US" sz="4400" dirty="0" err="1"/>
              <a:t>dalam</a:t>
            </a:r>
            <a:r>
              <a:rPr lang="en-US" sz="4400" dirty="0"/>
              <a:t> </a:t>
            </a:r>
            <a:r>
              <a:rPr lang="en-US" sz="4400" dirty="0" err="1"/>
              <a:t>menyajikan</a:t>
            </a:r>
            <a:r>
              <a:rPr lang="en-US" sz="4400" dirty="0"/>
              <a:t> </a:t>
            </a:r>
            <a:r>
              <a:rPr lang="en-US" sz="4400" dirty="0" err="1" smtClean="0"/>
              <a:t>informasi</a:t>
            </a:r>
            <a:r>
              <a:rPr lang="en-US" sz="4400" dirty="0" smtClean="0"/>
              <a:t>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menjadi</a:t>
            </a:r>
            <a:r>
              <a:rPr lang="en-US" sz="4400" dirty="0"/>
              <a:t> </a:t>
            </a:r>
            <a:r>
              <a:rPr lang="en-US" sz="4400" dirty="0" err="1"/>
              <a:t>gerbang</a:t>
            </a:r>
            <a:r>
              <a:rPr lang="en-US" sz="4400" dirty="0"/>
              <a:t> </a:t>
            </a:r>
            <a:r>
              <a:rPr lang="en-US" sz="4400" dirty="0" smtClean="0"/>
              <a:t> </a:t>
            </a:r>
            <a:r>
              <a:rPr lang="en-US" sz="4400" dirty="0" err="1" smtClean="0"/>
              <a:t>menuju</a:t>
            </a:r>
            <a:r>
              <a:rPr lang="en-US" sz="4400" dirty="0" smtClean="0"/>
              <a:t> </a:t>
            </a:r>
            <a:r>
              <a:rPr lang="en-US" sz="4400" dirty="0" err="1"/>
              <a:t>jaringan</a:t>
            </a:r>
            <a:r>
              <a:rPr lang="en-US" sz="4400" dirty="0"/>
              <a:t> </a:t>
            </a:r>
            <a:r>
              <a:rPr lang="en-US" sz="4400" dirty="0" err="1"/>
              <a:t>informasi</a:t>
            </a:r>
            <a:r>
              <a:rPr lang="en-US" sz="4400" dirty="0"/>
              <a:t> </a:t>
            </a:r>
            <a:r>
              <a:rPr lang="en-US" sz="4400" dirty="0" smtClean="0"/>
              <a:t>global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36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0947"/>
            <a:ext cx="8596668" cy="156945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err="1" smtClean="0"/>
              <a:t>karakteristik</a:t>
            </a:r>
            <a:r>
              <a:rPr lang="en-US" dirty="0" smtClean="0"/>
              <a:t>–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(Roger S. Pressman, </a:t>
            </a:r>
            <a:br>
              <a:rPr lang="en-US" dirty="0"/>
            </a:br>
            <a:r>
              <a:rPr lang="en-US" dirty="0"/>
              <a:t>2012)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6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1. 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direkayasa</a:t>
            </a:r>
            <a:r>
              <a:rPr lang="en-US" sz="2800" dirty="0"/>
              <a:t>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/>
              <a:t>diproduksi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konteks</a:t>
            </a:r>
            <a:r>
              <a:rPr lang="en-US" sz="2800" dirty="0" smtClean="0"/>
              <a:t> </a:t>
            </a:r>
            <a:r>
              <a:rPr lang="en-US" sz="2800" dirty="0" err="1"/>
              <a:t>manufaktur</a:t>
            </a:r>
            <a:r>
              <a:rPr lang="en-US" sz="2800" dirty="0"/>
              <a:t>. </a:t>
            </a:r>
          </a:p>
          <a:p>
            <a:pPr marL="0" indent="0" algn="just">
              <a:buNone/>
            </a:pPr>
            <a:r>
              <a:rPr lang="en-US" sz="2800" dirty="0"/>
              <a:t>2. 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mengalami</a:t>
            </a:r>
            <a:r>
              <a:rPr lang="en-US" sz="2800" dirty="0"/>
              <a:t> </a:t>
            </a:r>
            <a:r>
              <a:rPr lang="en-US" sz="2800" dirty="0" err="1"/>
              <a:t>kelelahan</a:t>
            </a:r>
            <a:r>
              <a:rPr lang="en-US" sz="2800" dirty="0"/>
              <a:t>,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kinerja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memburuk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smtClean="0"/>
              <a:t>di </a:t>
            </a:r>
            <a:r>
              <a:rPr lang="en-US" sz="2800" dirty="0" err="1"/>
              <a:t>perlukan</a:t>
            </a:r>
            <a:r>
              <a:rPr lang="en-US" sz="2800" dirty="0"/>
              <a:t> </a:t>
            </a:r>
            <a:r>
              <a:rPr lang="en-US" sz="2800" dirty="0" err="1"/>
              <a:t>perancangan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. </a:t>
            </a:r>
            <a:r>
              <a:rPr lang="en-US" sz="2800" dirty="0" err="1"/>
              <a:t>Metode</a:t>
            </a:r>
            <a:r>
              <a:rPr lang="en-US" sz="2800" dirty="0"/>
              <a:t> –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dasarnya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bertujuan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mengurangi</a:t>
            </a:r>
            <a:r>
              <a:rPr lang="en-US" sz="2800" dirty="0"/>
              <a:t> </a:t>
            </a:r>
            <a:r>
              <a:rPr lang="en-US" sz="2800" dirty="0" err="1"/>
              <a:t>simpangan</a:t>
            </a:r>
            <a:r>
              <a:rPr lang="en-US" sz="2800" dirty="0"/>
              <a:t> </a:t>
            </a:r>
            <a:r>
              <a:rPr lang="en-US" sz="2800" dirty="0" err="1"/>
              <a:t>angka</a:t>
            </a:r>
            <a:r>
              <a:rPr lang="en-US" sz="2800" dirty="0"/>
              <a:t> </a:t>
            </a:r>
            <a:r>
              <a:rPr lang="en-US" sz="2800" dirty="0" err="1" smtClean="0"/>
              <a:t>kegagalan</a:t>
            </a:r>
            <a:r>
              <a:rPr lang="en-US" sz="2800" dirty="0" smtClean="0"/>
              <a:t> </a:t>
            </a:r>
            <a:r>
              <a:rPr lang="en-US" sz="2800" dirty="0" err="1"/>
              <a:t>rekayasa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lunak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664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3</a:t>
            </a:r>
            <a:r>
              <a:rPr lang="en-US" sz="3600" dirty="0"/>
              <a:t>. </a:t>
            </a:r>
            <a:r>
              <a:rPr lang="en-US" sz="3600" dirty="0" err="1"/>
              <a:t>Meskipun</a:t>
            </a:r>
            <a:r>
              <a:rPr lang="en-US" sz="3600" dirty="0"/>
              <a:t> </a:t>
            </a:r>
            <a:r>
              <a:rPr lang="en-US" sz="3600" dirty="0" err="1"/>
              <a:t>industri</a:t>
            </a:r>
            <a:r>
              <a:rPr lang="en-US" sz="3600" dirty="0"/>
              <a:t> </a:t>
            </a:r>
            <a:r>
              <a:rPr lang="en-US" sz="3600" dirty="0" err="1"/>
              <a:t>terus</a:t>
            </a:r>
            <a:r>
              <a:rPr lang="en-US" sz="3600" dirty="0"/>
              <a:t> </a:t>
            </a:r>
            <a:r>
              <a:rPr lang="en-US" sz="3600" dirty="0" err="1"/>
              <a:t>beralih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konstruksi</a:t>
            </a:r>
            <a:r>
              <a:rPr lang="en-US" sz="3600" dirty="0"/>
              <a:t> </a:t>
            </a:r>
            <a:r>
              <a:rPr lang="en-US" sz="3600" dirty="0" err="1" smtClean="0"/>
              <a:t>berbasis</a:t>
            </a:r>
            <a:r>
              <a:rPr lang="en-US" sz="3600" dirty="0" smtClean="0"/>
              <a:t> </a:t>
            </a:r>
            <a:r>
              <a:rPr lang="en-US" sz="3600" dirty="0" err="1"/>
              <a:t>komponen</a:t>
            </a:r>
            <a:r>
              <a:rPr lang="en-US" sz="3600" dirty="0"/>
              <a:t>, </a:t>
            </a:r>
            <a:r>
              <a:rPr lang="en-US" sz="3600" dirty="0" err="1"/>
              <a:t>sebagian</a:t>
            </a:r>
            <a:r>
              <a:rPr lang="en-US" sz="3600" dirty="0"/>
              <a:t> </a:t>
            </a:r>
            <a:r>
              <a:rPr lang="en-US" sz="3600" dirty="0" err="1"/>
              <a:t>besar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 smtClean="0"/>
              <a:t>lunak</a:t>
            </a:r>
            <a:r>
              <a:rPr lang="en-US" sz="3600" dirty="0" smtClean="0"/>
              <a:t> </a:t>
            </a:r>
            <a:r>
              <a:rPr lang="en-US" sz="3600" dirty="0" err="1"/>
              <a:t>masih</a:t>
            </a:r>
            <a:r>
              <a:rPr lang="en-US" sz="3600" dirty="0"/>
              <a:t> </a:t>
            </a:r>
            <a:r>
              <a:rPr lang="en-US" sz="3600" dirty="0" err="1"/>
              <a:t>tetap</a:t>
            </a:r>
            <a:r>
              <a:rPr lang="en-US" sz="3600" dirty="0"/>
              <a:t> </a:t>
            </a:r>
            <a:r>
              <a:rPr lang="en-US" sz="3600" dirty="0" err="1"/>
              <a:t>dibuat</a:t>
            </a:r>
            <a:r>
              <a:rPr lang="en-US" sz="3600" dirty="0"/>
              <a:t> </a:t>
            </a: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spesifikasi</a:t>
            </a:r>
            <a:r>
              <a:rPr lang="en-US" sz="3600" dirty="0"/>
              <a:t> </a:t>
            </a:r>
            <a:r>
              <a:rPr lang="en-US" sz="3600" dirty="0" smtClean="0"/>
              <a:t>yang </a:t>
            </a:r>
            <a:r>
              <a:rPr lang="en-US" sz="3600" dirty="0"/>
              <a:t>di </a:t>
            </a:r>
            <a:r>
              <a:rPr lang="en-US" sz="3600" dirty="0" err="1"/>
              <a:t>minta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2505"/>
            <a:ext cx="8596668" cy="1968084"/>
          </a:xfrm>
        </p:spPr>
        <p:txBody>
          <a:bodyPr>
            <a:normAutofit/>
          </a:bodyPr>
          <a:lstStyle/>
          <a:p>
            <a:pPr algn="just"/>
            <a:r>
              <a:rPr lang="sv-SE" dirty="0" smtClean="0"/>
              <a:t>Secara umum </a:t>
            </a:r>
            <a:r>
              <a:rPr lang="sv-SE" dirty="0"/>
              <a:t>perangkat lunak dibagi kedalam </a:t>
            </a:r>
            <a:r>
              <a:rPr lang="sv-SE" dirty="0" smtClean="0"/>
              <a:t>7 </a:t>
            </a:r>
            <a:r>
              <a:rPr lang="sv-SE" dirty="0"/>
              <a:t>(tujuh) kategori </a:t>
            </a:r>
            <a:r>
              <a:rPr lang="sv-SE" dirty="0" smtClean="0"/>
              <a:t>yaitu: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0988"/>
            <a:ext cx="8596668" cy="4716379"/>
          </a:xfrm>
        </p:spPr>
        <p:txBody>
          <a:bodyPr/>
          <a:lstStyle/>
          <a:p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 </a:t>
            </a:r>
            <a:endParaRPr lang="en-US" sz="3600" dirty="0" smtClean="0"/>
          </a:p>
          <a:p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</a:t>
            </a:r>
            <a:r>
              <a:rPr lang="en-US" sz="3600" dirty="0" err="1"/>
              <a:t>rekayasa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yang </a:t>
            </a:r>
            <a:r>
              <a:rPr lang="en-US" sz="3600" dirty="0" err="1" smtClean="0"/>
              <a:t>tertanam</a:t>
            </a:r>
            <a:endParaRPr lang="en-US" sz="3600" dirty="0"/>
          </a:p>
          <a:p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</a:t>
            </a:r>
            <a:r>
              <a:rPr lang="en-US" sz="3600" dirty="0" err="1"/>
              <a:t>lini</a:t>
            </a:r>
            <a:r>
              <a:rPr lang="en-US" sz="3600" dirty="0"/>
              <a:t> </a:t>
            </a:r>
            <a:r>
              <a:rPr lang="en-US" sz="3600" dirty="0" err="1" smtClean="0"/>
              <a:t>produk</a:t>
            </a:r>
            <a:endParaRPr lang="en-US" sz="3600" dirty="0" smtClean="0"/>
          </a:p>
          <a:p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dirty="0" smtClean="0"/>
              <a:t>web</a:t>
            </a:r>
          </a:p>
          <a:p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</a:t>
            </a:r>
            <a:r>
              <a:rPr lang="en-US" sz="3600" dirty="0" err="1"/>
              <a:t>kecerdasan</a:t>
            </a:r>
            <a:r>
              <a:rPr lang="en-US" sz="3600" dirty="0"/>
              <a:t> </a:t>
            </a:r>
            <a:r>
              <a:rPr lang="en-US" sz="3600" dirty="0" err="1"/>
              <a:t>buatan</a:t>
            </a:r>
            <a:r>
              <a:rPr lang="en-US" sz="3600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9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Menurut</a:t>
            </a:r>
            <a:r>
              <a:rPr lang="en-US" sz="2400" dirty="0"/>
              <a:t> Rosa </a:t>
            </a:r>
            <a:r>
              <a:rPr lang="en-US" sz="2400" dirty="0" err="1"/>
              <a:t>rekayasa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 smtClean="0"/>
              <a:t>pembangunan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 smtClean="0"/>
              <a:t>rekayasa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 yang </a:t>
            </a:r>
            <a:r>
              <a:rPr lang="en-US" sz="2400" dirty="0" err="1"/>
              <a:t>dipercaya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/>
              <a:t>mesin</a:t>
            </a:r>
            <a:r>
              <a:rPr lang="en-US" sz="2400" dirty="0"/>
              <a:t>. (Rosa A. S, 2018). </a:t>
            </a:r>
            <a:endParaRPr lang="en-US" sz="2400" dirty="0" smtClean="0"/>
          </a:p>
          <a:p>
            <a:pPr algn="just"/>
            <a:r>
              <a:rPr lang="en-US" sz="2400" dirty="0"/>
              <a:t>IEEE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rekayasa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yang </a:t>
            </a:r>
            <a:r>
              <a:rPr lang="en-US" sz="2400" dirty="0" err="1"/>
              <a:t>sistematik</a:t>
            </a:r>
            <a:r>
              <a:rPr lang="en-US" sz="2400" dirty="0"/>
              <a:t>, </a:t>
            </a:r>
            <a:r>
              <a:rPr lang="en-US" sz="2400" dirty="0" err="1"/>
              <a:t>disiplin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,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</a:t>
            </a:r>
            <a:r>
              <a:rPr lang="en-US" sz="2400" dirty="0" err="1" smtClean="0"/>
              <a:t>lunak</a:t>
            </a:r>
            <a:r>
              <a:rPr lang="en-US" sz="2400" dirty="0"/>
              <a:t>. (Roger S. Pressman, 2012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23334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480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Pertemuan 1</vt:lpstr>
      <vt:lpstr>Definisi Perangkat Lunak</vt:lpstr>
      <vt:lpstr>PowerPoint Presentation</vt:lpstr>
      <vt:lpstr>PowerPoint Presentation</vt:lpstr>
      <vt:lpstr>Karakteristik Perangkat Lunak</vt:lpstr>
      <vt:lpstr>karakteristik– karakteristik dari perangkat lunak (Roger S. Pressman,  2012) : </vt:lpstr>
      <vt:lpstr>PowerPoint Presentation</vt:lpstr>
      <vt:lpstr>Secara umum perangkat lunak dibagi kedalam 7 (tujuh) kategori yaitu: </vt:lpstr>
      <vt:lpstr>Pengertian Rekayasa Perangkat Lunak</vt:lpstr>
      <vt:lpstr>PowerPoint Presentation</vt:lpstr>
      <vt:lpstr>PowerPoint Presentation</vt:lpstr>
      <vt:lpstr>TUJUAN REKAYASA PERANGKAT LUNAK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</dc:title>
  <dc:creator>ZAENIAH</dc:creator>
  <cp:lastModifiedBy>ZAENIAH</cp:lastModifiedBy>
  <cp:revision>7</cp:revision>
  <dcterms:created xsi:type="dcterms:W3CDTF">2020-03-17T23:56:17Z</dcterms:created>
  <dcterms:modified xsi:type="dcterms:W3CDTF">2020-03-18T00:45:29Z</dcterms:modified>
</cp:coreProperties>
</file>