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3"/>
  </p:notesMasterIdLst>
  <p:sldIdLst>
    <p:sldId id="256" r:id="rId32"/>
    <p:sldId id="257" r:id="rId33"/>
    <p:sldId id="258" r:id="rId34"/>
    <p:sldId id="259" r:id="rId35"/>
    <p:sldId id="260" r:id="rId36"/>
    <p:sldId id="261" r:id="rId37"/>
    <p:sldId id="262" r:id="rId38"/>
    <p:sldId id="263" r:id="rId39"/>
    <p:sldId id="264" r:id="rId40"/>
    <p:sldId id="265" r:id="rId41"/>
    <p:sldId id="266"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roxima Nova Condensed" charset="1" panose="02000506030000020004"/>
      <p:regular r:id="rId10"/>
    </p:embeddedFont>
    <p:embeddedFont>
      <p:font typeface="Proxima Nova Condensed Bold" charset="1" panose="02000506030000020004"/>
      <p:regular r:id="rId11"/>
    </p:embeddedFont>
    <p:embeddedFont>
      <p:font typeface="Proxima Nova Condensed Italics" charset="1" panose="02000506030000020004"/>
      <p:regular r:id="rId12"/>
    </p:embeddedFont>
    <p:embeddedFont>
      <p:font typeface="Proxima Nova Condensed Bold Italics" charset="1" panose="02000506030000020004"/>
      <p:regular r:id="rId13"/>
    </p:embeddedFont>
    <p:embeddedFont>
      <p:font typeface="Proxima Nova Condensed Light" charset="1" panose="02000506030000020004"/>
      <p:regular r:id="rId14"/>
    </p:embeddedFont>
    <p:embeddedFont>
      <p:font typeface="Proxima Nova Condensed Light Italics" charset="1" panose="02000506030000020004"/>
      <p:regular r:id="rId15"/>
    </p:embeddedFont>
    <p:embeddedFont>
      <p:font typeface="Proxima Nova Condensed Heavy" charset="1" panose="02000506030000020004"/>
      <p:regular r:id="rId16"/>
    </p:embeddedFont>
    <p:embeddedFont>
      <p:font typeface="Proxima Nova Condensed Heavy Italics" charset="1" panose="02000506030000020004"/>
      <p:regular r:id="rId17"/>
    </p:embeddedFont>
    <p:embeddedFont>
      <p:font typeface="Proxima Nova" charset="1" panose="02000506030000020004"/>
      <p:regular r:id="rId18"/>
    </p:embeddedFont>
    <p:embeddedFont>
      <p:font typeface="Proxima Nova Bold" charset="1" panose="02000506030000020004"/>
      <p:regular r:id="rId19"/>
    </p:embeddedFont>
    <p:embeddedFont>
      <p:font typeface="Proxima Nova Italics" charset="1" panose="02000506030000020004"/>
      <p:regular r:id="rId20"/>
    </p:embeddedFont>
    <p:embeddedFont>
      <p:font typeface="Proxima Nova Bold Italics" charset="1" panose="02000506030000020004"/>
      <p:regular r:id="rId21"/>
    </p:embeddedFont>
    <p:embeddedFont>
      <p:font typeface="Proxima Nova Light" charset="1" panose="02000506030000020004"/>
      <p:regular r:id="rId22"/>
    </p:embeddedFont>
    <p:embeddedFont>
      <p:font typeface="Proxima Nova Light Italics" charset="1" panose="02000506030000020004"/>
      <p:regular r:id="rId23"/>
    </p:embeddedFont>
    <p:embeddedFont>
      <p:font typeface="Proxima Nova Heavy" charset="1" panose="02000506030000020004"/>
      <p:regular r:id="rId24"/>
    </p:embeddedFont>
    <p:embeddedFont>
      <p:font typeface="Proxima Nova Heavy Italics" charset="1" panose="02000506030000020004"/>
      <p:regular r:id="rId25"/>
    </p:embeddedFont>
    <p:embeddedFont>
      <p:font typeface="Canva Sans" charset="1" panose="020B0503030501040103"/>
      <p:regular r:id="rId26"/>
    </p:embeddedFont>
    <p:embeddedFont>
      <p:font typeface="Canva Sans Bold" charset="1" panose="020B0803030501040103"/>
      <p:regular r:id="rId27"/>
    </p:embeddedFont>
    <p:embeddedFont>
      <p:font typeface="Canva Sans Italics" charset="1" panose="020B0503030501040103"/>
      <p:regular r:id="rId28"/>
    </p:embeddedFont>
    <p:embeddedFont>
      <p:font typeface="Canva Sans Bold Italics" charset="1" panose="020B0803030501040103"/>
      <p:regular r:id="rId29"/>
    </p:embeddedFont>
    <p:embeddedFont>
      <p:font typeface="Canva Sans Medium" charset="1" panose="020B0603030501040103"/>
      <p:regular r:id="rId30"/>
    </p:embeddedFont>
    <p:embeddedFont>
      <p:font typeface="Canva Sans Medium Italics" charset="1" panose="020B06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notesMasters/notesMaster1.xml" Type="http://schemas.openxmlformats.org/officeDocument/2006/relationships/notesMaster"/><Relationship Id="rId44" Target="theme/theme2.xml" Type="http://schemas.openxmlformats.org/officeDocument/2006/relationships/theme"/><Relationship Id="rId45" Target="notesSlides/notesSlide1.xml" Type="http://schemas.openxmlformats.org/officeDocument/2006/relationships/notesSlide"/><Relationship Id="rId46" Target="notesSlides/notesSlide2.xml" Type="http://schemas.openxmlformats.org/officeDocument/2006/relationships/notesSlide"/><Relationship Id="rId47" Target="notesSlides/notesSlide3.xml" Type="http://schemas.openxmlformats.org/officeDocument/2006/relationships/notesSlide"/><Relationship Id="rId48" Target="notesSlides/notesSlide4.xml" Type="http://schemas.openxmlformats.org/officeDocument/2006/relationships/notesSlide"/><Relationship Id="rId49" Target="notesSlides/notesSlide5.xml" Type="http://schemas.openxmlformats.org/officeDocument/2006/relationships/notesSlide"/><Relationship Id="rId5" Target="tableStyles.xml" Type="http://schemas.openxmlformats.org/officeDocument/2006/relationships/tableStyles"/><Relationship Id="rId50" Target="notesSlides/notesSlide6.xml" Type="http://schemas.openxmlformats.org/officeDocument/2006/relationships/notesSlide"/><Relationship Id="rId51" Target="notesSlides/notesSlide7.xml" Type="http://schemas.openxmlformats.org/officeDocument/2006/relationships/notesSlide"/><Relationship Id="rId52" Target="notesSlides/notesSlide8.xml" Type="http://schemas.openxmlformats.org/officeDocument/2006/relationships/notesSlide"/><Relationship Id="rId53" Target="notesSlides/notesSlide9.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afternoon ladies and gentlemen. We are Bandersnatch, a team of committed individuals that joined the hackathon to seek a challenge.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Quick Team Introduction: </a:t>
            </a:r>
          </a:p>
          <a:p>
            <a:r>
              <a:rPr lang="en-US"/>
              <a:t>-Introduce your team in a few words and touch on key aspects of your journey leading up to it</a:t>
            </a:r>
          </a:p>
          <a:p>
            <a:r>
              <a:rPr lang="en-US"/>
              <a:t>- let each team member introduce themself, how they heard about the hackathon </a:t>
            </a:r>
          </a:p>
          <a:p>
            <a:r>
              <a:rPr lang="en-US"/>
              <a:t>- Team Formation Story: Briefly mention how your team was formed.</a:t>
            </a:r>
          </a:p>
          <a:p>
            <a:r>
              <a:rPr lang="en-US"/>
              <a:t>- Hook: Start with a compelling statement or question to grab the audience’s attention.</a:t>
            </a:r>
          </a:p>
          <a:p>
            <a:r>
              <a:rPr lang="en-US"/>
              <a:t>POTENTIAL HOOK - "Ever been in a hurry to solve a complex problem? Imagine hastily crafting a genetic algorithm to do just that. Today, we're diving into the fascinating world of rapidly engineered genetic algorithms with LLMs"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Clearly state the challenge and describe the challenge in your own words.</a:t>
            </a:r>
          </a:p>
          <a:p>
            <a:r>
              <a:rPr lang="en-US"/>
              <a:t/>
            </a:r>
          </a:p>
          <a:p>
            <a:r>
              <a:rPr lang="en-US"/>
              <a:t>- Quickly highlight why this problem is important and needs a solution.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Solution Summary: Describe your solution in simple, understandable terms.</a:t>
            </a:r>
          </a:p>
          <a:p>
            <a:r>
              <a:rPr lang="en-US"/>
              <a:t/>
            </a:r>
          </a:p>
          <a:p>
            <a:r>
              <a:rPr lang="en-US"/>
              <a:t>- Differentiation: Explain what makes your solution unique or innovative.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Key Technologies: Briefly mention the technologies, tools, or methodologies you used.</a:t>
            </a:r>
          </a:p>
          <a:p>
            <a:r>
              <a:rPr lang="en-US"/>
              <a:t>Ollama, Hypercycle, Weaviate, different genetic algo methods </a:t>
            </a:r>
          </a:p>
          <a:p>
            <a:r>
              <a:rPr lang="en-US"/>
              <a:t/>
            </a:r>
          </a:p>
          <a:p>
            <a:r>
              <a:rPr lang="en-US"/>
              <a:t>- Architecture Highlights: Describe any notable aspects of your solution’s architecture or design.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Explain the output of the program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Application Scenarios: Mention one or two potential real-world applications or use cases for your solution.</a:t>
            </a:r>
          </a:p>
          <a:p>
            <a:r>
              <a:rPr lang="en-US"/>
              <a:t>- producers or writers could come up with many creative ideas for their next movie e.g. Marvel </a:t>
            </a:r>
          </a:p>
          <a:p>
            <a:r>
              <a:rPr lang="en-US"/>
              <a:t/>
            </a:r>
          </a:p>
          <a:p>
            <a:r>
              <a:rPr lang="en-US"/>
              <a:t>- Summarize: Concisely recap the key points of your presentation.</a:t>
            </a:r>
          </a:p>
          <a:p>
            <a:r>
              <a:rPr lang="en-US"/>
              <a:t>Future Impact: Briefly discuss the potential future impact or benefits of your solution.</a:t>
            </a:r>
          </a:p>
          <a:p>
            <a:r>
              <a:rPr lang="en-US"/>
              <a:t>- change the landscape of how movies are produced and released i.e. brainstorming new ideas for better movies</a:t>
            </a:r>
          </a:p>
          <a:p>
            <a:r>
              <a:rPr lang="en-US"/>
              <a:t/>
            </a:r>
          </a:p>
          <a:p>
            <a:r>
              <a:rPr lang="en-US"/>
              <a:t>- Future Plans (if any): Mention any future developments, improvements, or aspirations for your project.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would like to thank Openmesh, Hypercycle and our fellow hackathon particpants and we wish all of you the best of luck for this challenge. Now moving onto the Q&amp;A.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How long would it take to vectorise each movie from the database to the GA?</a:t>
            </a:r>
          </a:p>
          <a:p>
            <a:r>
              <a:rPr lang="en-US"/>
              <a:t>Depends on the dataset but for ours it takes around 10mins</a:t>
            </a:r>
          </a:p>
          <a:p>
            <a:r>
              <a:rPr lang="en-US"/>
              <a:t/>
            </a:r>
          </a:p>
          <a:p>
            <a:r>
              <a:rPr lang="en-US"/>
              <a:t>- Why does this work?</a:t>
            </a:r>
          </a:p>
          <a:p>
            <a:r>
              <a:rPr lang="en-US"/>
              <a:t>we measure the cosine similarity between the llm output and existing movies in vector space</a:t>
            </a:r>
          </a:p>
          <a:p>
            <a:r>
              <a:rPr lang="en-US"/>
              <a:t/>
            </a:r>
          </a:p>
          <a:p>
            <a:r>
              <a:rPr lang="en-US"/>
              <a:t/>
            </a:r>
          </a:p>
          <a:p>
            <a:r>
              <a:rPr lang="en-US"/>
              <a:t>- How did you decide upon the parameters and algorithms chosen for the selection, mutation, and crossover functions?</a:t>
            </a:r>
          </a:p>
          <a:p>
            <a:r>
              <a:rPr lang="en-US"/>
              <a:t/>
            </a:r>
          </a:p>
          <a:p>
            <a:r>
              <a:rPr lang="en-US"/>
              <a:t>- Why did you choose this problem in particular?</a:t>
            </a:r>
          </a:p>
          <a:p>
            <a:r>
              <a:rPr lang="en-US"/>
              <a:t>We generalised this to help people in creative industries to brainstorm new ideas and give them an edge in their own endevours and use LLM to help instead of replacing them completely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3.png" Type="http://schemas.openxmlformats.org/officeDocument/2006/relationships/image"/><Relationship Id="rId9"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0.png" Type="http://schemas.openxmlformats.org/officeDocument/2006/relationships/image"/><Relationship Id="rId4" Target="../media/image11.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3.pn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5270064" y="-1590951"/>
            <a:ext cx="13736816" cy="12098007"/>
          </a:xfrm>
          <a:custGeom>
            <a:avLst/>
            <a:gdLst/>
            <a:ahLst/>
            <a:cxnLst/>
            <a:rect r="r" b="b" t="t" l="l"/>
            <a:pathLst>
              <a:path h="12098007" w="13736816">
                <a:moveTo>
                  <a:pt x="0" y="0"/>
                </a:moveTo>
                <a:lnTo>
                  <a:pt x="13736817" y="0"/>
                </a:lnTo>
                <a:lnTo>
                  <a:pt x="13736817" y="12098007"/>
                </a:lnTo>
                <a:lnTo>
                  <a:pt x="0" y="12098007"/>
                </a:lnTo>
                <a:lnTo>
                  <a:pt x="0" y="0"/>
                </a:lnTo>
                <a:close/>
              </a:path>
            </a:pathLst>
          </a:custGeom>
          <a:blipFill>
            <a:blip r:embed="rId3">
              <a:extLst>
                <a:ext uri="{96DAC541-7B7A-43D3-8B79-37D633B846F1}">
                  <asvg:svgBlip xmlns:asvg="http://schemas.microsoft.com/office/drawing/2016/SVG/main" r:embed="rId4"/>
                </a:ext>
              </a:extLst>
            </a:blip>
            <a:stretch>
              <a:fillRect l="0" t="0" r="-86301" b="0"/>
            </a:stretch>
          </a:blipFill>
        </p:spPr>
      </p:sp>
      <p:sp>
        <p:nvSpPr>
          <p:cNvPr name="TextBox 3" id="3"/>
          <p:cNvSpPr txBox="true"/>
          <p:nvPr/>
        </p:nvSpPr>
        <p:spPr>
          <a:xfrm rot="0">
            <a:off x="4821522" y="-1620481"/>
            <a:ext cx="13335628" cy="15002808"/>
          </a:xfrm>
          <a:prstGeom prst="rect">
            <a:avLst/>
          </a:prstGeom>
        </p:spPr>
        <p:txBody>
          <a:bodyPr anchor="t" rtlCol="false" tIns="0" lIns="0" bIns="0" rIns="0">
            <a:spAutoFit/>
          </a:bodyPr>
          <a:lstStyle/>
          <a:p>
            <a:pPr algn="r">
              <a:lnSpc>
                <a:spcPts val="115580"/>
              </a:lnSpc>
            </a:pPr>
            <a:r>
              <a:rPr lang="en-US" sz="105073">
                <a:solidFill>
                  <a:srgbClr val="D1E2E4"/>
                </a:solidFill>
                <a:latin typeface="Proxima Nova Condensed Bold"/>
              </a:rPr>
              <a:t>AI</a:t>
            </a:r>
          </a:p>
        </p:txBody>
      </p:sp>
      <p:sp>
        <p:nvSpPr>
          <p:cNvPr name="Freeform 4" id="4"/>
          <p:cNvSpPr/>
          <p:nvPr/>
        </p:nvSpPr>
        <p:spPr>
          <a:xfrm flipH="false" flipV="false" rot="0">
            <a:off x="1028700" y="8779783"/>
            <a:ext cx="595176" cy="595176"/>
          </a:xfrm>
          <a:custGeom>
            <a:avLst/>
            <a:gdLst/>
            <a:ahLst/>
            <a:cxnLst/>
            <a:rect r="r" b="b" t="t" l="l"/>
            <a:pathLst>
              <a:path h="595176" w="595176">
                <a:moveTo>
                  <a:pt x="0" y="0"/>
                </a:moveTo>
                <a:lnTo>
                  <a:pt x="595176" y="0"/>
                </a:lnTo>
                <a:lnTo>
                  <a:pt x="595176" y="595176"/>
                </a:lnTo>
                <a:lnTo>
                  <a:pt x="0" y="595176"/>
                </a:lnTo>
                <a:lnTo>
                  <a:pt x="0" y="0"/>
                </a:lnTo>
                <a:close/>
              </a:path>
            </a:pathLst>
          </a:custGeom>
          <a:blipFill>
            <a:blip r:embed="rId5"/>
            <a:stretch>
              <a:fillRect l="0" t="0" r="0" b="0"/>
            </a:stretch>
          </a:blipFill>
        </p:spPr>
      </p:sp>
      <p:sp>
        <p:nvSpPr>
          <p:cNvPr name="TextBox 5" id="5"/>
          <p:cNvSpPr txBox="true"/>
          <p:nvPr/>
        </p:nvSpPr>
        <p:spPr>
          <a:xfrm rot="0">
            <a:off x="1028700" y="2284934"/>
            <a:ext cx="16587996" cy="1891014"/>
          </a:xfrm>
          <a:prstGeom prst="rect">
            <a:avLst/>
          </a:prstGeom>
        </p:spPr>
        <p:txBody>
          <a:bodyPr anchor="t" rtlCol="false" tIns="0" lIns="0" bIns="0" rIns="0">
            <a:spAutoFit/>
          </a:bodyPr>
          <a:lstStyle/>
          <a:p>
            <a:pPr>
              <a:lnSpc>
                <a:spcPts val="14259"/>
              </a:lnSpc>
            </a:pPr>
            <a:r>
              <a:rPr lang="en-US" sz="14259">
                <a:solidFill>
                  <a:srgbClr val="141E20"/>
                </a:solidFill>
                <a:latin typeface="Proxima Nova Bold"/>
              </a:rPr>
              <a:t>mendel_prompts.py</a:t>
            </a:r>
          </a:p>
        </p:txBody>
      </p:sp>
      <p:sp>
        <p:nvSpPr>
          <p:cNvPr name="TextBox 6" id="6"/>
          <p:cNvSpPr txBox="true"/>
          <p:nvPr/>
        </p:nvSpPr>
        <p:spPr>
          <a:xfrm rot="0">
            <a:off x="1028700" y="5318949"/>
            <a:ext cx="8115300" cy="587376"/>
          </a:xfrm>
          <a:prstGeom prst="rect">
            <a:avLst/>
          </a:prstGeom>
        </p:spPr>
        <p:txBody>
          <a:bodyPr anchor="t" rtlCol="false" tIns="0" lIns="0" bIns="0" rIns="0">
            <a:spAutoFit/>
          </a:bodyPr>
          <a:lstStyle/>
          <a:p>
            <a:pPr>
              <a:lnSpc>
                <a:spcPts val="4899"/>
              </a:lnSpc>
              <a:spcBef>
                <a:spcPct val="0"/>
              </a:spcBef>
            </a:pPr>
            <a:r>
              <a:rPr lang="en-US" sz="3499">
                <a:solidFill>
                  <a:srgbClr val="141E20"/>
                </a:solidFill>
                <a:latin typeface="Proxima Nova Bold"/>
              </a:rPr>
              <a:t>DEC 2023</a:t>
            </a:r>
          </a:p>
        </p:txBody>
      </p:sp>
      <p:sp>
        <p:nvSpPr>
          <p:cNvPr name="TextBox 7" id="7"/>
          <p:cNvSpPr txBox="true"/>
          <p:nvPr/>
        </p:nvSpPr>
        <p:spPr>
          <a:xfrm rot="0">
            <a:off x="1028700" y="5844729"/>
            <a:ext cx="8115300" cy="587376"/>
          </a:xfrm>
          <a:prstGeom prst="rect">
            <a:avLst/>
          </a:prstGeom>
        </p:spPr>
        <p:txBody>
          <a:bodyPr anchor="t" rtlCol="false" tIns="0" lIns="0" bIns="0" rIns="0">
            <a:spAutoFit/>
          </a:bodyPr>
          <a:lstStyle/>
          <a:p>
            <a:pPr>
              <a:lnSpc>
                <a:spcPts val="4899"/>
              </a:lnSpc>
              <a:spcBef>
                <a:spcPct val="0"/>
              </a:spcBef>
            </a:pPr>
            <a:r>
              <a:rPr lang="en-US" sz="3499">
                <a:solidFill>
                  <a:srgbClr val="141E20"/>
                </a:solidFill>
                <a:latin typeface="Proxima Nova Bold"/>
              </a:rPr>
              <a:t>Bandersnatch</a:t>
            </a:r>
          </a:p>
        </p:txBody>
      </p:sp>
      <p:sp>
        <p:nvSpPr>
          <p:cNvPr name="TextBox 8" id="8"/>
          <p:cNvSpPr txBox="true"/>
          <p:nvPr/>
        </p:nvSpPr>
        <p:spPr>
          <a:xfrm rot="0">
            <a:off x="1028700" y="7032552"/>
            <a:ext cx="5848720" cy="353060"/>
          </a:xfrm>
          <a:prstGeom prst="rect">
            <a:avLst/>
          </a:prstGeom>
        </p:spPr>
        <p:txBody>
          <a:bodyPr anchor="t" rtlCol="false" tIns="0" lIns="0" bIns="0" rIns="0">
            <a:spAutoFit/>
          </a:bodyPr>
          <a:lstStyle/>
          <a:p>
            <a:pPr>
              <a:lnSpc>
                <a:spcPts val="2859"/>
              </a:lnSpc>
            </a:pPr>
            <a:r>
              <a:rPr lang="en-US" sz="2199">
                <a:solidFill>
                  <a:srgbClr val="141E20"/>
                </a:solidFill>
                <a:latin typeface="Proxima Nova"/>
              </a:rPr>
              <a:t>Team member: Tanay, Aldwin, Spencer, Kezhi</a:t>
            </a:r>
          </a:p>
        </p:txBody>
      </p:sp>
      <p:sp>
        <p:nvSpPr>
          <p:cNvPr name="TextBox 9" id="9"/>
          <p:cNvSpPr txBox="true"/>
          <p:nvPr/>
        </p:nvSpPr>
        <p:spPr>
          <a:xfrm rot="0">
            <a:off x="1721849" y="8850993"/>
            <a:ext cx="3099672" cy="424180"/>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Openmesh</a:t>
            </a:r>
          </a:p>
        </p:txBody>
      </p:sp>
      <p:grpSp>
        <p:nvGrpSpPr>
          <p:cNvPr name="Group 10" id="10"/>
          <p:cNvGrpSpPr/>
          <p:nvPr/>
        </p:nvGrpSpPr>
        <p:grpSpPr>
          <a:xfrm rot="0">
            <a:off x="1051635" y="9374959"/>
            <a:ext cx="3769887" cy="576216"/>
            <a:chOff x="0" y="0"/>
            <a:chExt cx="5026516" cy="768287"/>
          </a:xfrm>
        </p:grpSpPr>
        <p:sp>
          <p:nvSpPr>
            <p:cNvPr name="Freeform 11" id="11"/>
            <p:cNvSpPr/>
            <p:nvPr/>
          </p:nvSpPr>
          <p:spPr>
            <a:xfrm flipH="false" flipV="false" rot="0">
              <a:off x="0" y="0"/>
              <a:ext cx="762989" cy="768287"/>
            </a:xfrm>
            <a:custGeom>
              <a:avLst/>
              <a:gdLst/>
              <a:ahLst/>
              <a:cxnLst/>
              <a:rect r="r" b="b" t="t" l="l"/>
              <a:pathLst>
                <a:path h="768287" w="762989">
                  <a:moveTo>
                    <a:pt x="0" y="0"/>
                  </a:moveTo>
                  <a:lnTo>
                    <a:pt x="762989" y="0"/>
                  </a:lnTo>
                  <a:lnTo>
                    <a:pt x="762989" y="768287"/>
                  </a:lnTo>
                  <a:lnTo>
                    <a:pt x="0" y="768287"/>
                  </a:lnTo>
                  <a:lnTo>
                    <a:pt x="0" y="0"/>
                  </a:lnTo>
                  <a:close/>
                </a:path>
              </a:pathLst>
            </a:custGeom>
            <a:blipFill>
              <a:blip r:embed="rId6"/>
              <a:stretch>
                <a:fillRect l="0" t="0" r="0" b="0"/>
              </a:stretch>
            </a:blipFill>
          </p:spPr>
        </p:sp>
        <p:sp>
          <p:nvSpPr>
            <p:cNvPr name="TextBox 12" id="12"/>
            <p:cNvSpPr txBox="true"/>
            <p:nvPr/>
          </p:nvSpPr>
          <p:spPr>
            <a:xfrm rot="0">
              <a:off x="893620" y="91832"/>
              <a:ext cx="4132896" cy="556048"/>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HyperCycle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TextBox 2" id="2"/>
          <p:cNvSpPr txBox="true"/>
          <p:nvPr/>
        </p:nvSpPr>
        <p:spPr>
          <a:xfrm rot="0">
            <a:off x="2476186" y="-1619986"/>
            <a:ext cx="13335628" cy="15002808"/>
          </a:xfrm>
          <a:prstGeom prst="rect">
            <a:avLst/>
          </a:prstGeom>
        </p:spPr>
        <p:txBody>
          <a:bodyPr anchor="t" rtlCol="false" tIns="0" lIns="0" bIns="0" rIns="0">
            <a:spAutoFit/>
          </a:bodyPr>
          <a:lstStyle/>
          <a:p>
            <a:pPr algn="ctr">
              <a:lnSpc>
                <a:spcPts val="115580"/>
              </a:lnSpc>
            </a:pPr>
            <a:r>
              <a:rPr lang="en-US" sz="105073">
                <a:solidFill>
                  <a:srgbClr val="DBE7E8"/>
                </a:solidFill>
                <a:latin typeface="Proxima Nova Condensed Bold"/>
              </a:rPr>
              <a:t>AI</a:t>
            </a:r>
          </a:p>
        </p:txBody>
      </p:sp>
      <p:sp>
        <p:nvSpPr>
          <p:cNvPr name="TextBox 3" id="3"/>
          <p:cNvSpPr txBox="true"/>
          <p:nvPr/>
        </p:nvSpPr>
        <p:spPr>
          <a:xfrm rot="0">
            <a:off x="2476186" y="4048760"/>
            <a:ext cx="13335628" cy="1094740"/>
          </a:xfrm>
          <a:prstGeom prst="rect">
            <a:avLst/>
          </a:prstGeom>
        </p:spPr>
        <p:txBody>
          <a:bodyPr anchor="t" rtlCol="false" tIns="0" lIns="0" bIns="0" rIns="0">
            <a:spAutoFit/>
          </a:bodyPr>
          <a:lstStyle/>
          <a:p>
            <a:pPr algn="ctr">
              <a:lnSpc>
                <a:spcPts val="8959"/>
              </a:lnSpc>
              <a:spcBef>
                <a:spcPct val="0"/>
              </a:spcBef>
            </a:pPr>
            <a:r>
              <a:rPr lang="en-US" sz="6399">
                <a:solidFill>
                  <a:srgbClr val="141E20"/>
                </a:solidFill>
                <a:latin typeface="Proxima Nova Bold"/>
              </a:rPr>
              <a:t>Contact Us</a:t>
            </a:r>
          </a:p>
        </p:txBody>
      </p:sp>
      <p:sp>
        <p:nvSpPr>
          <p:cNvPr name="TextBox 4" id="4"/>
          <p:cNvSpPr txBox="true"/>
          <p:nvPr/>
        </p:nvSpPr>
        <p:spPr>
          <a:xfrm rot="0">
            <a:off x="2476186" y="5459876"/>
            <a:ext cx="13335628" cy="927101"/>
          </a:xfrm>
          <a:prstGeom prst="rect">
            <a:avLst/>
          </a:prstGeom>
        </p:spPr>
        <p:txBody>
          <a:bodyPr anchor="t" rtlCol="false" tIns="0" lIns="0" bIns="0" rIns="0">
            <a:spAutoFit/>
          </a:bodyPr>
          <a:lstStyle/>
          <a:p>
            <a:pPr algn="ctr">
              <a:lnSpc>
                <a:spcPts val="7699"/>
              </a:lnSpc>
            </a:pPr>
            <a:r>
              <a:rPr lang="en-US" sz="5499">
                <a:solidFill>
                  <a:srgbClr val="000000"/>
                </a:solidFill>
                <a:latin typeface="Canva Sans"/>
              </a:rPr>
              <a:t>tanay.sagrolikar@gmail.com</a:t>
            </a:r>
          </a:p>
        </p:txBody>
      </p:sp>
      <p:sp>
        <p:nvSpPr>
          <p:cNvPr name="Freeform 5" id="5"/>
          <p:cNvSpPr/>
          <p:nvPr/>
        </p:nvSpPr>
        <p:spPr>
          <a:xfrm flipH="false" flipV="false" rot="0">
            <a:off x="1028700" y="8779783"/>
            <a:ext cx="595176" cy="595176"/>
          </a:xfrm>
          <a:custGeom>
            <a:avLst/>
            <a:gdLst/>
            <a:ahLst/>
            <a:cxnLst/>
            <a:rect r="r" b="b" t="t" l="l"/>
            <a:pathLst>
              <a:path h="595176" w="595176">
                <a:moveTo>
                  <a:pt x="0" y="0"/>
                </a:moveTo>
                <a:lnTo>
                  <a:pt x="595176" y="0"/>
                </a:lnTo>
                <a:lnTo>
                  <a:pt x="595176" y="595176"/>
                </a:lnTo>
                <a:lnTo>
                  <a:pt x="0" y="595176"/>
                </a:lnTo>
                <a:lnTo>
                  <a:pt x="0" y="0"/>
                </a:lnTo>
                <a:close/>
              </a:path>
            </a:pathLst>
          </a:custGeom>
          <a:blipFill>
            <a:blip r:embed="rId2"/>
            <a:stretch>
              <a:fillRect l="0" t="0" r="0" b="0"/>
            </a:stretch>
          </a:blipFill>
        </p:spPr>
      </p:sp>
      <p:sp>
        <p:nvSpPr>
          <p:cNvPr name="TextBox 6" id="6"/>
          <p:cNvSpPr txBox="true"/>
          <p:nvPr/>
        </p:nvSpPr>
        <p:spPr>
          <a:xfrm rot="0">
            <a:off x="1721849" y="8850993"/>
            <a:ext cx="3099672" cy="424180"/>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Openmesh</a:t>
            </a:r>
          </a:p>
        </p:txBody>
      </p:sp>
      <p:grpSp>
        <p:nvGrpSpPr>
          <p:cNvPr name="Group 7" id="7"/>
          <p:cNvGrpSpPr/>
          <p:nvPr/>
        </p:nvGrpSpPr>
        <p:grpSpPr>
          <a:xfrm rot="0">
            <a:off x="1051635" y="9374959"/>
            <a:ext cx="3769887" cy="576216"/>
            <a:chOff x="0" y="0"/>
            <a:chExt cx="5026516" cy="768287"/>
          </a:xfrm>
        </p:grpSpPr>
        <p:sp>
          <p:nvSpPr>
            <p:cNvPr name="Freeform 8" id="8"/>
            <p:cNvSpPr/>
            <p:nvPr/>
          </p:nvSpPr>
          <p:spPr>
            <a:xfrm flipH="false" flipV="false" rot="0">
              <a:off x="0" y="0"/>
              <a:ext cx="762989" cy="768287"/>
            </a:xfrm>
            <a:custGeom>
              <a:avLst/>
              <a:gdLst/>
              <a:ahLst/>
              <a:cxnLst/>
              <a:rect r="r" b="b" t="t" l="l"/>
              <a:pathLst>
                <a:path h="768287" w="762989">
                  <a:moveTo>
                    <a:pt x="0" y="0"/>
                  </a:moveTo>
                  <a:lnTo>
                    <a:pt x="762989" y="0"/>
                  </a:lnTo>
                  <a:lnTo>
                    <a:pt x="762989" y="768287"/>
                  </a:lnTo>
                  <a:lnTo>
                    <a:pt x="0" y="768287"/>
                  </a:lnTo>
                  <a:lnTo>
                    <a:pt x="0" y="0"/>
                  </a:lnTo>
                  <a:close/>
                </a:path>
              </a:pathLst>
            </a:custGeom>
            <a:blipFill>
              <a:blip r:embed="rId3"/>
              <a:stretch>
                <a:fillRect l="0" t="0" r="0" b="0"/>
              </a:stretch>
            </a:blipFill>
          </p:spPr>
        </p:sp>
        <p:sp>
          <p:nvSpPr>
            <p:cNvPr name="TextBox 9" id="9"/>
            <p:cNvSpPr txBox="true"/>
            <p:nvPr/>
          </p:nvSpPr>
          <p:spPr>
            <a:xfrm rot="0">
              <a:off x="893620" y="91832"/>
              <a:ext cx="4132896" cy="556048"/>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HyperCycle</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3">
              <a:extLst>
                <a:ext uri="{96DAC541-7B7A-43D3-8B79-37D633B846F1}">
                  <asvg:svgBlip xmlns:asvg="http://schemas.microsoft.com/office/drawing/2016/SVG/main" r:embed="rId4"/>
                </a:ext>
              </a:extLst>
            </a:blip>
            <a:stretch>
              <a:fillRect l="0" t="0" r="-86301" b="0"/>
            </a:stretch>
          </a:blipFill>
        </p:spPr>
      </p:sp>
      <p:sp>
        <p:nvSpPr>
          <p:cNvPr name="Freeform 3" id="3"/>
          <p:cNvSpPr/>
          <p:nvPr/>
        </p:nvSpPr>
        <p:spPr>
          <a:xfrm flipH="false" flipV="false" rot="0">
            <a:off x="80582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4434001" y="3333757"/>
            <a:ext cx="3911199" cy="6953243"/>
          </a:xfrm>
          <a:custGeom>
            <a:avLst/>
            <a:gdLst/>
            <a:ahLst/>
            <a:cxnLst/>
            <a:rect r="r" b="b" t="t" l="l"/>
            <a:pathLst>
              <a:path h="6953243" w="3911199">
                <a:moveTo>
                  <a:pt x="0" y="0"/>
                </a:moveTo>
                <a:lnTo>
                  <a:pt x="3911199" y="0"/>
                </a:lnTo>
                <a:lnTo>
                  <a:pt x="3911199" y="6953243"/>
                </a:lnTo>
                <a:lnTo>
                  <a:pt x="0" y="6953243"/>
                </a:lnTo>
                <a:lnTo>
                  <a:pt x="0" y="0"/>
                </a:lnTo>
                <a:close/>
              </a:path>
            </a:pathLst>
          </a:custGeom>
          <a:blipFill>
            <a:blip r:embed="rId7"/>
            <a:stretch>
              <a:fillRect l="0" t="0" r="0" b="0"/>
            </a:stretch>
          </a:blipFill>
        </p:spPr>
      </p:sp>
      <p:sp>
        <p:nvSpPr>
          <p:cNvPr name="TextBox 5" id="5"/>
          <p:cNvSpPr txBox="true"/>
          <p:nvPr/>
        </p:nvSpPr>
        <p:spPr>
          <a:xfrm rot="0">
            <a:off x="1028700" y="1828220"/>
            <a:ext cx="13187802" cy="4060165"/>
          </a:xfrm>
          <a:prstGeom prst="rect">
            <a:avLst/>
          </a:prstGeom>
        </p:spPr>
        <p:txBody>
          <a:bodyPr anchor="t" rtlCol="false" tIns="0" lIns="0" bIns="0" rIns="0">
            <a:spAutoFit/>
          </a:bodyPr>
          <a:lstStyle/>
          <a:p>
            <a:pPr>
              <a:lnSpc>
                <a:spcPts val="30474"/>
              </a:lnSpc>
            </a:pPr>
            <a:r>
              <a:rPr lang="en-US" sz="30474">
                <a:solidFill>
                  <a:srgbClr val="141E20"/>
                </a:solidFill>
                <a:latin typeface="Proxima Nova Bold"/>
              </a:rPr>
              <a:t>Q&amp;A</a:t>
            </a:r>
          </a:p>
        </p:txBody>
      </p:sp>
      <p:sp>
        <p:nvSpPr>
          <p:cNvPr name="Freeform 6" id="6"/>
          <p:cNvSpPr/>
          <p:nvPr/>
        </p:nvSpPr>
        <p:spPr>
          <a:xfrm flipH="false" flipV="false" rot="0">
            <a:off x="1028700" y="8779783"/>
            <a:ext cx="595176" cy="595176"/>
          </a:xfrm>
          <a:custGeom>
            <a:avLst/>
            <a:gdLst/>
            <a:ahLst/>
            <a:cxnLst/>
            <a:rect r="r" b="b" t="t" l="l"/>
            <a:pathLst>
              <a:path h="595176" w="595176">
                <a:moveTo>
                  <a:pt x="0" y="0"/>
                </a:moveTo>
                <a:lnTo>
                  <a:pt x="595176" y="0"/>
                </a:lnTo>
                <a:lnTo>
                  <a:pt x="595176" y="595176"/>
                </a:lnTo>
                <a:lnTo>
                  <a:pt x="0" y="595176"/>
                </a:lnTo>
                <a:lnTo>
                  <a:pt x="0" y="0"/>
                </a:lnTo>
                <a:close/>
              </a:path>
            </a:pathLst>
          </a:custGeom>
          <a:blipFill>
            <a:blip r:embed="rId8"/>
            <a:stretch>
              <a:fillRect l="0" t="0" r="0" b="0"/>
            </a:stretch>
          </a:blipFill>
        </p:spPr>
      </p:sp>
      <p:sp>
        <p:nvSpPr>
          <p:cNvPr name="TextBox 7" id="7"/>
          <p:cNvSpPr txBox="true"/>
          <p:nvPr/>
        </p:nvSpPr>
        <p:spPr>
          <a:xfrm rot="0">
            <a:off x="1721849" y="8850993"/>
            <a:ext cx="3099672" cy="424180"/>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Openmesh</a:t>
            </a:r>
          </a:p>
        </p:txBody>
      </p:sp>
      <p:grpSp>
        <p:nvGrpSpPr>
          <p:cNvPr name="Group 8" id="8"/>
          <p:cNvGrpSpPr/>
          <p:nvPr/>
        </p:nvGrpSpPr>
        <p:grpSpPr>
          <a:xfrm rot="0">
            <a:off x="1051635" y="9374959"/>
            <a:ext cx="3769887" cy="576216"/>
            <a:chOff x="0" y="0"/>
            <a:chExt cx="5026516" cy="768287"/>
          </a:xfrm>
        </p:grpSpPr>
        <p:sp>
          <p:nvSpPr>
            <p:cNvPr name="Freeform 9" id="9"/>
            <p:cNvSpPr/>
            <p:nvPr/>
          </p:nvSpPr>
          <p:spPr>
            <a:xfrm flipH="false" flipV="false" rot="0">
              <a:off x="0" y="0"/>
              <a:ext cx="762989" cy="768287"/>
            </a:xfrm>
            <a:custGeom>
              <a:avLst/>
              <a:gdLst/>
              <a:ahLst/>
              <a:cxnLst/>
              <a:rect r="r" b="b" t="t" l="l"/>
              <a:pathLst>
                <a:path h="768287" w="762989">
                  <a:moveTo>
                    <a:pt x="0" y="0"/>
                  </a:moveTo>
                  <a:lnTo>
                    <a:pt x="762989" y="0"/>
                  </a:lnTo>
                  <a:lnTo>
                    <a:pt x="762989" y="768287"/>
                  </a:lnTo>
                  <a:lnTo>
                    <a:pt x="0" y="768287"/>
                  </a:lnTo>
                  <a:lnTo>
                    <a:pt x="0" y="0"/>
                  </a:lnTo>
                  <a:close/>
                </a:path>
              </a:pathLst>
            </a:custGeom>
            <a:blipFill>
              <a:blip r:embed="rId9"/>
              <a:stretch>
                <a:fillRect l="0" t="0" r="0" b="0"/>
              </a:stretch>
            </a:blipFill>
          </p:spPr>
        </p:sp>
        <p:sp>
          <p:nvSpPr>
            <p:cNvPr name="TextBox 10" id="10"/>
            <p:cNvSpPr txBox="true"/>
            <p:nvPr/>
          </p:nvSpPr>
          <p:spPr>
            <a:xfrm rot="0">
              <a:off x="893620" y="91832"/>
              <a:ext cx="4132896" cy="556048"/>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HyperCycle</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TextBox 2" id="2"/>
          <p:cNvSpPr txBox="true"/>
          <p:nvPr/>
        </p:nvSpPr>
        <p:spPr>
          <a:xfrm rot="0">
            <a:off x="1028700" y="1157660"/>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Team</a:t>
            </a:r>
          </a:p>
        </p:txBody>
      </p:sp>
      <p:grpSp>
        <p:nvGrpSpPr>
          <p:cNvPr name="Group 3" id="3"/>
          <p:cNvGrpSpPr/>
          <p:nvPr/>
        </p:nvGrpSpPr>
        <p:grpSpPr>
          <a:xfrm rot="0">
            <a:off x="1028700" y="2698696"/>
            <a:ext cx="8435235" cy="5077987"/>
            <a:chOff x="0" y="0"/>
            <a:chExt cx="11246981" cy="6770649"/>
          </a:xfrm>
        </p:grpSpPr>
        <p:sp>
          <p:nvSpPr>
            <p:cNvPr name="TextBox 4" id="4"/>
            <p:cNvSpPr txBox="true"/>
            <p:nvPr/>
          </p:nvSpPr>
          <p:spPr>
            <a:xfrm rot="0">
              <a:off x="0" y="-57150"/>
              <a:ext cx="10662593" cy="1542204"/>
            </a:xfrm>
            <a:prstGeom prst="rect">
              <a:avLst/>
            </a:prstGeom>
          </p:spPr>
          <p:txBody>
            <a:bodyPr anchor="t" rtlCol="false" tIns="0" lIns="0" bIns="0" rIns="0">
              <a:spAutoFit/>
            </a:bodyPr>
            <a:lstStyle/>
            <a:p>
              <a:pPr>
                <a:lnSpc>
                  <a:spcPts val="4759"/>
                </a:lnSpc>
                <a:spcBef>
                  <a:spcPct val="0"/>
                </a:spcBef>
              </a:pPr>
              <a:r>
                <a:rPr lang="en-US" sz="3399" spc="67">
                  <a:solidFill>
                    <a:srgbClr val="141E20"/>
                  </a:solidFill>
                  <a:latin typeface="Proxima Nova Bold"/>
                </a:rPr>
                <a:t>Tanay - Project Manager and   Engineer</a:t>
              </a:r>
            </a:p>
          </p:txBody>
        </p:sp>
        <p:sp>
          <p:nvSpPr>
            <p:cNvPr name="TextBox 5" id="5"/>
            <p:cNvSpPr txBox="true"/>
            <p:nvPr/>
          </p:nvSpPr>
          <p:spPr>
            <a:xfrm rot="0">
              <a:off x="0" y="3298891"/>
              <a:ext cx="10190525" cy="1542204"/>
            </a:xfrm>
            <a:prstGeom prst="rect">
              <a:avLst/>
            </a:prstGeom>
          </p:spPr>
          <p:txBody>
            <a:bodyPr anchor="t" rtlCol="false" tIns="0" lIns="0" bIns="0" rIns="0">
              <a:spAutoFit/>
            </a:bodyPr>
            <a:lstStyle/>
            <a:p>
              <a:pPr>
                <a:lnSpc>
                  <a:spcPts val="4759"/>
                </a:lnSpc>
                <a:spcBef>
                  <a:spcPct val="0"/>
                </a:spcBef>
              </a:pPr>
              <a:r>
                <a:rPr lang="en-US" sz="3399" spc="67">
                  <a:solidFill>
                    <a:srgbClr val="141E20"/>
                  </a:solidFill>
                  <a:latin typeface="Proxima Nova Bold"/>
                </a:rPr>
                <a:t>Spencer - Data Scientist and Engineer</a:t>
              </a:r>
            </a:p>
          </p:txBody>
        </p:sp>
        <p:sp>
          <p:nvSpPr>
            <p:cNvPr name="TextBox 6" id="6"/>
            <p:cNvSpPr txBox="true"/>
            <p:nvPr/>
          </p:nvSpPr>
          <p:spPr>
            <a:xfrm rot="0">
              <a:off x="0" y="2020903"/>
              <a:ext cx="10436334" cy="742104"/>
            </a:xfrm>
            <a:prstGeom prst="rect">
              <a:avLst/>
            </a:prstGeom>
          </p:spPr>
          <p:txBody>
            <a:bodyPr anchor="t" rtlCol="false" tIns="0" lIns="0" bIns="0" rIns="0">
              <a:spAutoFit/>
            </a:bodyPr>
            <a:lstStyle/>
            <a:p>
              <a:pPr>
                <a:lnSpc>
                  <a:spcPts val="4759"/>
                </a:lnSpc>
                <a:spcBef>
                  <a:spcPct val="0"/>
                </a:spcBef>
              </a:pPr>
              <a:r>
                <a:rPr lang="en-US" sz="3399" spc="67">
                  <a:solidFill>
                    <a:srgbClr val="141E20"/>
                  </a:solidFill>
                  <a:latin typeface="Proxima Nova Bold"/>
                </a:rPr>
                <a:t>Aldwin - Product Owner and Engineer</a:t>
              </a:r>
            </a:p>
          </p:txBody>
        </p:sp>
        <p:sp>
          <p:nvSpPr>
            <p:cNvPr name="TextBox 7" id="7"/>
            <p:cNvSpPr txBox="true"/>
            <p:nvPr/>
          </p:nvSpPr>
          <p:spPr>
            <a:xfrm rot="0">
              <a:off x="0" y="5228445"/>
              <a:ext cx="11246981" cy="1542204"/>
            </a:xfrm>
            <a:prstGeom prst="rect">
              <a:avLst/>
            </a:prstGeom>
          </p:spPr>
          <p:txBody>
            <a:bodyPr anchor="t" rtlCol="false" tIns="0" lIns="0" bIns="0" rIns="0">
              <a:spAutoFit/>
            </a:bodyPr>
            <a:lstStyle/>
            <a:p>
              <a:pPr>
                <a:lnSpc>
                  <a:spcPts val="4759"/>
                </a:lnSpc>
                <a:spcBef>
                  <a:spcPct val="0"/>
                </a:spcBef>
              </a:pPr>
              <a:r>
                <a:rPr lang="en-US" sz="3399" spc="67">
                  <a:solidFill>
                    <a:srgbClr val="141E20"/>
                  </a:solidFill>
                  <a:latin typeface="Proxima Nova Bold"/>
                </a:rPr>
                <a:t>Ted - Infrastructure Architect and Engineer</a:t>
              </a:r>
            </a:p>
          </p:txBody>
        </p:sp>
      </p:grpSp>
      <p:sp>
        <p:nvSpPr>
          <p:cNvPr name="TextBox 8" id="8"/>
          <p:cNvSpPr txBox="true"/>
          <p:nvPr/>
        </p:nvSpPr>
        <p:spPr>
          <a:xfrm rot="0">
            <a:off x="9144000" y="3019765"/>
            <a:ext cx="8824065" cy="4180796"/>
          </a:xfrm>
          <a:prstGeom prst="rect">
            <a:avLst/>
          </a:prstGeom>
        </p:spPr>
        <p:txBody>
          <a:bodyPr anchor="t" rtlCol="false" tIns="0" lIns="0" bIns="0" rIns="0">
            <a:spAutoFit/>
          </a:bodyPr>
          <a:lstStyle/>
          <a:p>
            <a:pPr algn="ctr">
              <a:lnSpc>
                <a:spcPts val="4762"/>
              </a:lnSpc>
            </a:pPr>
            <a:r>
              <a:rPr lang="en-US" sz="3401">
                <a:solidFill>
                  <a:srgbClr val="000000"/>
                </a:solidFill>
                <a:latin typeface="Canva Sans Bold"/>
              </a:rPr>
              <a:t>Bandersnatch</a:t>
            </a:r>
          </a:p>
          <a:p>
            <a:pPr algn="ctr">
              <a:lnSpc>
                <a:spcPts val="4762"/>
              </a:lnSpc>
            </a:pPr>
          </a:p>
          <a:p>
            <a:pPr algn="ctr">
              <a:lnSpc>
                <a:spcPts val="4762"/>
              </a:lnSpc>
            </a:pPr>
            <a:r>
              <a:rPr lang="en-US" sz="3401">
                <a:solidFill>
                  <a:srgbClr val="000000"/>
                </a:solidFill>
                <a:latin typeface="Canva Sans"/>
              </a:rPr>
              <a:t>Formed on a sunny Sunday afternoon</a:t>
            </a:r>
          </a:p>
          <a:p>
            <a:pPr algn="ctr">
              <a:lnSpc>
                <a:spcPts val="4762"/>
              </a:lnSpc>
            </a:pPr>
          </a:p>
          <a:p>
            <a:pPr algn="ctr">
              <a:lnSpc>
                <a:spcPts val="4762"/>
              </a:lnSpc>
            </a:pPr>
            <a:r>
              <a:rPr lang="en-US" sz="3401">
                <a:solidFill>
                  <a:srgbClr val="000000"/>
                </a:solidFill>
                <a:latin typeface="Canva Sans"/>
              </a:rPr>
              <a:t>Hasty complex problem -&gt; Hasty solution</a:t>
            </a:r>
          </a:p>
          <a:p>
            <a:pPr algn="ctr">
              <a:lnSpc>
                <a:spcPts val="4762"/>
              </a:lnSpc>
            </a:pPr>
          </a:p>
          <a:p>
            <a:pPr algn="ctr" marL="0" indent="0" lvl="0">
              <a:lnSpc>
                <a:spcPts val="4762"/>
              </a:lnSpc>
              <a:spcBef>
                <a:spcPct val="0"/>
              </a:spcBef>
            </a:pPr>
          </a:p>
        </p:txBody>
      </p:sp>
      <p:sp>
        <p:nvSpPr>
          <p:cNvPr name="TextBox 9" id="9"/>
          <p:cNvSpPr txBox="true"/>
          <p:nvPr/>
        </p:nvSpPr>
        <p:spPr>
          <a:xfrm rot="0">
            <a:off x="1721849" y="8850993"/>
            <a:ext cx="3099672" cy="424180"/>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Openmesh</a:t>
            </a:r>
          </a:p>
        </p:txBody>
      </p:sp>
      <p:sp>
        <p:nvSpPr>
          <p:cNvPr name="Freeform 10" id="10"/>
          <p:cNvSpPr/>
          <p:nvPr/>
        </p:nvSpPr>
        <p:spPr>
          <a:xfrm flipH="false" flipV="false" rot="0">
            <a:off x="1028700" y="8779783"/>
            <a:ext cx="595176" cy="595176"/>
          </a:xfrm>
          <a:custGeom>
            <a:avLst/>
            <a:gdLst/>
            <a:ahLst/>
            <a:cxnLst/>
            <a:rect r="r" b="b" t="t" l="l"/>
            <a:pathLst>
              <a:path h="595176" w="595176">
                <a:moveTo>
                  <a:pt x="0" y="0"/>
                </a:moveTo>
                <a:lnTo>
                  <a:pt x="595176" y="0"/>
                </a:lnTo>
                <a:lnTo>
                  <a:pt x="595176" y="595176"/>
                </a:lnTo>
                <a:lnTo>
                  <a:pt x="0" y="595176"/>
                </a:lnTo>
                <a:lnTo>
                  <a:pt x="0" y="0"/>
                </a:lnTo>
                <a:close/>
              </a:path>
            </a:pathLst>
          </a:custGeom>
          <a:blipFill>
            <a:blip r:embed="rId3"/>
            <a:stretch>
              <a:fillRect l="0" t="0" r="0" b="0"/>
            </a:stretch>
          </a:blipFill>
        </p:spPr>
      </p:sp>
      <p:grpSp>
        <p:nvGrpSpPr>
          <p:cNvPr name="Group 11" id="11"/>
          <p:cNvGrpSpPr/>
          <p:nvPr/>
        </p:nvGrpSpPr>
        <p:grpSpPr>
          <a:xfrm rot="0">
            <a:off x="1051635" y="9374959"/>
            <a:ext cx="3769887" cy="576216"/>
            <a:chOff x="0" y="0"/>
            <a:chExt cx="5026516" cy="768287"/>
          </a:xfrm>
        </p:grpSpPr>
        <p:sp>
          <p:nvSpPr>
            <p:cNvPr name="Freeform 12" id="12"/>
            <p:cNvSpPr/>
            <p:nvPr/>
          </p:nvSpPr>
          <p:spPr>
            <a:xfrm flipH="false" flipV="false" rot="0">
              <a:off x="0" y="0"/>
              <a:ext cx="762989" cy="768287"/>
            </a:xfrm>
            <a:custGeom>
              <a:avLst/>
              <a:gdLst/>
              <a:ahLst/>
              <a:cxnLst/>
              <a:rect r="r" b="b" t="t" l="l"/>
              <a:pathLst>
                <a:path h="768287" w="762989">
                  <a:moveTo>
                    <a:pt x="0" y="0"/>
                  </a:moveTo>
                  <a:lnTo>
                    <a:pt x="762989" y="0"/>
                  </a:lnTo>
                  <a:lnTo>
                    <a:pt x="762989" y="768287"/>
                  </a:lnTo>
                  <a:lnTo>
                    <a:pt x="0" y="768287"/>
                  </a:lnTo>
                  <a:lnTo>
                    <a:pt x="0" y="0"/>
                  </a:lnTo>
                  <a:close/>
                </a:path>
              </a:pathLst>
            </a:custGeom>
            <a:blipFill>
              <a:blip r:embed="rId4"/>
              <a:stretch>
                <a:fillRect l="0" t="0" r="0" b="0"/>
              </a:stretch>
            </a:blipFill>
          </p:spPr>
        </p:sp>
        <p:sp>
          <p:nvSpPr>
            <p:cNvPr name="TextBox 13" id="13"/>
            <p:cNvSpPr txBox="true"/>
            <p:nvPr/>
          </p:nvSpPr>
          <p:spPr>
            <a:xfrm rot="0">
              <a:off x="893620" y="91832"/>
              <a:ext cx="4132896" cy="556048"/>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HyperCycle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TextBox 2" id="2"/>
          <p:cNvSpPr txBox="true"/>
          <p:nvPr/>
        </p:nvSpPr>
        <p:spPr>
          <a:xfrm rot="0">
            <a:off x="511211" y="4022936"/>
            <a:ext cx="4024407" cy="695945"/>
          </a:xfrm>
          <a:prstGeom prst="rect">
            <a:avLst/>
          </a:prstGeom>
        </p:spPr>
        <p:txBody>
          <a:bodyPr anchor="t" rtlCol="false" tIns="0" lIns="0" bIns="0" rIns="0">
            <a:spAutoFit/>
          </a:bodyPr>
          <a:lstStyle/>
          <a:p>
            <a:pPr algn="ctr">
              <a:lnSpc>
                <a:spcPts val="5740"/>
              </a:lnSpc>
              <a:spcBef>
                <a:spcPct val="0"/>
              </a:spcBef>
            </a:pPr>
            <a:r>
              <a:rPr lang="en-US" sz="4100" spc="82">
                <a:solidFill>
                  <a:srgbClr val="141E20"/>
                </a:solidFill>
                <a:latin typeface="Proxima Nova Bold"/>
              </a:rPr>
              <a:t>Brainstorming</a:t>
            </a:r>
          </a:p>
        </p:txBody>
      </p:sp>
      <p:sp>
        <p:nvSpPr>
          <p:cNvPr name="Freeform 3" id="3"/>
          <p:cNvSpPr/>
          <p:nvPr/>
        </p:nvSpPr>
        <p:spPr>
          <a:xfrm flipH="false" flipV="false" rot="0">
            <a:off x="7300864" y="-374094"/>
            <a:ext cx="12866962" cy="11331926"/>
          </a:xfrm>
          <a:custGeom>
            <a:avLst/>
            <a:gdLst/>
            <a:ahLst/>
            <a:cxnLst/>
            <a:rect r="r" b="b" t="t" l="l"/>
            <a:pathLst>
              <a:path h="11331926" w="12866962">
                <a:moveTo>
                  <a:pt x="0" y="0"/>
                </a:moveTo>
                <a:lnTo>
                  <a:pt x="12866962" y="0"/>
                </a:lnTo>
                <a:lnTo>
                  <a:pt x="12866962" y="11331927"/>
                </a:lnTo>
                <a:lnTo>
                  <a:pt x="0" y="11331927"/>
                </a:lnTo>
                <a:lnTo>
                  <a:pt x="0" y="0"/>
                </a:lnTo>
                <a:close/>
              </a:path>
            </a:pathLst>
          </a:custGeom>
          <a:blipFill>
            <a:blip r:embed="rId2">
              <a:extLst>
                <a:ext uri="{96DAC541-7B7A-43D3-8B79-37D633B846F1}">
                  <asvg:svgBlip xmlns:asvg="http://schemas.microsoft.com/office/drawing/2016/SVG/main" r:embed="rId3"/>
                </a:ext>
              </a:extLst>
            </a:blip>
            <a:stretch>
              <a:fillRect l="0" t="0" r="-86301" b="0"/>
            </a:stretch>
          </a:blipFill>
        </p:spPr>
      </p:sp>
      <p:sp>
        <p:nvSpPr>
          <p:cNvPr name="TextBox 4" id="4"/>
          <p:cNvSpPr txBox="true"/>
          <p:nvPr/>
        </p:nvSpPr>
        <p:spPr>
          <a:xfrm rot="0">
            <a:off x="4997534" y="4029177"/>
            <a:ext cx="4024407" cy="695945"/>
          </a:xfrm>
          <a:prstGeom prst="rect">
            <a:avLst/>
          </a:prstGeom>
        </p:spPr>
        <p:txBody>
          <a:bodyPr anchor="t" rtlCol="false" tIns="0" lIns="0" bIns="0" rIns="0">
            <a:spAutoFit/>
          </a:bodyPr>
          <a:lstStyle/>
          <a:p>
            <a:pPr algn="ctr">
              <a:lnSpc>
                <a:spcPts val="5740"/>
              </a:lnSpc>
              <a:spcBef>
                <a:spcPct val="0"/>
              </a:spcBef>
            </a:pPr>
            <a:r>
              <a:rPr lang="en-US" sz="4100" spc="82">
                <a:solidFill>
                  <a:srgbClr val="141E20"/>
                </a:solidFill>
                <a:latin typeface="Proxima Nova Bold"/>
              </a:rPr>
              <a:t>Prototype</a:t>
            </a:r>
          </a:p>
        </p:txBody>
      </p:sp>
      <p:sp>
        <p:nvSpPr>
          <p:cNvPr name="TextBox 5" id="5"/>
          <p:cNvSpPr txBox="true"/>
          <p:nvPr/>
        </p:nvSpPr>
        <p:spPr>
          <a:xfrm rot="0">
            <a:off x="1041022" y="1056228"/>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Our Development Journey</a:t>
            </a:r>
          </a:p>
        </p:txBody>
      </p:sp>
      <p:sp>
        <p:nvSpPr>
          <p:cNvPr name="TextBox 6" id="6"/>
          <p:cNvSpPr txBox="true"/>
          <p:nvPr/>
        </p:nvSpPr>
        <p:spPr>
          <a:xfrm rot="0">
            <a:off x="511211" y="4928272"/>
            <a:ext cx="4024407" cy="1862149"/>
          </a:xfrm>
          <a:prstGeom prst="rect">
            <a:avLst/>
          </a:prstGeom>
        </p:spPr>
        <p:txBody>
          <a:bodyPr anchor="t" rtlCol="false" tIns="0" lIns="0" bIns="0" rIns="0">
            <a:spAutoFit/>
          </a:bodyPr>
          <a:lstStyle/>
          <a:p>
            <a:pPr algn="ctr">
              <a:lnSpc>
                <a:spcPts val="4986"/>
              </a:lnSpc>
              <a:spcBef>
                <a:spcPct val="0"/>
              </a:spcBef>
            </a:pPr>
            <a:r>
              <a:rPr lang="en-US" sz="3562">
                <a:solidFill>
                  <a:srgbClr val="141E20"/>
                </a:solidFill>
                <a:latin typeface="Proxima Nova"/>
              </a:rPr>
              <a:t>Understanding the requirements of the initial challenge</a:t>
            </a:r>
          </a:p>
        </p:txBody>
      </p:sp>
      <p:sp>
        <p:nvSpPr>
          <p:cNvPr name="TextBox 7" id="7"/>
          <p:cNvSpPr txBox="true"/>
          <p:nvPr/>
        </p:nvSpPr>
        <p:spPr>
          <a:xfrm rot="0">
            <a:off x="5002034" y="4928272"/>
            <a:ext cx="4024407" cy="1862149"/>
          </a:xfrm>
          <a:prstGeom prst="rect">
            <a:avLst/>
          </a:prstGeom>
        </p:spPr>
        <p:txBody>
          <a:bodyPr anchor="t" rtlCol="false" tIns="0" lIns="0" bIns="0" rIns="0">
            <a:spAutoFit/>
          </a:bodyPr>
          <a:lstStyle/>
          <a:p>
            <a:pPr algn="ctr">
              <a:lnSpc>
                <a:spcPts val="4986"/>
              </a:lnSpc>
            </a:pPr>
            <a:r>
              <a:rPr lang="en-US" sz="3562">
                <a:solidFill>
                  <a:srgbClr val="141E20"/>
                </a:solidFill>
                <a:latin typeface="Proxima Nova"/>
              </a:rPr>
              <a:t>Creating a clear and robust strategy for GA integration</a:t>
            </a:r>
          </a:p>
        </p:txBody>
      </p:sp>
      <p:sp>
        <p:nvSpPr>
          <p:cNvPr name="TextBox 8" id="8"/>
          <p:cNvSpPr txBox="true"/>
          <p:nvPr/>
        </p:nvSpPr>
        <p:spPr>
          <a:xfrm rot="0">
            <a:off x="13734345" y="4022936"/>
            <a:ext cx="3943773" cy="695945"/>
          </a:xfrm>
          <a:prstGeom prst="rect">
            <a:avLst/>
          </a:prstGeom>
        </p:spPr>
        <p:txBody>
          <a:bodyPr anchor="t" rtlCol="false" tIns="0" lIns="0" bIns="0" rIns="0">
            <a:spAutoFit/>
          </a:bodyPr>
          <a:lstStyle/>
          <a:p>
            <a:pPr algn="ctr">
              <a:lnSpc>
                <a:spcPts val="5740"/>
              </a:lnSpc>
              <a:spcBef>
                <a:spcPct val="0"/>
              </a:spcBef>
            </a:pPr>
            <a:r>
              <a:rPr lang="en-US" sz="4100" spc="82">
                <a:solidFill>
                  <a:srgbClr val="141E20"/>
                </a:solidFill>
                <a:latin typeface="Proxima Nova Bold"/>
              </a:rPr>
              <a:t>Implementation</a:t>
            </a:r>
          </a:p>
        </p:txBody>
      </p:sp>
      <p:sp>
        <p:nvSpPr>
          <p:cNvPr name="TextBox 9" id="9"/>
          <p:cNvSpPr txBox="true"/>
          <p:nvPr/>
        </p:nvSpPr>
        <p:spPr>
          <a:xfrm rot="0">
            <a:off x="13694028" y="4928272"/>
            <a:ext cx="4024407" cy="1862149"/>
          </a:xfrm>
          <a:prstGeom prst="rect">
            <a:avLst/>
          </a:prstGeom>
        </p:spPr>
        <p:txBody>
          <a:bodyPr anchor="t" rtlCol="false" tIns="0" lIns="0" bIns="0" rIns="0">
            <a:spAutoFit/>
          </a:bodyPr>
          <a:lstStyle/>
          <a:p>
            <a:pPr algn="ctr">
              <a:lnSpc>
                <a:spcPts val="4986"/>
              </a:lnSpc>
              <a:spcBef>
                <a:spcPct val="0"/>
              </a:spcBef>
            </a:pPr>
            <a:r>
              <a:rPr lang="en-US" sz="3562">
                <a:solidFill>
                  <a:srgbClr val="141E20"/>
                </a:solidFill>
                <a:latin typeface="Proxima Nova"/>
              </a:rPr>
              <a:t>Starting to implement GA for the LLM</a:t>
            </a:r>
          </a:p>
        </p:txBody>
      </p:sp>
      <p:sp>
        <p:nvSpPr>
          <p:cNvPr name="TextBox 10" id="10"/>
          <p:cNvSpPr txBox="true"/>
          <p:nvPr/>
        </p:nvSpPr>
        <p:spPr>
          <a:xfrm rot="0">
            <a:off x="9252738" y="4029177"/>
            <a:ext cx="4024407" cy="695945"/>
          </a:xfrm>
          <a:prstGeom prst="rect">
            <a:avLst/>
          </a:prstGeom>
        </p:spPr>
        <p:txBody>
          <a:bodyPr anchor="t" rtlCol="false" tIns="0" lIns="0" bIns="0" rIns="0">
            <a:spAutoFit/>
          </a:bodyPr>
          <a:lstStyle/>
          <a:p>
            <a:pPr algn="ctr">
              <a:lnSpc>
                <a:spcPts val="5740"/>
              </a:lnSpc>
              <a:spcBef>
                <a:spcPct val="0"/>
              </a:spcBef>
            </a:pPr>
            <a:r>
              <a:rPr lang="en-US" sz="4100" spc="82">
                <a:solidFill>
                  <a:srgbClr val="141E20"/>
                </a:solidFill>
                <a:latin typeface="Proxima Nova Bold"/>
              </a:rPr>
              <a:t>Analysis</a:t>
            </a:r>
          </a:p>
        </p:txBody>
      </p:sp>
      <p:sp>
        <p:nvSpPr>
          <p:cNvPr name="TextBox 11" id="11"/>
          <p:cNvSpPr txBox="true"/>
          <p:nvPr/>
        </p:nvSpPr>
        <p:spPr>
          <a:xfrm rot="0">
            <a:off x="9252738" y="4928272"/>
            <a:ext cx="4024407" cy="2490799"/>
          </a:xfrm>
          <a:prstGeom prst="rect">
            <a:avLst/>
          </a:prstGeom>
        </p:spPr>
        <p:txBody>
          <a:bodyPr anchor="t" rtlCol="false" tIns="0" lIns="0" bIns="0" rIns="0">
            <a:spAutoFit/>
          </a:bodyPr>
          <a:lstStyle/>
          <a:p>
            <a:pPr algn="ctr">
              <a:lnSpc>
                <a:spcPts val="4986"/>
              </a:lnSpc>
            </a:pPr>
            <a:r>
              <a:rPr lang="en-US" sz="3562">
                <a:solidFill>
                  <a:srgbClr val="141E20"/>
                </a:solidFill>
                <a:latin typeface="Proxima Nova"/>
              </a:rPr>
              <a:t>Reviewing GA performance and making necessary adjustments</a:t>
            </a:r>
          </a:p>
        </p:txBody>
      </p:sp>
      <p:sp>
        <p:nvSpPr>
          <p:cNvPr name="TextBox 12" id="12"/>
          <p:cNvSpPr txBox="true"/>
          <p:nvPr/>
        </p:nvSpPr>
        <p:spPr>
          <a:xfrm rot="0">
            <a:off x="1721849" y="8850993"/>
            <a:ext cx="3099672" cy="424180"/>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Openmesh</a:t>
            </a:r>
          </a:p>
        </p:txBody>
      </p:sp>
      <p:sp>
        <p:nvSpPr>
          <p:cNvPr name="Freeform 13" id="13"/>
          <p:cNvSpPr/>
          <p:nvPr/>
        </p:nvSpPr>
        <p:spPr>
          <a:xfrm flipH="false" flipV="false" rot="0">
            <a:off x="1028700" y="8779783"/>
            <a:ext cx="595176" cy="595176"/>
          </a:xfrm>
          <a:custGeom>
            <a:avLst/>
            <a:gdLst/>
            <a:ahLst/>
            <a:cxnLst/>
            <a:rect r="r" b="b" t="t" l="l"/>
            <a:pathLst>
              <a:path h="595176" w="595176">
                <a:moveTo>
                  <a:pt x="0" y="0"/>
                </a:moveTo>
                <a:lnTo>
                  <a:pt x="595176" y="0"/>
                </a:lnTo>
                <a:lnTo>
                  <a:pt x="595176" y="595176"/>
                </a:lnTo>
                <a:lnTo>
                  <a:pt x="0" y="595176"/>
                </a:lnTo>
                <a:lnTo>
                  <a:pt x="0" y="0"/>
                </a:lnTo>
                <a:close/>
              </a:path>
            </a:pathLst>
          </a:custGeom>
          <a:blipFill>
            <a:blip r:embed="rId4"/>
            <a:stretch>
              <a:fillRect l="0" t="0" r="0" b="0"/>
            </a:stretch>
          </a:blipFill>
        </p:spPr>
      </p:sp>
      <p:grpSp>
        <p:nvGrpSpPr>
          <p:cNvPr name="Group 14" id="14"/>
          <p:cNvGrpSpPr/>
          <p:nvPr/>
        </p:nvGrpSpPr>
        <p:grpSpPr>
          <a:xfrm rot="0">
            <a:off x="1051635" y="9374959"/>
            <a:ext cx="3769887" cy="576216"/>
            <a:chOff x="0" y="0"/>
            <a:chExt cx="5026516" cy="768287"/>
          </a:xfrm>
        </p:grpSpPr>
        <p:sp>
          <p:nvSpPr>
            <p:cNvPr name="Freeform 15" id="15"/>
            <p:cNvSpPr/>
            <p:nvPr/>
          </p:nvSpPr>
          <p:spPr>
            <a:xfrm flipH="false" flipV="false" rot="0">
              <a:off x="0" y="0"/>
              <a:ext cx="762989" cy="768287"/>
            </a:xfrm>
            <a:custGeom>
              <a:avLst/>
              <a:gdLst/>
              <a:ahLst/>
              <a:cxnLst/>
              <a:rect r="r" b="b" t="t" l="l"/>
              <a:pathLst>
                <a:path h="768287" w="762989">
                  <a:moveTo>
                    <a:pt x="0" y="0"/>
                  </a:moveTo>
                  <a:lnTo>
                    <a:pt x="762989" y="0"/>
                  </a:lnTo>
                  <a:lnTo>
                    <a:pt x="762989" y="768287"/>
                  </a:lnTo>
                  <a:lnTo>
                    <a:pt x="0" y="768287"/>
                  </a:lnTo>
                  <a:lnTo>
                    <a:pt x="0" y="0"/>
                  </a:lnTo>
                  <a:close/>
                </a:path>
              </a:pathLst>
            </a:custGeom>
            <a:blipFill>
              <a:blip r:embed="rId5"/>
              <a:stretch>
                <a:fillRect l="0" t="0" r="0" b="0"/>
              </a:stretch>
            </a:blipFill>
          </p:spPr>
        </p:sp>
        <p:sp>
          <p:nvSpPr>
            <p:cNvPr name="TextBox 16" id="16"/>
            <p:cNvSpPr txBox="true"/>
            <p:nvPr/>
          </p:nvSpPr>
          <p:spPr>
            <a:xfrm rot="0">
              <a:off x="893620" y="91832"/>
              <a:ext cx="4132896" cy="556048"/>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HyperCycle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TextBox 2" id="2"/>
          <p:cNvSpPr txBox="true"/>
          <p:nvPr/>
        </p:nvSpPr>
        <p:spPr>
          <a:xfrm rot="0">
            <a:off x="538328" y="560928"/>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Problem Statement </a:t>
            </a:r>
          </a:p>
        </p:txBody>
      </p:sp>
      <p:sp>
        <p:nvSpPr>
          <p:cNvPr name="Freeform 3" id="3"/>
          <p:cNvSpPr/>
          <p:nvPr/>
        </p:nvSpPr>
        <p:spPr>
          <a:xfrm flipH="false" flipV="false" rot="0">
            <a:off x="5270064" y="-1590951"/>
            <a:ext cx="13736816" cy="12098007"/>
          </a:xfrm>
          <a:custGeom>
            <a:avLst/>
            <a:gdLst/>
            <a:ahLst/>
            <a:cxnLst/>
            <a:rect r="r" b="b" t="t" l="l"/>
            <a:pathLst>
              <a:path h="12098007" w="13736816">
                <a:moveTo>
                  <a:pt x="0" y="0"/>
                </a:moveTo>
                <a:lnTo>
                  <a:pt x="13736817" y="0"/>
                </a:lnTo>
                <a:lnTo>
                  <a:pt x="13736817" y="12098007"/>
                </a:lnTo>
                <a:lnTo>
                  <a:pt x="0" y="12098007"/>
                </a:lnTo>
                <a:lnTo>
                  <a:pt x="0" y="0"/>
                </a:lnTo>
                <a:close/>
              </a:path>
            </a:pathLst>
          </a:custGeom>
          <a:blipFill>
            <a:blip r:embed="rId3">
              <a:extLst>
                <a:ext uri="{96DAC541-7B7A-43D3-8B79-37D633B846F1}">
                  <asvg:svgBlip xmlns:asvg="http://schemas.microsoft.com/office/drawing/2016/SVG/main" r:embed="rId4"/>
                </a:ext>
              </a:extLst>
            </a:blip>
            <a:stretch>
              <a:fillRect l="0" t="0" r="-86301" b="0"/>
            </a:stretch>
          </a:blipFill>
        </p:spPr>
      </p:sp>
      <p:sp>
        <p:nvSpPr>
          <p:cNvPr name="TextBox 4" id="4"/>
          <p:cNvSpPr txBox="true"/>
          <p:nvPr/>
        </p:nvSpPr>
        <p:spPr>
          <a:xfrm rot="0">
            <a:off x="4821522" y="-1620481"/>
            <a:ext cx="13335628" cy="15002808"/>
          </a:xfrm>
          <a:prstGeom prst="rect">
            <a:avLst/>
          </a:prstGeom>
        </p:spPr>
        <p:txBody>
          <a:bodyPr anchor="t" rtlCol="false" tIns="0" lIns="0" bIns="0" rIns="0">
            <a:spAutoFit/>
          </a:bodyPr>
          <a:lstStyle/>
          <a:p>
            <a:pPr algn="r">
              <a:lnSpc>
                <a:spcPts val="115580"/>
              </a:lnSpc>
            </a:pPr>
            <a:r>
              <a:rPr lang="en-US" sz="105073">
                <a:solidFill>
                  <a:srgbClr val="D1E2E4"/>
                </a:solidFill>
                <a:latin typeface="Proxima Nova Condensed Bold"/>
              </a:rPr>
              <a:t>AI</a:t>
            </a:r>
          </a:p>
        </p:txBody>
      </p:sp>
      <p:sp>
        <p:nvSpPr>
          <p:cNvPr name="Freeform 5" id="5"/>
          <p:cNvSpPr/>
          <p:nvPr/>
        </p:nvSpPr>
        <p:spPr>
          <a:xfrm flipH="false" flipV="false" rot="0">
            <a:off x="16768928" y="0"/>
            <a:ext cx="1334738" cy="2057400"/>
          </a:xfrm>
          <a:custGeom>
            <a:avLst/>
            <a:gdLst/>
            <a:ahLst/>
            <a:cxnLst/>
            <a:rect r="r" b="b" t="t" l="l"/>
            <a:pathLst>
              <a:path h="2057400" w="1334738">
                <a:moveTo>
                  <a:pt x="0" y="0"/>
                </a:moveTo>
                <a:lnTo>
                  <a:pt x="1334738" y="0"/>
                </a:lnTo>
                <a:lnTo>
                  <a:pt x="1334738"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85990" y="1981200"/>
            <a:ext cx="15403030" cy="7917194"/>
          </a:xfrm>
          <a:prstGeom prst="rect">
            <a:avLst/>
          </a:prstGeom>
        </p:spPr>
        <p:txBody>
          <a:bodyPr anchor="t" rtlCol="false" tIns="0" lIns="0" bIns="0" rIns="0">
            <a:spAutoFit/>
          </a:bodyPr>
          <a:lstStyle/>
          <a:p>
            <a:pPr>
              <a:lnSpc>
                <a:spcPts val="6287"/>
              </a:lnSpc>
            </a:pPr>
            <a:r>
              <a:rPr lang="en-US" sz="4490" spc="89">
                <a:solidFill>
                  <a:srgbClr val="000000"/>
                </a:solidFill>
                <a:latin typeface="Proxima Nova Bold"/>
              </a:rPr>
              <a:t>Challenge 4: Decentralized AI Training and Automated Prompt Engineering</a:t>
            </a:r>
          </a:p>
          <a:p>
            <a:pPr>
              <a:lnSpc>
                <a:spcPts val="6287"/>
              </a:lnSpc>
            </a:pPr>
          </a:p>
          <a:p>
            <a:pPr>
              <a:lnSpc>
                <a:spcPts val="6287"/>
              </a:lnSpc>
            </a:pPr>
            <a:r>
              <a:rPr lang="en-US" sz="4490" spc="89">
                <a:solidFill>
                  <a:srgbClr val="000000"/>
                </a:solidFill>
                <a:latin typeface="Proxima Nova Bold"/>
              </a:rPr>
              <a:t>Sub Challenge: Automated Prompt Engineering </a:t>
            </a:r>
          </a:p>
          <a:p>
            <a:pPr>
              <a:lnSpc>
                <a:spcPts val="6287"/>
              </a:lnSpc>
            </a:pPr>
          </a:p>
          <a:p>
            <a:pPr>
              <a:lnSpc>
                <a:spcPts val="6287"/>
              </a:lnSpc>
            </a:pPr>
            <a:r>
              <a:rPr lang="en-US" sz="4490" spc="89">
                <a:solidFill>
                  <a:srgbClr val="000000"/>
                </a:solidFill>
                <a:latin typeface="Proxima Nova Bold"/>
              </a:rPr>
              <a:t>Objective: Develop a genetic algorithm designed to generate best possible prompts for a large language model (LLM). </a:t>
            </a:r>
          </a:p>
          <a:p>
            <a:pPr>
              <a:lnSpc>
                <a:spcPts val="4331"/>
              </a:lnSpc>
            </a:pPr>
          </a:p>
          <a:p>
            <a:pPr>
              <a:lnSpc>
                <a:spcPts val="4331"/>
              </a:lnSpc>
            </a:pPr>
          </a:p>
          <a:p>
            <a:pPr>
              <a:lnSpc>
                <a:spcPts val="4331"/>
              </a:lnSpc>
              <a:spcBef>
                <a:spcPct val="0"/>
              </a:spcBef>
            </a:pPr>
          </a:p>
        </p:txBody>
      </p:sp>
      <p:sp>
        <p:nvSpPr>
          <p:cNvPr name="TextBox 7" id="7"/>
          <p:cNvSpPr txBox="true"/>
          <p:nvPr/>
        </p:nvSpPr>
        <p:spPr>
          <a:xfrm rot="0">
            <a:off x="1721849" y="8850993"/>
            <a:ext cx="3099672" cy="424180"/>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Openmesh</a:t>
            </a:r>
          </a:p>
        </p:txBody>
      </p:sp>
      <p:sp>
        <p:nvSpPr>
          <p:cNvPr name="Freeform 8" id="8"/>
          <p:cNvSpPr/>
          <p:nvPr/>
        </p:nvSpPr>
        <p:spPr>
          <a:xfrm flipH="false" flipV="false" rot="0">
            <a:off x="1028700" y="8779783"/>
            <a:ext cx="595176" cy="595176"/>
          </a:xfrm>
          <a:custGeom>
            <a:avLst/>
            <a:gdLst/>
            <a:ahLst/>
            <a:cxnLst/>
            <a:rect r="r" b="b" t="t" l="l"/>
            <a:pathLst>
              <a:path h="595176" w="595176">
                <a:moveTo>
                  <a:pt x="0" y="0"/>
                </a:moveTo>
                <a:lnTo>
                  <a:pt x="595176" y="0"/>
                </a:lnTo>
                <a:lnTo>
                  <a:pt x="595176" y="595176"/>
                </a:lnTo>
                <a:lnTo>
                  <a:pt x="0" y="595176"/>
                </a:lnTo>
                <a:lnTo>
                  <a:pt x="0" y="0"/>
                </a:lnTo>
                <a:close/>
              </a:path>
            </a:pathLst>
          </a:custGeom>
          <a:blipFill>
            <a:blip r:embed="rId7"/>
            <a:stretch>
              <a:fillRect l="0" t="0" r="0" b="0"/>
            </a:stretch>
          </a:blipFill>
        </p:spPr>
      </p:sp>
      <p:grpSp>
        <p:nvGrpSpPr>
          <p:cNvPr name="Group 9" id="9"/>
          <p:cNvGrpSpPr/>
          <p:nvPr/>
        </p:nvGrpSpPr>
        <p:grpSpPr>
          <a:xfrm rot="0">
            <a:off x="1051635" y="9374959"/>
            <a:ext cx="3769887" cy="576216"/>
            <a:chOff x="0" y="0"/>
            <a:chExt cx="5026516" cy="768287"/>
          </a:xfrm>
        </p:grpSpPr>
        <p:sp>
          <p:nvSpPr>
            <p:cNvPr name="Freeform 10" id="10"/>
            <p:cNvSpPr/>
            <p:nvPr/>
          </p:nvSpPr>
          <p:spPr>
            <a:xfrm flipH="false" flipV="false" rot="0">
              <a:off x="0" y="0"/>
              <a:ext cx="762989" cy="768287"/>
            </a:xfrm>
            <a:custGeom>
              <a:avLst/>
              <a:gdLst/>
              <a:ahLst/>
              <a:cxnLst/>
              <a:rect r="r" b="b" t="t" l="l"/>
              <a:pathLst>
                <a:path h="768287" w="762989">
                  <a:moveTo>
                    <a:pt x="0" y="0"/>
                  </a:moveTo>
                  <a:lnTo>
                    <a:pt x="762989" y="0"/>
                  </a:lnTo>
                  <a:lnTo>
                    <a:pt x="762989" y="768287"/>
                  </a:lnTo>
                  <a:lnTo>
                    <a:pt x="0" y="768287"/>
                  </a:lnTo>
                  <a:lnTo>
                    <a:pt x="0" y="0"/>
                  </a:lnTo>
                  <a:close/>
                </a:path>
              </a:pathLst>
            </a:custGeom>
            <a:blipFill>
              <a:blip r:embed="rId8"/>
              <a:stretch>
                <a:fillRect l="0" t="0" r="0" b="0"/>
              </a:stretch>
            </a:blipFill>
          </p:spPr>
        </p:sp>
        <p:sp>
          <p:nvSpPr>
            <p:cNvPr name="TextBox 11" id="11"/>
            <p:cNvSpPr txBox="true"/>
            <p:nvPr/>
          </p:nvSpPr>
          <p:spPr>
            <a:xfrm rot="0">
              <a:off x="893620" y="91832"/>
              <a:ext cx="4132896" cy="556048"/>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HyperCycle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TextBox 2" id="2"/>
          <p:cNvSpPr txBox="true"/>
          <p:nvPr/>
        </p:nvSpPr>
        <p:spPr>
          <a:xfrm rot="0">
            <a:off x="538328" y="560928"/>
            <a:ext cx="16230600" cy="2105025"/>
          </a:xfrm>
          <a:prstGeom prst="rect">
            <a:avLst/>
          </a:prstGeom>
        </p:spPr>
        <p:txBody>
          <a:bodyPr anchor="t" rtlCol="false" tIns="0" lIns="0" bIns="0" rIns="0">
            <a:spAutoFit/>
          </a:bodyPr>
          <a:lstStyle/>
          <a:p>
            <a:pPr>
              <a:lnSpc>
                <a:spcPts val="8400"/>
              </a:lnSpc>
            </a:pPr>
            <a:r>
              <a:rPr lang="en-US" sz="6000">
                <a:solidFill>
                  <a:srgbClr val="141E20"/>
                </a:solidFill>
                <a:latin typeface="Proxima Nova Bold"/>
              </a:rPr>
              <a:t>Solution Overview</a:t>
            </a:r>
          </a:p>
          <a:p>
            <a:pPr>
              <a:lnSpc>
                <a:spcPts val="8400"/>
              </a:lnSpc>
              <a:spcBef>
                <a:spcPct val="0"/>
              </a:spcBef>
            </a:pPr>
            <a:r>
              <a:rPr lang="en-US" sz="6000">
                <a:solidFill>
                  <a:srgbClr val="141E20"/>
                </a:solidFill>
                <a:latin typeface="Proxima Nova Bold"/>
              </a:rPr>
              <a:t> </a:t>
            </a:r>
          </a:p>
        </p:txBody>
      </p:sp>
      <p:sp>
        <p:nvSpPr>
          <p:cNvPr name="Freeform 3" id="3"/>
          <p:cNvSpPr/>
          <p:nvPr/>
        </p:nvSpPr>
        <p:spPr>
          <a:xfrm flipH="false" flipV="false" rot="0">
            <a:off x="5270064" y="-1590951"/>
            <a:ext cx="13736816" cy="12098007"/>
          </a:xfrm>
          <a:custGeom>
            <a:avLst/>
            <a:gdLst/>
            <a:ahLst/>
            <a:cxnLst/>
            <a:rect r="r" b="b" t="t" l="l"/>
            <a:pathLst>
              <a:path h="12098007" w="13736816">
                <a:moveTo>
                  <a:pt x="0" y="0"/>
                </a:moveTo>
                <a:lnTo>
                  <a:pt x="13736817" y="0"/>
                </a:lnTo>
                <a:lnTo>
                  <a:pt x="13736817" y="12098007"/>
                </a:lnTo>
                <a:lnTo>
                  <a:pt x="0" y="12098007"/>
                </a:lnTo>
                <a:lnTo>
                  <a:pt x="0" y="0"/>
                </a:lnTo>
                <a:close/>
              </a:path>
            </a:pathLst>
          </a:custGeom>
          <a:blipFill>
            <a:blip r:embed="rId3">
              <a:extLst>
                <a:ext uri="{96DAC541-7B7A-43D3-8B79-37D633B846F1}">
                  <asvg:svgBlip xmlns:asvg="http://schemas.microsoft.com/office/drawing/2016/SVG/main" r:embed="rId4"/>
                </a:ext>
              </a:extLst>
            </a:blip>
            <a:stretch>
              <a:fillRect l="0" t="0" r="-86301" b="0"/>
            </a:stretch>
          </a:blipFill>
        </p:spPr>
      </p:sp>
      <p:sp>
        <p:nvSpPr>
          <p:cNvPr name="TextBox 4" id="4"/>
          <p:cNvSpPr txBox="true"/>
          <p:nvPr/>
        </p:nvSpPr>
        <p:spPr>
          <a:xfrm rot="0">
            <a:off x="4821522" y="-1620481"/>
            <a:ext cx="13335628" cy="15002808"/>
          </a:xfrm>
          <a:prstGeom prst="rect">
            <a:avLst/>
          </a:prstGeom>
        </p:spPr>
        <p:txBody>
          <a:bodyPr anchor="t" rtlCol="false" tIns="0" lIns="0" bIns="0" rIns="0">
            <a:spAutoFit/>
          </a:bodyPr>
          <a:lstStyle/>
          <a:p>
            <a:pPr algn="r">
              <a:lnSpc>
                <a:spcPts val="115580"/>
              </a:lnSpc>
            </a:pPr>
            <a:r>
              <a:rPr lang="en-US" sz="105073">
                <a:solidFill>
                  <a:srgbClr val="D1E2E4"/>
                </a:solidFill>
                <a:latin typeface="Proxima Nova Condensed Bold"/>
              </a:rPr>
              <a:t>AI</a:t>
            </a:r>
          </a:p>
        </p:txBody>
      </p:sp>
      <p:sp>
        <p:nvSpPr>
          <p:cNvPr name="Freeform 5" id="5"/>
          <p:cNvSpPr/>
          <p:nvPr/>
        </p:nvSpPr>
        <p:spPr>
          <a:xfrm flipH="false" flipV="false" rot="0">
            <a:off x="15961962" y="0"/>
            <a:ext cx="2195188" cy="2195188"/>
          </a:xfrm>
          <a:custGeom>
            <a:avLst/>
            <a:gdLst/>
            <a:ahLst/>
            <a:cxnLst/>
            <a:rect r="r" b="b" t="t" l="l"/>
            <a:pathLst>
              <a:path h="2195188" w="2195188">
                <a:moveTo>
                  <a:pt x="0" y="0"/>
                </a:moveTo>
                <a:lnTo>
                  <a:pt x="2195187" y="0"/>
                </a:lnTo>
                <a:lnTo>
                  <a:pt x="2195187" y="2195188"/>
                </a:lnTo>
                <a:lnTo>
                  <a:pt x="0" y="21951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0" y="2175063"/>
            <a:ext cx="15568600" cy="6236611"/>
          </a:xfrm>
          <a:prstGeom prst="rect">
            <a:avLst/>
          </a:prstGeom>
        </p:spPr>
        <p:txBody>
          <a:bodyPr anchor="t" rtlCol="false" tIns="0" lIns="0" bIns="0" rIns="0">
            <a:spAutoFit/>
          </a:bodyPr>
          <a:lstStyle/>
          <a:p>
            <a:pPr marL="1099437" indent="-549719" lvl="1">
              <a:lnSpc>
                <a:spcPts val="7129"/>
              </a:lnSpc>
              <a:buFont typeface="Arial"/>
              <a:buChar char="•"/>
            </a:pPr>
            <a:r>
              <a:rPr lang="en-US" sz="5092" spc="101">
                <a:solidFill>
                  <a:srgbClr val="000000"/>
                </a:solidFill>
                <a:latin typeface="Proxima Nova Bold"/>
              </a:rPr>
              <a:t>GA for movie prompts --&gt; help movie directors, producers, and writers</a:t>
            </a:r>
          </a:p>
          <a:p>
            <a:pPr>
              <a:lnSpc>
                <a:spcPts val="7129"/>
              </a:lnSpc>
            </a:pPr>
          </a:p>
          <a:p>
            <a:pPr marL="1099437" indent="-549719" lvl="1">
              <a:lnSpc>
                <a:spcPts val="7129"/>
              </a:lnSpc>
              <a:spcBef>
                <a:spcPct val="0"/>
              </a:spcBef>
              <a:buFont typeface="Arial"/>
              <a:buChar char="•"/>
            </a:pPr>
            <a:r>
              <a:rPr lang="en-US" sz="5092" spc="101">
                <a:solidFill>
                  <a:srgbClr val="000000"/>
                </a:solidFill>
                <a:latin typeface="Proxima Nova Bold"/>
              </a:rPr>
              <a:t>Efficiency through batching</a:t>
            </a:r>
          </a:p>
          <a:p>
            <a:pPr>
              <a:lnSpc>
                <a:spcPts val="7129"/>
              </a:lnSpc>
              <a:spcBef>
                <a:spcPct val="0"/>
              </a:spcBef>
            </a:pPr>
          </a:p>
          <a:p>
            <a:pPr algn="l" marL="1099437" indent="-549719" lvl="1">
              <a:lnSpc>
                <a:spcPts val="7129"/>
              </a:lnSpc>
              <a:spcBef>
                <a:spcPct val="0"/>
              </a:spcBef>
              <a:buFont typeface="Arial"/>
              <a:buChar char="•"/>
            </a:pPr>
            <a:r>
              <a:rPr lang="en-US" sz="5092" spc="101">
                <a:solidFill>
                  <a:srgbClr val="000000"/>
                </a:solidFill>
                <a:latin typeface="Proxima Nova Bold"/>
              </a:rPr>
              <a:t>Using vector database --&gt; optimise GA similarity search</a:t>
            </a:r>
          </a:p>
        </p:txBody>
      </p:sp>
      <p:sp>
        <p:nvSpPr>
          <p:cNvPr name="TextBox 7" id="7"/>
          <p:cNvSpPr txBox="true"/>
          <p:nvPr/>
        </p:nvSpPr>
        <p:spPr>
          <a:xfrm rot="0">
            <a:off x="1721849" y="8850993"/>
            <a:ext cx="3099672" cy="424180"/>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Openmesh</a:t>
            </a:r>
          </a:p>
        </p:txBody>
      </p:sp>
      <p:sp>
        <p:nvSpPr>
          <p:cNvPr name="Freeform 8" id="8"/>
          <p:cNvSpPr/>
          <p:nvPr/>
        </p:nvSpPr>
        <p:spPr>
          <a:xfrm flipH="false" flipV="false" rot="0">
            <a:off x="1028700" y="8779783"/>
            <a:ext cx="595176" cy="595176"/>
          </a:xfrm>
          <a:custGeom>
            <a:avLst/>
            <a:gdLst/>
            <a:ahLst/>
            <a:cxnLst/>
            <a:rect r="r" b="b" t="t" l="l"/>
            <a:pathLst>
              <a:path h="595176" w="595176">
                <a:moveTo>
                  <a:pt x="0" y="0"/>
                </a:moveTo>
                <a:lnTo>
                  <a:pt x="595176" y="0"/>
                </a:lnTo>
                <a:lnTo>
                  <a:pt x="595176" y="595176"/>
                </a:lnTo>
                <a:lnTo>
                  <a:pt x="0" y="595176"/>
                </a:lnTo>
                <a:lnTo>
                  <a:pt x="0" y="0"/>
                </a:lnTo>
                <a:close/>
              </a:path>
            </a:pathLst>
          </a:custGeom>
          <a:blipFill>
            <a:blip r:embed="rId7"/>
            <a:stretch>
              <a:fillRect l="0" t="0" r="0" b="0"/>
            </a:stretch>
          </a:blipFill>
        </p:spPr>
      </p:sp>
      <p:grpSp>
        <p:nvGrpSpPr>
          <p:cNvPr name="Group 9" id="9"/>
          <p:cNvGrpSpPr/>
          <p:nvPr/>
        </p:nvGrpSpPr>
        <p:grpSpPr>
          <a:xfrm rot="0">
            <a:off x="1051635" y="9374959"/>
            <a:ext cx="3769887" cy="576216"/>
            <a:chOff x="0" y="0"/>
            <a:chExt cx="5026516" cy="768287"/>
          </a:xfrm>
        </p:grpSpPr>
        <p:sp>
          <p:nvSpPr>
            <p:cNvPr name="Freeform 10" id="10"/>
            <p:cNvSpPr/>
            <p:nvPr/>
          </p:nvSpPr>
          <p:spPr>
            <a:xfrm flipH="false" flipV="false" rot="0">
              <a:off x="0" y="0"/>
              <a:ext cx="762989" cy="768287"/>
            </a:xfrm>
            <a:custGeom>
              <a:avLst/>
              <a:gdLst/>
              <a:ahLst/>
              <a:cxnLst/>
              <a:rect r="r" b="b" t="t" l="l"/>
              <a:pathLst>
                <a:path h="768287" w="762989">
                  <a:moveTo>
                    <a:pt x="0" y="0"/>
                  </a:moveTo>
                  <a:lnTo>
                    <a:pt x="762989" y="0"/>
                  </a:lnTo>
                  <a:lnTo>
                    <a:pt x="762989" y="768287"/>
                  </a:lnTo>
                  <a:lnTo>
                    <a:pt x="0" y="768287"/>
                  </a:lnTo>
                  <a:lnTo>
                    <a:pt x="0" y="0"/>
                  </a:lnTo>
                  <a:close/>
                </a:path>
              </a:pathLst>
            </a:custGeom>
            <a:blipFill>
              <a:blip r:embed="rId8"/>
              <a:stretch>
                <a:fillRect l="0" t="0" r="0" b="0"/>
              </a:stretch>
            </a:blipFill>
          </p:spPr>
        </p:sp>
        <p:sp>
          <p:nvSpPr>
            <p:cNvPr name="TextBox 11" id="11"/>
            <p:cNvSpPr txBox="true"/>
            <p:nvPr/>
          </p:nvSpPr>
          <p:spPr>
            <a:xfrm rot="0">
              <a:off x="893620" y="91832"/>
              <a:ext cx="4132896" cy="556048"/>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HyperCycle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7061684" y="-13072"/>
            <a:ext cx="11945196" cy="10520128"/>
          </a:xfrm>
          <a:custGeom>
            <a:avLst/>
            <a:gdLst/>
            <a:ahLst/>
            <a:cxnLst/>
            <a:rect r="r" b="b" t="t" l="l"/>
            <a:pathLst>
              <a:path h="10520128" w="11945196">
                <a:moveTo>
                  <a:pt x="0" y="0"/>
                </a:moveTo>
                <a:lnTo>
                  <a:pt x="11945197" y="0"/>
                </a:lnTo>
                <a:lnTo>
                  <a:pt x="11945197" y="10520128"/>
                </a:lnTo>
                <a:lnTo>
                  <a:pt x="0" y="10520128"/>
                </a:lnTo>
                <a:lnTo>
                  <a:pt x="0" y="0"/>
                </a:lnTo>
                <a:close/>
              </a:path>
            </a:pathLst>
          </a:custGeom>
          <a:blipFill>
            <a:blip r:embed="rId3">
              <a:extLst>
                <a:ext uri="{96DAC541-7B7A-43D3-8B79-37D633B846F1}">
                  <asvg:svgBlip xmlns:asvg="http://schemas.microsoft.com/office/drawing/2016/SVG/main" r:embed="rId4"/>
                </a:ext>
              </a:extLst>
            </a:blip>
            <a:stretch>
              <a:fillRect l="0" t="0" r="-86301" b="0"/>
            </a:stretch>
          </a:blipFill>
        </p:spPr>
      </p:sp>
      <p:sp>
        <p:nvSpPr>
          <p:cNvPr name="Freeform 3" id="3"/>
          <p:cNvSpPr/>
          <p:nvPr/>
        </p:nvSpPr>
        <p:spPr>
          <a:xfrm flipH="false" flipV="false" rot="0">
            <a:off x="-548752" y="-154336"/>
            <a:ext cx="18953586" cy="10661392"/>
          </a:xfrm>
          <a:custGeom>
            <a:avLst/>
            <a:gdLst/>
            <a:ahLst/>
            <a:cxnLst/>
            <a:rect r="r" b="b" t="t" l="l"/>
            <a:pathLst>
              <a:path h="10661392" w="18953586">
                <a:moveTo>
                  <a:pt x="0" y="0"/>
                </a:moveTo>
                <a:lnTo>
                  <a:pt x="18953586" y="0"/>
                </a:lnTo>
                <a:lnTo>
                  <a:pt x="18953586" y="10661392"/>
                </a:lnTo>
                <a:lnTo>
                  <a:pt x="0" y="10661392"/>
                </a:lnTo>
                <a:lnTo>
                  <a:pt x="0" y="0"/>
                </a:lnTo>
                <a:close/>
              </a:path>
            </a:pathLst>
          </a:custGeom>
          <a:blipFill>
            <a:blip r:embed="rId5"/>
            <a:stretch>
              <a:fillRect l="0" t="0" r="0" b="0"/>
            </a:stretch>
          </a:blipFill>
        </p:spPr>
      </p:sp>
      <p:sp>
        <p:nvSpPr>
          <p:cNvPr name="TextBox 4" id="4"/>
          <p:cNvSpPr txBox="true"/>
          <p:nvPr/>
        </p:nvSpPr>
        <p:spPr>
          <a:xfrm rot="0">
            <a:off x="191275" y="-9525"/>
            <a:ext cx="16230600" cy="1038225"/>
          </a:xfrm>
          <a:prstGeom prst="rect">
            <a:avLst/>
          </a:prstGeom>
        </p:spPr>
        <p:txBody>
          <a:bodyPr anchor="t" rtlCol="false" tIns="0" lIns="0" bIns="0" rIns="0">
            <a:spAutoFit/>
          </a:bodyPr>
          <a:lstStyle/>
          <a:p>
            <a:pPr>
              <a:lnSpc>
                <a:spcPts val="8400"/>
              </a:lnSpc>
              <a:spcBef>
                <a:spcPct val="0"/>
              </a:spcBef>
            </a:pPr>
            <a:r>
              <a:rPr lang="en-US" sz="6000">
                <a:solidFill>
                  <a:srgbClr val="141E20"/>
                </a:solidFill>
                <a:latin typeface="Proxima Nova Bold"/>
              </a:rPr>
              <a:t>Design Process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16768258" y="0"/>
            <a:ext cx="1519742" cy="1265531"/>
          </a:xfrm>
          <a:custGeom>
            <a:avLst/>
            <a:gdLst/>
            <a:ahLst/>
            <a:cxnLst/>
            <a:rect r="r" b="b" t="t" l="l"/>
            <a:pathLst>
              <a:path h="1265531" w="1519742">
                <a:moveTo>
                  <a:pt x="0" y="0"/>
                </a:moveTo>
                <a:lnTo>
                  <a:pt x="1519742" y="0"/>
                </a:lnTo>
                <a:lnTo>
                  <a:pt x="1519742" y="1265531"/>
                </a:lnTo>
                <a:lnTo>
                  <a:pt x="0" y="12655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0" y="-9525"/>
            <a:ext cx="5399604" cy="1038225"/>
          </a:xfrm>
          <a:prstGeom prst="rect">
            <a:avLst/>
          </a:prstGeom>
        </p:spPr>
        <p:txBody>
          <a:bodyPr anchor="t" rtlCol="false" tIns="0" lIns="0" bIns="0" rIns="0">
            <a:spAutoFit/>
          </a:bodyPr>
          <a:lstStyle/>
          <a:p>
            <a:pPr algn="ctr">
              <a:lnSpc>
                <a:spcPts val="8400"/>
              </a:lnSpc>
              <a:spcBef>
                <a:spcPct val="0"/>
              </a:spcBef>
            </a:pPr>
            <a:r>
              <a:rPr lang="en-US" sz="6000" spc="120">
                <a:solidFill>
                  <a:srgbClr val="000000"/>
                </a:solidFill>
                <a:latin typeface="Proxima Nova Bold"/>
              </a:rPr>
              <a:t>Sample Output</a:t>
            </a:r>
          </a:p>
        </p:txBody>
      </p:sp>
      <p:sp>
        <p:nvSpPr>
          <p:cNvPr name="TextBox 4" id="4"/>
          <p:cNvSpPr txBox="true"/>
          <p:nvPr/>
        </p:nvSpPr>
        <p:spPr>
          <a:xfrm rot="0">
            <a:off x="110747" y="1288415"/>
            <a:ext cx="18177253" cy="9338945"/>
          </a:xfrm>
          <a:prstGeom prst="rect">
            <a:avLst/>
          </a:prstGeom>
        </p:spPr>
        <p:txBody>
          <a:bodyPr anchor="t" rtlCol="false" tIns="0" lIns="0" bIns="0" rIns="0">
            <a:spAutoFit/>
          </a:bodyPr>
          <a:lstStyle/>
          <a:p>
            <a:pPr>
              <a:lnSpc>
                <a:spcPts val="4060"/>
              </a:lnSpc>
            </a:pPr>
            <a:r>
              <a:rPr lang="en-US" sz="2900">
                <a:solidFill>
                  <a:srgbClr val="000000"/>
                </a:solidFill>
                <a:latin typeface="Canva Sans"/>
              </a:rPr>
              <a:t>How about a movie called Terror at Sea? The movie follows a group of people on a luxury cruise ship who are thrown into chaos when a group &gt; &gt; &gt; of terrorists take over the boat. The film will be a thrilling and suspenseful adventure as the passengers and crew try to survive and escape &gt; &gt; &gt; the terrorists while also trying to piece together their motivations and plan their counter-attack. </a:t>
            </a:r>
            <a:r>
              <a:rPr lang="en-US" sz="2900">
                <a:solidFill>
                  <a:srgbClr val="000000"/>
                </a:solidFill>
                <a:latin typeface="Canva Sans"/>
              </a:rPr>
              <a:t>Along the way, there will be unexpected &gt; &gt; &gt; twists and turns, shocking discoveries, and intense action sequences that keep the audience on the edge of their seats." SCORE: 81</a:t>
            </a:r>
          </a:p>
          <a:p>
            <a:pPr>
              <a:lnSpc>
                <a:spcPts val="4060"/>
              </a:lnSpc>
            </a:pPr>
          </a:p>
          <a:p>
            <a:pPr>
              <a:lnSpc>
                <a:spcPts val="4060"/>
              </a:lnSpc>
            </a:pPr>
            <a:r>
              <a:rPr lang="en-US" sz="2900">
                <a:solidFill>
                  <a:srgbClr val="000000"/>
                </a:solidFill>
                <a:latin typeface="Canva Sans"/>
              </a:rPr>
              <a:t>"Title: Interceptor The story revolves around a highly skilled agent who works for a top-secret government agency. The agent is tasked with intercepting a terrorist cell that is planning to attack a major city. To achieve this, the agent will have to go undercover and infiltrate the group, using all sorts of techniques to gather intelligence and stay hidden. As the plot progresses, the agent will be alerted by their colleagues of a potential threat from an unexpected source - a random person on a tugboat who seems to have some sort of advanced knowledge about the terrorist group's plans. The agent will need to follow this lead and investigate the tugboat captain to gather more information. The movie could involve a lot of suspenseful moments as the agent races against time to stop the terrorists before they cause any damage. It could also feature some unexpected twists and turns as the story unfolds, with the potential for a few surprises along the way." SCORE: 76</a:t>
            </a:r>
          </a:p>
          <a:p>
            <a:pPr algn="ctr">
              <a:lnSpc>
                <a:spcPts val="48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15969760" y="0"/>
            <a:ext cx="2318240" cy="2318240"/>
          </a:xfrm>
          <a:custGeom>
            <a:avLst/>
            <a:gdLst/>
            <a:ahLst/>
            <a:cxnLst/>
            <a:rect r="r" b="b" t="t" l="l"/>
            <a:pathLst>
              <a:path h="2318240" w="2318240">
                <a:moveTo>
                  <a:pt x="0" y="0"/>
                </a:moveTo>
                <a:lnTo>
                  <a:pt x="2318240" y="0"/>
                </a:lnTo>
                <a:lnTo>
                  <a:pt x="2318240" y="2318240"/>
                </a:lnTo>
                <a:lnTo>
                  <a:pt x="0" y="23182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028700" y="8779783"/>
            <a:ext cx="595176" cy="595176"/>
          </a:xfrm>
          <a:custGeom>
            <a:avLst/>
            <a:gdLst/>
            <a:ahLst/>
            <a:cxnLst/>
            <a:rect r="r" b="b" t="t" l="l"/>
            <a:pathLst>
              <a:path h="595176" w="595176">
                <a:moveTo>
                  <a:pt x="0" y="0"/>
                </a:moveTo>
                <a:lnTo>
                  <a:pt x="595176" y="0"/>
                </a:lnTo>
                <a:lnTo>
                  <a:pt x="595176" y="595176"/>
                </a:lnTo>
                <a:lnTo>
                  <a:pt x="0" y="595176"/>
                </a:lnTo>
                <a:lnTo>
                  <a:pt x="0" y="0"/>
                </a:lnTo>
                <a:close/>
              </a:path>
            </a:pathLst>
          </a:custGeom>
          <a:blipFill>
            <a:blip r:embed="rId5"/>
            <a:stretch>
              <a:fillRect l="0" t="0" r="0" b="0"/>
            </a:stretch>
          </a:blipFill>
        </p:spPr>
      </p:sp>
      <p:sp>
        <p:nvSpPr>
          <p:cNvPr name="Freeform 4" id="4"/>
          <p:cNvSpPr/>
          <p:nvPr/>
        </p:nvSpPr>
        <p:spPr>
          <a:xfrm flipH="false" flipV="false" rot="0">
            <a:off x="7345205" y="7675589"/>
            <a:ext cx="780475" cy="784397"/>
          </a:xfrm>
          <a:custGeom>
            <a:avLst/>
            <a:gdLst/>
            <a:ahLst/>
            <a:cxnLst/>
            <a:rect r="r" b="b" t="t" l="l"/>
            <a:pathLst>
              <a:path h="784397" w="780475">
                <a:moveTo>
                  <a:pt x="0" y="0"/>
                </a:moveTo>
                <a:lnTo>
                  <a:pt x="780476" y="0"/>
                </a:lnTo>
                <a:lnTo>
                  <a:pt x="780476" y="784397"/>
                </a:lnTo>
                <a:lnTo>
                  <a:pt x="0" y="7843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9189" y="904875"/>
            <a:ext cx="7366254" cy="1038225"/>
          </a:xfrm>
          <a:prstGeom prst="rect">
            <a:avLst/>
          </a:prstGeom>
        </p:spPr>
        <p:txBody>
          <a:bodyPr anchor="t" rtlCol="false" tIns="0" lIns="0" bIns="0" rIns="0">
            <a:spAutoFit/>
          </a:bodyPr>
          <a:lstStyle/>
          <a:p>
            <a:pPr algn="ctr">
              <a:lnSpc>
                <a:spcPts val="8400"/>
              </a:lnSpc>
              <a:spcBef>
                <a:spcPct val="0"/>
              </a:spcBef>
            </a:pPr>
            <a:r>
              <a:rPr lang="en-US" sz="6000" spc="120">
                <a:solidFill>
                  <a:srgbClr val="000000"/>
                </a:solidFill>
                <a:latin typeface="Proxima Nova Bold"/>
              </a:rPr>
              <a:t>Future Development</a:t>
            </a:r>
          </a:p>
        </p:txBody>
      </p:sp>
      <p:sp>
        <p:nvSpPr>
          <p:cNvPr name="TextBox 6" id="6"/>
          <p:cNvSpPr txBox="true"/>
          <p:nvPr/>
        </p:nvSpPr>
        <p:spPr>
          <a:xfrm rot="0">
            <a:off x="1721849" y="8850993"/>
            <a:ext cx="3099672" cy="424180"/>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Openmesh</a:t>
            </a:r>
          </a:p>
        </p:txBody>
      </p:sp>
      <p:sp>
        <p:nvSpPr>
          <p:cNvPr name="TextBox 7" id="7"/>
          <p:cNvSpPr txBox="true"/>
          <p:nvPr/>
        </p:nvSpPr>
        <p:spPr>
          <a:xfrm rot="0">
            <a:off x="0" y="2237620"/>
            <a:ext cx="15066807" cy="6222366"/>
          </a:xfrm>
          <a:prstGeom prst="rect">
            <a:avLst/>
          </a:prstGeom>
        </p:spPr>
        <p:txBody>
          <a:bodyPr anchor="t" rtlCol="false" tIns="0" lIns="0" bIns="0" rIns="0">
            <a:spAutoFit/>
          </a:bodyPr>
          <a:lstStyle/>
          <a:p>
            <a:pPr marL="949954" indent="-474977" lvl="1">
              <a:lnSpc>
                <a:spcPts val="6159"/>
              </a:lnSpc>
              <a:buFont typeface="Arial"/>
              <a:buChar char="•"/>
            </a:pPr>
            <a:r>
              <a:rPr lang="en-US" sz="4399">
                <a:solidFill>
                  <a:srgbClr val="000000"/>
                </a:solidFill>
                <a:latin typeface="Canva Sans"/>
              </a:rPr>
              <a:t>Optimising crossover and mutation algorithms</a:t>
            </a:r>
          </a:p>
          <a:p>
            <a:pPr marL="949954" indent="-474977" lvl="1">
              <a:lnSpc>
                <a:spcPts val="6159"/>
              </a:lnSpc>
              <a:buFont typeface="Arial"/>
              <a:buChar char="•"/>
            </a:pPr>
            <a:r>
              <a:rPr lang="en-US" sz="4399">
                <a:solidFill>
                  <a:srgbClr val="000000"/>
                </a:solidFill>
                <a:latin typeface="Canva Sans"/>
              </a:rPr>
              <a:t>Tune parameters of GA</a:t>
            </a:r>
          </a:p>
          <a:p>
            <a:pPr marL="949954" indent="-474977" lvl="1">
              <a:lnSpc>
                <a:spcPts val="6159"/>
              </a:lnSpc>
              <a:buFont typeface="Arial"/>
              <a:buChar char="•"/>
            </a:pPr>
            <a:r>
              <a:rPr lang="en-US" sz="4399">
                <a:solidFill>
                  <a:srgbClr val="000000"/>
                </a:solidFill>
                <a:latin typeface="Canva Sans"/>
              </a:rPr>
              <a:t>Distributive computing on Hypercycle</a:t>
            </a:r>
          </a:p>
          <a:p>
            <a:pPr marL="949954" indent="-474977" lvl="1">
              <a:lnSpc>
                <a:spcPts val="6159"/>
              </a:lnSpc>
              <a:buFont typeface="Arial"/>
              <a:buChar char="•"/>
            </a:pPr>
            <a:r>
              <a:rPr lang="en-US" sz="4399">
                <a:solidFill>
                  <a:srgbClr val="000000"/>
                </a:solidFill>
                <a:latin typeface="Canva Sans"/>
              </a:rPr>
              <a:t>Make Dockerfile --&gt; ease of use</a:t>
            </a:r>
          </a:p>
          <a:p>
            <a:pPr marL="949954" indent="-474977" lvl="1">
              <a:lnSpc>
                <a:spcPts val="6159"/>
              </a:lnSpc>
              <a:buFont typeface="Arial"/>
              <a:buChar char="•"/>
            </a:pPr>
            <a:r>
              <a:rPr lang="en-US" sz="4399">
                <a:solidFill>
                  <a:srgbClr val="000000"/>
                </a:solidFill>
                <a:latin typeface="Canva Sans"/>
              </a:rPr>
              <a:t>Extensive documentation</a:t>
            </a:r>
          </a:p>
          <a:p>
            <a:pPr marL="949954" indent="-474977" lvl="1">
              <a:lnSpc>
                <a:spcPts val="6159"/>
              </a:lnSpc>
              <a:buFont typeface="Arial"/>
              <a:buChar char="•"/>
            </a:pPr>
            <a:r>
              <a:rPr lang="en-US" sz="4399">
                <a:solidFill>
                  <a:srgbClr val="000000"/>
                </a:solidFill>
                <a:latin typeface="Canva Sans"/>
              </a:rPr>
              <a:t>Get more contributors</a:t>
            </a:r>
          </a:p>
          <a:p>
            <a:pPr marL="949954" indent="-474977" lvl="1">
              <a:lnSpc>
                <a:spcPts val="6159"/>
              </a:lnSpc>
              <a:buFont typeface="Arial"/>
              <a:buChar char="•"/>
            </a:pPr>
            <a:r>
              <a:rPr lang="en-US" sz="4399">
                <a:solidFill>
                  <a:srgbClr val="000000"/>
                </a:solidFill>
                <a:latin typeface="Canva Sans"/>
              </a:rPr>
              <a:t>Generalization</a:t>
            </a:r>
          </a:p>
          <a:p>
            <a:pPr marL="949954" indent="-474977" lvl="1">
              <a:lnSpc>
                <a:spcPts val="6159"/>
              </a:lnSpc>
              <a:buFont typeface="Arial"/>
              <a:buChar char="•"/>
            </a:pPr>
            <a:r>
              <a:rPr lang="en-US" sz="4399">
                <a:solidFill>
                  <a:srgbClr val="000000"/>
                </a:solidFill>
                <a:latin typeface="Canva Sans"/>
              </a:rPr>
              <a:t>Integrate to Openmesh </a:t>
            </a:r>
          </a:p>
        </p:txBody>
      </p:sp>
      <p:grpSp>
        <p:nvGrpSpPr>
          <p:cNvPr name="Group 8" id="8"/>
          <p:cNvGrpSpPr/>
          <p:nvPr/>
        </p:nvGrpSpPr>
        <p:grpSpPr>
          <a:xfrm rot="0">
            <a:off x="1051635" y="9374959"/>
            <a:ext cx="3769887" cy="576216"/>
            <a:chOff x="0" y="0"/>
            <a:chExt cx="5026516" cy="768287"/>
          </a:xfrm>
        </p:grpSpPr>
        <p:sp>
          <p:nvSpPr>
            <p:cNvPr name="Freeform 9" id="9"/>
            <p:cNvSpPr/>
            <p:nvPr/>
          </p:nvSpPr>
          <p:spPr>
            <a:xfrm flipH="false" flipV="false" rot="0">
              <a:off x="0" y="0"/>
              <a:ext cx="762989" cy="768287"/>
            </a:xfrm>
            <a:custGeom>
              <a:avLst/>
              <a:gdLst/>
              <a:ahLst/>
              <a:cxnLst/>
              <a:rect r="r" b="b" t="t" l="l"/>
              <a:pathLst>
                <a:path h="768287" w="762989">
                  <a:moveTo>
                    <a:pt x="0" y="0"/>
                  </a:moveTo>
                  <a:lnTo>
                    <a:pt x="762989" y="0"/>
                  </a:lnTo>
                  <a:lnTo>
                    <a:pt x="762989" y="768287"/>
                  </a:lnTo>
                  <a:lnTo>
                    <a:pt x="0" y="768287"/>
                  </a:lnTo>
                  <a:lnTo>
                    <a:pt x="0" y="0"/>
                  </a:lnTo>
                  <a:close/>
                </a:path>
              </a:pathLst>
            </a:custGeom>
            <a:blipFill>
              <a:blip r:embed="rId8"/>
              <a:stretch>
                <a:fillRect l="0" t="0" r="0" b="0"/>
              </a:stretch>
            </a:blipFill>
          </p:spPr>
        </p:sp>
        <p:sp>
          <p:nvSpPr>
            <p:cNvPr name="TextBox 10" id="10"/>
            <p:cNvSpPr txBox="true"/>
            <p:nvPr/>
          </p:nvSpPr>
          <p:spPr>
            <a:xfrm rot="0">
              <a:off x="893620" y="91832"/>
              <a:ext cx="4132896" cy="556048"/>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HyperCycle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1E2E4"/>
        </a:solidFill>
      </p:bgPr>
    </p:bg>
    <p:spTree>
      <p:nvGrpSpPr>
        <p:cNvPr id="1" name=""/>
        <p:cNvGrpSpPr/>
        <p:nvPr/>
      </p:nvGrpSpPr>
      <p:grpSpPr>
        <a:xfrm>
          <a:off x="0" y="0"/>
          <a:ext cx="0" cy="0"/>
          <a:chOff x="0" y="0"/>
          <a:chExt cx="0" cy="0"/>
        </a:xfrm>
      </p:grpSpPr>
      <p:sp>
        <p:nvSpPr>
          <p:cNvPr name="Freeform 2" id="2"/>
          <p:cNvSpPr/>
          <p:nvPr/>
        </p:nvSpPr>
        <p:spPr>
          <a:xfrm flipH="false" flipV="false" rot="0">
            <a:off x="2452299" y="-45112"/>
            <a:ext cx="21532506" cy="10705963"/>
          </a:xfrm>
          <a:custGeom>
            <a:avLst/>
            <a:gdLst/>
            <a:ahLst/>
            <a:cxnLst/>
            <a:rect r="r" b="b" t="t" l="l"/>
            <a:pathLst>
              <a:path h="10705963" w="21532506">
                <a:moveTo>
                  <a:pt x="0" y="0"/>
                </a:moveTo>
                <a:lnTo>
                  <a:pt x="21532506" y="0"/>
                </a:lnTo>
                <a:lnTo>
                  <a:pt x="21532506" y="10705962"/>
                </a:lnTo>
                <a:lnTo>
                  <a:pt x="0" y="10705962"/>
                </a:lnTo>
                <a:lnTo>
                  <a:pt x="0" y="0"/>
                </a:lnTo>
                <a:close/>
              </a:path>
            </a:pathLst>
          </a:custGeom>
          <a:blipFill>
            <a:blip r:embed="rId3">
              <a:extLst>
                <a:ext uri="{96DAC541-7B7A-43D3-8B79-37D633B846F1}">
                  <asvg:svgBlip xmlns:asvg="http://schemas.microsoft.com/office/drawing/2016/SVG/main" r:embed="rId4"/>
                </a:ext>
              </a:extLst>
            </a:blip>
            <a:stretch>
              <a:fillRect l="-2457" t="-35562" r="-65391" b="-24024"/>
            </a:stretch>
          </a:blipFill>
        </p:spPr>
      </p:sp>
      <p:sp>
        <p:nvSpPr>
          <p:cNvPr name="TextBox 3" id="3"/>
          <p:cNvSpPr txBox="true"/>
          <p:nvPr/>
        </p:nvSpPr>
        <p:spPr>
          <a:xfrm rot="0">
            <a:off x="1721849" y="8850993"/>
            <a:ext cx="3099672" cy="424180"/>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Openmesh</a:t>
            </a:r>
          </a:p>
        </p:txBody>
      </p:sp>
      <p:sp>
        <p:nvSpPr>
          <p:cNvPr name="Freeform 4" id="4"/>
          <p:cNvSpPr/>
          <p:nvPr/>
        </p:nvSpPr>
        <p:spPr>
          <a:xfrm flipH="false" flipV="false" rot="0">
            <a:off x="1028700" y="8779783"/>
            <a:ext cx="595176" cy="595176"/>
          </a:xfrm>
          <a:custGeom>
            <a:avLst/>
            <a:gdLst/>
            <a:ahLst/>
            <a:cxnLst/>
            <a:rect r="r" b="b" t="t" l="l"/>
            <a:pathLst>
              <a:path h="595176" w="595176">
                <a:moveTo>
                  <a:pt x="0" y="0"/>
                </a:moveTo>
                <a:lnTo>
                  <a:pt x="595176" y="0"/>
                </a:lnTo>
                <a:lnTo>
                  <a:pt x="595176" y="595176"/>
                </a:lnTo>
                <a:lnTo>
                  <a:pt x="0" y="595176"/>
                </a:lnTo>
                <a:lnTo>
                  <a:pt x="0" y="0"/>
                </a:lnTo>
                <a:close/>
              </a:path>
            </a:pathLst>
          </a:custGeom>
          <a:blipFill>
            <a:blip r:embed="rId5"/>
            <a:stretch>
              <a:fillRect l="0" t="0" r="0" b="0"/>
            </a:stretch>
          </a:blipFill>
        </p:spPr>
      </p:sp>
      <p:sp>
        <p:nvSpPr>
          <p:cNvPr name="TextBox 5" id="5"/>
          <p:cNvSpPr txBox="true"/>
          <p:nvPr/>
        </p:nvSpPr>
        <p:spPr>
          <a:xfrm rot="0">
            <a:off x="-4008592" y="3919435"/>
            <a:ext cx="26305185" cy="1672482"/>
          </a:xfrm>
          <a:prstGeom prst="rect">
            <a:avLst/>
          </a:prstGeom>
        </p:spPr>
        <p:txBody>
          <a:bodyPr anchor="t" rtlCol="false" tIns="0" lIns="0" bIns="0" rIns="0">
            <a:spAutoFit/>
          </a:bodyPr>
          <a:lstStyle/>
          <a:p>
            <a:pPr algn="ctr">
              <a:lnSpc>
                <a:spcPts val="13614"/>
              </a:lnSpc>
              <a:spcBef>
                <a:spcPct val="0"/>
              </a:spcBef>
            </a:pPr>
            <a:r>
              <a:rPr lang="en-US" sz="9724">
                <a:solidFill>
                  <a:srgbClr val="141E20"/>
                </a:solidFill>
                <a:latin typeface="Proxima Nova Bold"/>
              </a:rPr>
              <a:t>THANK YOU</a:t>
            </a:r>
          </a:p>
        </p:txBody>
      </p:sp>
      <p:grpSp>
        <p:nvGrpSpPr>
          <p:cNvPr name="Group 6" id="6"/>
          <p:cNvGrpSpPr/>
          <p:nvPr/>
        </p:nvGrpSpPr>
        <p:grpSpPr>
          <a:xfrm rot="0">
            <a:off x="1051635" y="9374959"/>
            <a:ext cx="3769887" cy="576216"/>
            <a:chOff x="0" y="0"/>
            <a:chExt cx="5026516" cy="768287"/>
          </a:xfrm>
        </p:grpSpPr>
        <p:sp>
          <p:nvSpPr>
            <p:cNvPr name="Freeform 7" id="7"/>
            <p:cNvSpPr/>
            <p:nvPr/>
          </p:nvSpPr>
          <p:spPr>
            <a:xfrm flipH="false" flipV="false" rot="0">
              <a:off x="0" y="0"/>
              <a:ext cx="762989" cy="768287"/>
            </a:xfrm>
            <a:custGeom>
              <a:avLst/>
              <a:gdLst/>
              <a:ahLst/>
              <a:cxnLst/>
              <a:rect r="r" b="b" t="t" l="l"/>
              <a:pathLst>
                <a:path h="768287" w="762989">
                  <a:moveTo>
                    <a:pt x="0" y="0"/>
                  </a:moveTo>
                  <a:lnTo>
                    <a:pt x="762989" y="0"/>
                  </a:lnTo>
                  <a:lnTo>
                    <a:pt x="762989" y="768287"/>
                  </a:lnTo>
                  <a:lnTo>
                    <a:pt x="0" y="768287"/>
                  </a:lnTo>
                  <a:lnTo>
                    <a:pt x="0" y="0"/>
                  </a:lnTo>
                  <a:close/>
                </a:path>
              </a:pathLst>
            </a:custGeom>
            <a:blipFill>
              <a:blip r:embed="rId6"/>
              <a:stretch>
                <a:fillRect l="0" t="0" r="0" b="0"/>
              </a:stretch>
            </a:blipFill>
          </p:spPr>
        </p:sp>
        <p:sp>
          <p:nvSpPr>
            <p:cNvPr name="TextBox 8" id="8"/>
            <p:cNvSpPr txBox="true"/>
            <p:nvPr/>
          </p:nvSpPr>
          <p:spPr>
            <a:xfrm rot="0">
              <a:off x="893620" y="91832"/>
              <a:ext cx="4132896" cy="556048"/>
            </a:xfrm>
            <a:prstGeom prst="rect">
              <a:avLst/>
            </a:prstGeom>
          </p:spPr>
          <p:txBody>
            <a:bodyPr anchor="t" rtlCol="false" tIns="0" lIns="0" bIns="0" rIns="0">
              <a:spAutoFit/>
            </a:bodyPr>
            <a:lstStyle/>
            <a:p>
              <a:pPr>
                <a:lnSpc>
                  <a:spcPts val="3380"/>
                </a:lnSpc>
              </a:pPr>
              <a:r>
                <a:rPr lang="en-US" sz="2600">
                  <a:solidFill>
                    <a:srgbClr val="141E20"/>
                  </a:solidFill>
                  <a:latin typeface="Proxima Nova"/>
                </a:rPr>
                <a:t>HyperCycle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DAF3lWOxnzY</dc:identifier>
  <dcterms:modified xsi:type="dcterms:W3CDTF">2011-08-01T06:04:30Z</dcterms:modified>
  <cp:revision>1</cp:revision>
  <dc:title>Light Blue Neon Green Gradient AI Technology Business Presentation</dc:title>
</cp:coreProperties>
</file>