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96" r:id="rId11"/>
    <p:sldId id="272" r:id="rId12"/>
    <p:sldId id="274" r:id="rId13"/>
    <p:sldId id="275" r:id="rId14"/>
    <p:sldId id="295" r:id="rId15"/>
    <p:sldId id="277" r:id="rId16"/>
    <p:sldId id="297" r:id="rId17"/>
    <p:sldId id="278" r:id="rId18"/>
    <p:sldId id="280" r:id="rId19"/>
    <p:sldId id="281" r:id="rId20"/>
    <p:sldId id="283" r:id="rId21"/>
    <p:sldId id="284" r:id="rId22"/>
    <p:sldId id="301" r:id="rId23"/>
    <p:sldId id="300" r:id="rId24"/>
    <p:sldId id="285" r:id="rId25"/>
    <p:sldId id="287" r:id="rId26"/>
    <p:sldId id="288" r:id="rId27"/>
    <p:sldId id="289" r:id="rId28"/>
    <p:sldId id="298" r:id="rId29"/>
    <p:sldId id="290" r:id="rId30"/>
    <p:sldId id="292" r:id="rId31"/>
    <p:sldId id="293" r:id="rId32"/>
    <p:sldId id="294" r:id="rId33"/>
    <p:sldId id="299" r:id="rId34"/>
    <p:sldId id="25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83" autoAdjust="0"/>
  </p:normalViewPr>
  <p:slideViewPr>
    <p:cSldViewPr>
      <p:cViewPr varScale="1">
        <p:scale>
          <a:sx n="47" d="100"/>
          <a:sy n="47" d="100"/>
        </p:scale>
        <p:origin x="386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4E87-438F-4631-B18F-73CE04BDE67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CE87E-C991-4426-A404-8A4F6E1E7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3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245028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通过被掉函数修改主调函数普通变量的值</a:t>
            </a:r>
          </a:p>
          <a:p>
            <a:r>
              <a:rPr lang="en-US"/>
              <a:t>1.</a:t>
            </a:r>
            <a:r>
              <a:rPr lang="zh-CN" altLang="en-US"/>
              <a:t>实参必须是普通变量的地址</a:t>
            </a:r>
          </a:p>
          <a:p>
            <a:r>
              <a:rPr lang="en-US"/>
              <a:t>2.</a:t>
            </a:r>
            <a:r>
              <a:rPr lang="zh-CN" altLang="en-US"/>
              <a:t>形参必须是指针变量</a:t>
            </a:r>
          </a:p>
          <a:p>
            <a:r>
              <a:rPr lang="en-US"/>
              <a:t>3.</a:t>
            </a:r>
            <a:r>
              <a:rPr lang="zh-CN" altLang="en-US"/>
              <a:t>被掉函数中通过修改 *形参名的方式修改主调函数相关变量的值</a:t>
            </a:r>
          </a:p>
        </p:txBody>
      </p:sp>
    </p:spTree>
    <p:extLst>
      <p:ext uri="{BB962C8B-B14F-4D97-AF65-F5344CB8AC3E}">
        <p14:creationId xmlns:p14="http://schemas.microsoft.com/office/powerpoint/2010/main" val="1618722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77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95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 include &lt;stdio.h&gt;</a:t>
            </a:r>
          </a:p>
          <a:p>
            <a:r>
              <a:rPr lang="en-US"/>
              <a:t># include &lt;malloc.h&gt;  //</a:t>
            </a:r>
            <a:r>
              <a:rPr lang="zh-CN" altLang="en-US"/>
              <a:t>不能省  </a:t>
            </a:r>
            <a:r>
              <a:rPr lang="en-US"/>
              <a:t>malloc </a:t>
            </a:r>
            <a:r>
              <a:rPr lang="zh-CN" altLang="en-US"/>
              <a:t>是 </a:t>
            </a:r>
            <a:r>
              <a:rPr lang="en-US"/>
              <a:t>memory(</a:t>
            </a:r>
            <a:r>
              <a:rPr lang="zh-CN" altLang="en-US"/>
              <a:t>内存</a:t>
            </a:r>
            <a:r>
              <a:rPr lang="en-US"/>
              <a:t>) allocate(</a:t>
            </a:r>
            <a:r>
              <a:rPr lang="zh-CN" altLang="en-US"/>
              <a:t>分配</a:t>
            </a:r>
            <a:r>
              <a:rPr lang="en-US"/>
              <a:t>)</a:t>
            </a:r>
            <a:r>
              <a:rPr lang="zh-CN" altLang="en-US"/>
              <a:t>的缩写</a:t>
            </a:r>
          </a:p>
          <a:p>
            <a:r>
              <a:rPr lang="en-US"/>
              <a:t>int main(void)</a:t>
            </a:r>
          </a:p>
          <a:p>
            <a:r>
              <a:rPr lang="en-US"/>
              <a:t>{</a:t>
            </a:r>
          </a:p>
          <a:p>
            <a:r>
              <a:rPr lang="en-US"/>
              <a:t>	int i = 5; //</a:t>
            </a:r>
            <a:r>
              <a:rPr lang="zh-CN" altLang="en-US"/>
              <a:t>分配了</a:t>
            </a:r>
            <a:r>
              <a:rPr lang="en-US"/>
              <a:t>4</a:t>
            </a:r>
            <a:r>
              <a:rPr lang="zh-CN" altLang="en-US"/>
              <a:t>个字节 静态分配   </a:t>
            </a:r>
            <a:r>
              <a:rPr lang="en-US"/>
              <a:t>11 </a:t>
            </a:r>
            <a:r>
              <a:rPr lang="zh-CN" altLang="en-US"/>
              <a:t>行</a:t>
            </a:r>
          </a:p>
          <a:p>
            <a:r>
              <a:rPr lang="zh-CN" altLang="en-US"/>
              <a:t>	</a:t>
            </a:r>
            <a:r>
              <a:rPr lang="en-US"/>
              <a:t>int * p = (int *)malloc(4); //12</a:t>
            </a:r>
            <a:r>
              <a:rPr lang="zh-CN" altLang="en-US"/>
              <a:t>行</a:t>
            </a:r>
          </a:p>
          <a:p>
            <a:r>
              <a:rPr lang="zh-CN" altLang="en-US"/>
              <a:t>		</a:t>
            </a:r>
            <a:r>
              <a:rPr lang="en-US"/>
              <a:t>/*</a:t>
            </a:r>
          </a:p>
          <a:p>
            <a:r>
              <a:rPr lang="en-US"/>
              <a:t>			1. </a:t>
            </a:r>
            <a:r>
              <a:rPr lang="zh-CN" altLang="en-US"/>
              <a:t>要使用</a:t>
            </a:r>
            <a:r>
              <a:rPr lang="en-US"/>
              <a:t>malloc</a:t>
            </a:r>
            <a:r>
              <a:rPr lang="zh-CN" altLang="en-US"/>
              <a:t>函数，必须添加</a:t>
            </a:r>
            <a:r>
              <a:rPr lang="en-US"/>
              <a:t>malloc.h</a:t>
            </a:r>
            <a:r>
              <a:rPr lang="zh-CN" altLang="en-US"/>
              <a:t>这个头文件</a:t>
            </a:r>
          </a:p>
          <a:p>
            <a:r>
              <a:rPr lang="zh-CN" altLang="en-US"/>
              <a:t>			</a:t>
            </a:r>
            <a:r>
              <a:rPr lang="en-US"/>
              <a:t>2. malloc</a:t>
            </a:r>
            <a:r>
              <a:rPr lang="zh-CN" altLang="en-US"/>
              <a:t>函数只有一个形参，并且形参是整型</a:t>
            </a:r>
          </a:p>
          <a:p>
            <a:r>
              <a:rPr lang="zh-CN" altLang="en-US"/>
              <a:t>			</a:t>
            </a:r>
            <a:r>
              <a:rPr lang="en-US"/>
              <a:t>3. 4</a:t>
            </a:r>
            <a:r>
              <a:rPr lang="zh-CN" altLang="en-US"/>
              <a:t>表示请求系统为本程序分配</a:t>
            </a:r>
            <a:r>
              <a:rPr lang="en-US"/>
              <a:t>4</a:t>
            </a:r>
            <a:r>
              <a:rPr lang="zh-CN" altLang="en-US"/>
              <a:t>个字节</a:t>
            </a:r>
          </a:p>
          <a:p>
            <a:r>
              <a:rPr lang="zh-CN" altLang="en-US"/>
              <a:t>			</a:t>
            </a:r>
            <a:r>
              <a:rPr lang="en-US"/>
              <a:t>4. malloc</a:t>
            </a:r>
            <a:r>
              <a:rPr lang="zh-CN" altLang="en-US"/>
              <a:t>函数只能返回第一个字节的地址</a:t>
            </a:r>
          </a:p>
          <a:p>
            <a:r>
              <a:rPr lang="zh-CN" altLang="en-US"/>
              <a:t>			</a:t>
            </a:r>
            <a:r>
              <a:rPr lang="en-US"/>
              <a:t>5. 12</a:t>
            </a:r>
            <a:r>
              <a:rPr lang="zh-CN" altLang="en-US"/>
              <a:t>行分配了</a:t>
            </a:r>
            <a:r>
              <a:rPr lang="en-US"/>
              <a:t>8</a:t>
            </a:r>
            <a:r>
              <a:rPr lang="zh-CN" altLang="en-US"/>
              <a:t>个字节</a:t>
            </a:r>
            <a:r>
              <a:rPr lang="en-US"/>
              <a:t>, p</a:t>
            </a:r>
            <a:r>
              <a:rPr lang="zh-CN" altLang="en-US"/>
              <a:t>变量占</a:t>
            </a:r>
            <a:r>
              <a:rPr lang="en-US"/>
              <a:t>4</a:t>
            </a:r>
            <a:r>
              <a:rPr lang="zh-CN" altLang="en-US"/>
              <a:t>个字节， </a:t>
            </a:r>
            <a:r>
              <a:rPr lang="en-US"/>
              <a:t>p</a:t>
            </a:r>
            <a:r>
              <a:rPr lang="zh-CN" altLang="en-US"/>
              <a:t>所指向的内存也占</a:t>
            </a:r>
            <a:r>
              <a:rPr lang="en-US"/>
              <a:t>4</a:t>
            </a:r>
            <a:r>
              <a:rPr lang="zh-CN" altLang="en-US"/>
              <a:t>个字节</a:t>
            </a:r>
          </a:p>
          <a:p>
            <a:r>
              <a:rPr lang="zh-CN" altLang="en-US"/>
              <a:t>			</a:t>
            </a:r>
            <a:r>
              <a:rPr lang="en-US"/>
              <a:t>6. p</a:t>
            </a:r>
            <a:r>
              <a:rPr lang="zh-CN" altLang="en-US"/>
              <a:t>本身所占的内存是静态分配的， </a:t>
            </a:r>
            <a:r>
              <a:rPr lang="en-US"/>
              <a:t>p</a:t>
            </a:r>
            <a:r>
              <a:rPr lang="zh-CN" altLang="en-US"/>
              <a:t>所指向的内存是动态分配的   	</a:t>
            </a:r>
          </a:p>
          <a:p>
            <a:r>
              <a:rPr lang="zh-CN" altLang="en-US"/>
              <a:t>		*</a:t>
            </a:r>
            <a:r>
              <a:rPr lang="en-US"/>
              <a:t>/</a:t>
            </a:r>
          </a:p>
          <a:p>
            <a:r>
              <a:rPr lang="en-US"/>
              <a:t>	*p = 5; //*p </a:t>
            </a:r>
            <a:r>
              <a:rPr lang="zh-CN" altLang="en-US"/>
              <a:t>代表的就是一个</a:t>
            </a:r>
            <a:r>
              <a:rPr lang="en-US"/>
              <a:t>int</a:t>
            </a:r>
            <a:r>
              <a:rPr lang="zh-CN" altLang="en-US"/>
              <a:t>变量， 只不过*</a:t>
            </a:r>
            <a:r>
              <a:rPr lang="en-US"/>
              <a:t>p</a:t>
            </a:r>
            <a:r>
              <a:rPr lang="zh-CN" altLang="en-US"/>
              <a:t>这个整型变量的内存分配方式和</a:t>
            </a:r>
            <a:r>
              <a:rPr lang="en-US"/>
              <a:t>11</a:t>
            </a:r>
            <a:r>
              <a:rPr lang="zh-CN" altLang="en-US"/>
              <a:t>行的</a:t>
            </a:r>
            <a:r>
              <a:rPr lang="en-US"/>
              <a:t>i</a:t>
            </a:r>
            <a:r>
              <a:rPr lang="zh-CN" altLang="en-US"/>
              <a:t>变量的分配方式不同</a:t>
            </a:r>
          </a:p>
          <a:p>
            <a:r>
              <a:rPr lang="zh-CN" altLang="en-US"/>
              <a:t>	</a:t>
            </a:r>
            <a:r>
              <a:rPr lang="en-US"/>
              <a:t>free(p); //freep(p)</a:t>
            </a:r>
            <a:r>
              <a:rPr lang="zh-CN" altLang="en-US"/>
              <a:t>表示把</a:t>
            </a:r>
            <a:r>
              <a:rPr lang="en-US"/>
              <a:t>p</a:t>
            </a:r>
            <a:r>
              <a:rPr lang="zh-CN" altLang="en-US"/>
              <a:t>所指向的内存给释放掉  </a:t>
            </a:r>
            <a:r>
              <a:rPr lang="en-US"/>
              <a:t>p</a:t>
            </a:r>
            <a:r>
              <a:rPr lang="zh-CN" altLang="en-US"/>
              <a:t>本身的内存是静态的，不能由程序员手动释放，</a:t>
            </a:r>
            <a:r>
              <a:rPr lang="en-US"/>
              <a:t>p</a:t>
            </a:r>
            <a:r>
              <a:rPr lang="zh-CN" altLang="en-US"/>
              <a:t>本身的内存只能在</a:t>
            </a:r>
            <a:r>
              <a:rPr lang="en-US"/>
              <a:t>p</a:t>
            </a:r>
            <a:r>
              <a:rPr lang="zh-CN" altLang="en-US"/>
              <a:t>变量所在的函数运行终止时由系统自动释放 </a:t>
            </a:r>
          </a:p>
          <a:p>
            <a:r>
              <a:rPr lang="zh-CN" altLang="en-US"/>
              <a:t>	</a:t>
            </a:r>
            <a:r>
              <a:rPr lang="en-US"/>
              <a:t>printf("</a:t>
            </a:r>
            <a:r>
              <a:rPr lang="zh-CN" altLang="en-US"/>
              <a:t>大家好！</a:t>
            </a:r>
            <a:r>
              <a:rPr lang="en-US"/>
              <a:t>\n");</a:t>
            </a:r>
          </a:p>
          <a:p>
            <a:r>
              <a:rPr lang="en-US"/>
              <a:t>	return 0;</a:t>
            </a:r>
          </a:p>
          <a:p>
            <a:r>
              <a:rPr lang="en-US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97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补充写</a:t>
            </a:r>
            <a:r>
              <a:rPr lang="en-US"/>
              <a:t>void f() </a:t>
            </a:r>
            <a:r>
              <a:rPr lang="zh-CN" altLang="en-US"/>
              <a:t>函数</a:t>
            </a:r>
          </a:p>
          <a:p>
            <a:r>
              <a:rPr lang="en-US"/>
              <a:t>#include &lt;stdio.h&gt;</a:t>
            </a:r>
          </a:p>
          <a:p>
            <a:r>
              <a:rPr lang="en-US"/>
              <a:t>#include &lt;malloc.h&gt; </a:t>
            </a:r>
          </a:p>
          <a:p>
            <a:r>
              <a:rPr lang="en-US"/>
              <a:t>void f(int * p)</a:t>
            </a:r>
          </a:p>
          <a:p>
            <a:r>
              <a:rPr lang="en-US"/>
              <a:t>{</a:t>
            </a:r>
          </a:p>
          <a:p>
            <a:r>
              <a:rPr lang="en-US"/>
              <a:t>     *p = 20;</a:t>
            </a:r>
          </a:p>
          <a:p>
            <a:r>
              <a:rPr lang="en-US"/>
              <a:t>    // free(p);     //free(p) </a:t>
            </a:r>
            <a:r>
              <a:rPr lang="zh-CN" altLang="en-US"/>
              <a:t>会对第二次打印*</a:t>
            </a:r>
            <a:r>
              <a:rPr lang="en-US"/>
              <a:t>p</a:t>
            </a:r>
            <a:r>
              <a:rPr lang="zh-CN" altLang="en-US"/>
              <a:t>产生什么影响</a:t>
            </a:r>
          </a:p>
          <a:p>
            <a:r>
              <a:rPr lang="zh-CN" altLang="en-US"/>
              <a:t> </a:t>
            </a:r>
            <a:r>
              <a:rPr lang="en-US"/>
              <a:t>}</a:t>
            </a:r>
          </a:p>
          <a:p>
            <a:r>
              <a:rPr lang="en-US"/>
              <a:t>int main(void)</a:t>
            </a:r>
          </a:p>
          <a:p>
            <a:r>
              <a:rPr lang="en-US"/>
              <a:t>{</a:t>
            </a:r>
          </a:p>
          <a:p>
            <a:r>
              <a:rPr lang="en-US"/>
              <a:t>    int i =5;</a:t>
            </a:r>
          </a:p>
          <a:p>
            <a:r>
              <a:rPr lang="en-US"/>
              <a:t>    int * p = (int *) malloc(sizeof(int));</a:t>
            </a:r>
          </a:p>
          <a:p>
            <a:r>
              <a:rPr lang="en-US"/>
              <a:t>    *p = 10;</a:t>
            </a:r>
          </a:p>
          <a:p>
            <a:r>
              <a:rPr lang="en-US"/>
              <a:t>    </a:t>
            </a:r>
            <a:r>
              <a:rPr lang="pt-BR" altLang="en-US"/>
              <a:t>printf("%d\n",*p);</a:t>
            </a:r>
          </a:p>
          <a:p>
            <a:r>
              <a:rPr lang="pt-BR" altLang="en-US"/>
              <a:t>    </a:t>
            </a:r>
          </a:p>
          <a:p>
            <a:r>
              <a:rPr lang="pt-BR" altLang="en-US"/>
              <a:t>    f(p);</a:t>
            </a:r>
          </a:p>
          <a:p>
            <a:r>
              <a:rPr lang="pt-BR" altLang="en-US"/>
              <a:t>    </a:t>
            </a:r>
            <a:r>
              <a:rPr lang="en-US"/>
              <a:t>printf("%d\n",*p);</a:t>
            </a:r>
          </a:p>
          <a:p>
            <a:r>
              <a:rPr lang="en-US"/>
              <a:t>    system("pause");</a:t>
            </a:r>
          </a:p>
          <a:p>
            <a:r>
              <a:rPr lang="en-US"/>
              <a:t>    </a:t>
            </a:r>
          </a:p>
          <a:p>
            <a:r>
              <a:rPr lang="en-US"/>
              <a:t>}</a:t>
            </a:r>
          </a:p>
          <a:p>
            <a:r>
              <a:rPr lang="zh-CN" altLang="en-US"/>
              <a:t>问 </a:t>
            </a:r>
            <a:r>
              <a:rPr lang="en-US"/>
              <a:t>free(q) </a:t>
            </a:r>
            <a:r>
              <a:rPr lang="zh-CN" altLang="en-US"/>
              <a:t>能不能在 </a:t>
            </a:r>
            <a:r>
              <a:rPr lang="en-US"/>
              <a:t>f()</a:t>
            </a:r>
            <a:r>
              <a:rPr lang="zh-CN" altLang="en-US"/>
              <a:t>里面写</a:t>
            </a:r>
          </a:p>
        </p:txBody>
      </p:sp>
    </p:spTree>
    <p:extLst>
      <p:ext uri="{BB962C8B-B14F-4D97-AF65-F5344CB8AC3E}">
        <p14:creationId xmlns:p14="http://schemas.microsoft.com/office/powerpoint/2010/main" val="95467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600"/>
              <a:t>（</a:t>
            </a:r>
            <a:r>
              <a:rPr lang="en-US" sz="1600"/>
              <a:t>1</a:t>
            </a:r>
            <a:r>
              <a:rPr lang="zh-CN" altLang="en-US" sz="1600"/>
              <a:t>） 从静态存储区域分配。内存在程序编译的时候就已经分配好，这块内存在程序的整个运行期间都存在。例如全局变量，</a:t>
            </a:r>
            <a:r>
              <a:rPr lang="en-US" sz="1600"/>
              <a:t>static </a:t>
            </a:r>
            <a:r>
              <a:rPr lang="zh-CN" altLang="en-US" sz="1600"/>
              <a:t>变量。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（</a:t>
            </a:r>
            <a:r>
              <a:rPr lang="en-US" sz="1600"/>
              <a:t>2</a:t>
            </a:r>
            <a:r>
              <a:rPr lang="zh-CN" altLang="en-US" sz="1600"/>
              <a:t>） 在栈上创建。在执行函数时，函数内局部变量的存储单元都可以在栈上创建，函数执行结束时这些存储单元自动被释放。栈内存分配运算内置于处理器的指令集中，效率很高，但是分配的内存容量有限。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（</a:t>
            </a:r>
            <a:r>
              <a:rPr lang="en-US" sz="1600"/>
              <a:t>3</a:t>
            </a:r>
            <a:r>
              <a:rPr lang="zh-CN" altLang="en-US" sz="1600"/>
              <a:t>） 从堆上分配，亦称动态内存分配。程序在运行的时候用</a:t>
            </a:r>
            <a:r>
              <a:rPr lang="en-US" sz="1600"/>
              <a:t>malloc </a:t>
            </a:r>
            <a:r>
              <a:rPr lang="zh-CN" altLang="en-US" sz="1600"/>
              <a:t>或</a:t>
            </a:r>
            <a:r>
              <a:rPr lang="en-US" sz="1600"/>
              <a:t>new </a:t>
            </a:r>
            <a:r>
              <a:rPr lang="zh-CN" altLang="en-US" sz="1600"/>
              <a:t>申请任意多少的内存，程序员自己负责在何时用</a:t>
            </a:r>
            <a:r>
              <a:rPr lang="en-US" sz="1600"/>
              <a:t>free </a:t>
            </a:r>
            <a:r>
              <a:rPr lang="zh-CN" altLang="en-US" sz="1600"/>
              <a:t>或</a:t>
            </a:r>
            <a:r>
              <a:rPr lang="en-US" sz="1600"/>
              <a:t>delete </a:t>
            </a:r>
            <a:r>
              <a:rPr lang="zh-CN" altLang="en-US" sz="1600"/>
              <a:t>释放内存。动态内存的生存期由我们决定，使用非常灵活，但问题也最多</a:t>
            </a:r>
            <a:r>
              <a:rPr lang="en-US" sz="1600"/>
              <a:t>.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 </a:t>
            </a:r>
            <a:r>
              <a:rPr lang="zh-CN" altLang="en-US" sz="1600" smtClean="0"/>
              <a:t>堆和栈的区别</a:t>
            </a:r>
            <a:r>
              <a:rPr lang="en-US" sz="1600" smtClean="0"/>
              <a:t>:</a:t>
            </a:r>
          </a:p>
          <a:p>
            <a:pPr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</a:pPr>
            <a:r>
              <a:rPr lang="en-US" sz="1600" b="1" smtClean="0"/>
              <a:t>1.</a:t>
            </a:r>
            <a:r>
              <a:rPr lang="zh-CN" altLang="en-US" sz="1600" b="1" smtClean="0"/>
              <a:t>申请方式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   栈</a:t>
            </a:r>
            <a:r>
              <a:rPr lang="en-US" sz="1600" smtClean="0"/>
              <a:t>:</a:t>
            </a:r>
            <a:r>
              <a:rPr lang="zh-CN" altLang="en-US" sz="1600" smtClean="0"/>
              <a:t>由系统自动分配，自动释放内存。例如</a:t>
            </a:r>
            <a:r>
              <a:rPr lang="en-US" sz="1600" smtClean="0"/>
              <a:t>,</a:t>
            </a:r>
            <a:r>
              <a:rPr lang="zh-CN" altLang="en-US" sz="1600" smtClean="0"/>
              <a:t>声明一个局部变量</a:t>
            </a:r>
            <a:r>
              <a:rPr lang="en-US" sz="1600" smtClean="0"/>
              <a:t>int  b; </a:t>
            </a:r>
            <a:r>
              <a:rPr lang="zh-CN" altLang="en-US" sz="1600" smtClean="0"/>
              <a:t>系统自动在栈中为</a:t>
            </a:r>
            <a:r>
              <a:rPr lang="en-US" sz="1600" smtClean="0"/>
              <a:t>b</a:t>
            </a:r>
            <a:r>
              <a:rPr lang="zh-CN" altLang="en-US" sz="1600" smtClean="0"/>
              <a:t>开辟空间</a:t>
            </a:r>
            <a:r>
              <a:rPr lang="en-US" sz="1600" smtClean="0"/>
              <a:t>.</a:t>
            </a:r>
            <a:r>
              <a:rPr lang="zh-CN" altLang="en-US" sz="1600" smtClean="0"/>
              <a:t>例如当在调用涵数时，需要保存的变量，最明显的是在递归调用时，要系统自动分配一个栈的空间，后进先出的，而后又由系统释放这个空间</a:t>
            </a:r>
            <a:r>
              <a:rPr lang="en-US" sz="1600" smtClean="0"/>
              <a:t>.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  堆</a:t>
            </a:r>
            <a:r>
              <a:rPr lang="en-US" sz="1600" smtClean="0"/>
              <a:t>:</a:t>
            </a:r>
            <a:r>
              <a:rPr lang="zh-CN" altLang="en-US" sz="1600" smtClean="0"/>
              <a:t>需要程序员自己申请，并指明大小，在</a:t>
            </a:r>
            <a:r>
              <a:rPr lang="en-US" sz="1600" smtClean="0"/>
              <a:t>c</a:t>
            </a:r>
            <a:r>
              <a:rPr lang="zh-CN" altLang="en-US" sz="1600" smtClean="0"/>
              <a:t>中用</a:t>
            </a:r>
            <a:r>
              <a:rPr lang="en-US" sz="1600" smtClean="0"/>
              <a:t>malloc</a:t>
            </a:r>
            <a:r>
              <a:rPr lang="zh-CN" altLang="en-US" sz="1600" smtClean="0"/>
              <a:t>函数   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/>
              <a:t>如char*  </a:t>
            </a:r>
            <a:r>
              <a:rPr lang="en-US" sz="1600" smtClean="0"/>
              <a:t>p1  =  (char*) malloc(10);   //14byte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/>
              <a:t>但是注意</a:t>
            </a:r>
            <a:r>
              <a:rPr lang="en-US" sz="1600" smtClean="0"/>
              <a:t>p1</a:t>
            </a:r>
            <a:r>
              <a:rPr lang="zh-CN" altLang="en-US" sz="1600" smtClean="0"/>
              <a:t>本身是在栈中的</a:t>
            </a:r>
            <a:r>
              <a:rPr lang="en-US" sz="1600" smtClean="0"/>
              <a:t>.</a:t>
            </a:r>
          </a:p>
          <a:p>
            <a:pPr lvl="1"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</a:pPr>
            <a:r>
              <a:rPr lang="en-US" sz="1600" b="1" smtClean="0"/>
              <a:t>2  </a:t>
            </a:r>
            <a:r>
              <a:rPr lang="zh-CN" altLang="en-US" sz="1600" b="1" smtClean="0"/>
              <a:t>申请后系统的响应</a:t>
            </a:r>
            <a:r>
              <a:rPr lang="zh-CN" altLang="en-US" sz="1600" smtClean="0"/>
              <a:t>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  栈：只要栈的剩余空间大于所申请空间，系统将为程序提供内存，否则将报异常提示栈溢出。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  堆：首先应该知道操作系统有一个记录空闲内存地址的链表，当系统收到程序的申请时，    会遍历该链表，寻找第一个空间大于所申请空间的堆结点，然后将该结点从空闲结点链表中删除，并将该结点的空间分配给程序，另外，对于大多数系统，会在这块内存空间中的首地址处记录本次分配的大小，这样，代码中的</a:t>
            </a:r>
            <a:r>
              <a:rPr lang="en-US" sz="1600" smtClean="0"/>
              <a:t>delete</a:t>
            </a:r>
            <a:r>
              <a:rPr lang="zh-CN" altLang="en-US" sz="1600" smtClean="0"/>
              <a:t>语句才能正确的释放本内存空间。另外，由于找到的堆结点的大小不一定正好等于申请的大小，系统会自动的将多余的那部分重新放入空闲链表中。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 </a:t>
            </a:r>
          </a:p>
          <a:p>
            <a:pPr>
              <a:lnSpc>
                <a:spcPct val="80000"/>
              </a:lnSpc>
            </a:pPr>
            <a:r>
              <a:rPr lang="en-US" sz="1600" b="1" smtClean="0"/>
              <a:t>3.</a:t>
            </a:r>
            <a:r>
              <a:rPr lang="zh-CN" altLang="en-US" sz="1600" b="1" smtClean="0"/>
              <a:t>申请大小的限制</a:t>
            </a:r>
            <a:r>
              <a:rPr lang="zh-CN" altLang="en-US" sz="1600" smtClean="0"/>
              <a:t>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 栈：大小固定，内存空间连续。</a:t>
            </a:r>
            <a:r>
              <a:rPr lang="en-US" altLang="zh-CN" sz="1600" smtClean="0"/>
              <a:t> </a:t>
            </a:r>
            <a:r>
              <a:rPr lang="zh-CN" altLang="en-US" sz="1600" smtClean="0"/>
              <a:t>在</a:t>
            </a:r>
            <a:r>
              <a:rPr lang="en-US" sz="1600" smtClean="0"/>
              <a:t>Windows</a:t>
            </a:r>
            <a:r>
              <a:rPr lang="zh-CN" altLang="en-US" sz="1600" smtClean="0"/>
              <a:t>下</a:t>
            </a:r>
            <a:r>
              <a:rPr lang="en-US" sz="1600" smtClean="0"/>
              <a:t>,</a:t>
            </a:r>
            <a:r>
              <a:rPr lang="zh-CN" altLang="en-US" sz="1600" smtClean="0"/>
              <a:t>栈是向低地址扩展的数据结构，是一块连续的内存的区域。这句话的意思是栈顶的地址和栈的最大容量是系统预先规定好的，在</a:t>
            </a:r>
            <a:r>
              <a:rPr lang="en-US" sz="1600" smtClean="0"/>
              <a:t>WINDOWS</a:t>
            </a:r>
            <a:r>
              <a:rPr lang="zh-CN" altLang="en-US" sz="1600" smtClean="0"/>
              <a:t>下，栈的大小是</a:t>
            </a:r>
            <a:r>
              <a:rPr lang="en-US" sz="1600" smtClean="0"/>
              <a:t>2M</a:t>
            </a:r>
            <a:r>
              <a:rPr lang="zh-CN" altLang="en-US" sz="1600" smtClean="0"/>
              <a:t>（</a:t>
            </a:r>
            <a:r>
              <a:rPr lang="en-US" sz="1600" smtClean="0"/>
              <a:t>vc</a:t>
            </a:r>
            <a:r>
              <a:rPr lang="zh-CN" altLang="en-US" sz="1600" smtClean="0"/>
              <a:t>编译选项中可以设置</a:t>
            </a:r>
            <a:r>
              <a:rPr lang="en-US" sz="1600" smtClean="0"/>
              <a:t>,</a:t>
            </a:r>
            <a:r>
              <a:rPr lang="zh-CN" altLang="en-US" sz="1600" smtClean="0"/>
              <a:t>其实就是一个</a:t>
            </a:r>
            <a:r>
              <a:rPr lang="en-US" sz="1600" smtClean="0"/>
              <a:t>STACK</a:t>
            </a:r>
            <a:r>
              <a:rPr lang="zh-CN" altLang="en-US" sz="1600" smtClean="0"/>
              <a:t>参数</a:t>
            </a:r>
            <a:r>
              <a:rPr lang="en-US" sz="1600" smtClean="0"/>
              <a:t>,</a:t>
            </a:r>
            <a:r>
              <a:rPr lang="zh-CN" altLang="en-US" sz="1600" smtClean="0"/>
              <a:t>缺省</a:t>
            </a:r>
            <a:r>
              <a:rPr lang="en-US" sz="1600" smtClean="0"/>
              <a:t>2M</a:t>
            </a:r>
            <a:r>
              <a:rPr lang="zh-CN" altLang="en-US" sz="1600" smtClean="0"/>
              <a:t>），如果申请的空间超过栈的剩余空间时，将提示</a:t>
            </a:r>
            <a:r>
              <a:rPr lang="en-US" sz="1600" smtClean="0"/>
              <a:t>overflow</a:t>
            </a:r>
            <a:r>
              <a:rPr lang="zh-CN" altLang="en-US" sz="1600" smtClean="0"/>
              <a:t>。因此，能从栈获得的空间较小。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堆：堆是向高地址扩展的数据结构，是不连续的内存区域。这是由于系统是用链表来存储的空闲内存地址的，自然是不连续的，而链表的遍历方向是由低地址向高地址。堆的大小受限于计算机系统中有效的虚拟内存。由此可见，堆获得的空间比较灵活，也比较大。   </a:t>
            </a:r>
            <a:endParaRPr lang="en-US" altLang="zh-CN" sz="1600" smtClean="0"/>
          </a:p>
          <a:p>
            <a:pPr>
              <a:lnSpc>
                <a:spcPct val="80000"/>
              </a:lnSpc>
            </a:pPr>
            <a:r>
              <a:rPr lang="zh-CN" altLang="en-US" sz="1600" smtClean="0"/>
              <a:t> </a:t>
            </a:r>
          </a:p>
          <a:p>
            <a:pPr>
              <a:lnSpc>
                <a:spcPct val="80000"/>
              </a:lnSpc>
            </a:pPr>
            <a:r>
              <a:rPr lang="en-US" sz="1600" b="1" smtClean="0"/>
              <a:t>4.</a:t>
            </a:r>
            <a:r>
              <a:rPr lang="zh-CN" altLang="en-US" sz="1600" b="1" smtClean="0"/>
              <a:t>申请效率的比较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 栈</a:t>
            </a:r>
            <a:r>
              <a:rPr lang="en-US" sz="1600" smtClean="0"/>
              <a:t>:</a:t>
            </a:r>
            <a:r>
              <a:rPr lang="zh-CN" altLang="en-US" sz="1600" smtClean="0"/>
              <a:t>程序员是无法控制栈内存。由系统自动分配，速度较快。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 堆</a:t>
            </a:r>
            <a:r>
              <a:rPr lang="en-US" sz="1600" smtClean="0"/>
              <a:t>:</a:t>
            </a:r>
            <a:r>
              <a:rPr lang="zh-CN" altLang="en-US" sz="1600" smtClean="0"/>
              <a:t>程序员可以申请和释放堆内存。由</a:t>
            </a:r>
            <a:r>
              <a:rPr lang="en-US" sz="1600" smtClean="0"/>
              <a:t>malloc/new</a:t>
            </a:r>
            <a:r>
              <a:rPr lang="zh-CN" altLang="en-US" sz="1600" smtClean="0"/>
              <a:t>分配的内存，一般速度比较慢，而且容易产生内存碎片</a:t>
            </a:r>
            <a:r>
              <a:rPr lang="en-US" sz="1600" smtClean="0"/>
              <a:t>,</a:t>
            </a:r>
            <a:r>
              <a:rPr lang="zh-CN" altLang="en-US" sz="1600" smtClean="0"/>
              <a:t>不过用起来最方便</a:t>
            </a:r>
            <a:r>
              <a:rPr lang="en-US" sz="1600" smtClean="0"/>
              <a:t>.   </a:t>
            </a:r>
          </a:p>
          <a:p>
            <a:pPr>
              <a:lnSpc>
                <a:spcPct val="80000"/>
              </a:lnSpc>
            </a:pPr>
            <a:r>
              <a:rPr lang="en-US" sz="1600" smtClean="0"/>
              <a:t> </a:t>
            </a:r>
          </a:p>
          <a:p>
            <a:pPr>
              <a:lnSpc>
                <a:spcPct val="80000"/>
              </a:lnSpc>
            </a:pPr>
            <a:r>
              <a:rPr lang="en-US" sz="1600" b="1" smtClean="0"/>
              <a:t>5.</a:t>
            </a:r>
            <a:r>
              <a:rPr lang="zh-CN" altLang="en-US" sz="1600" b="1" smtClean="0"/>
              <a:t>堆和栈中的存储内容 </a:t>
            </a:r>
            <a:r>
              <a:rPr lang="zh-CN" altLang="en-US" sz="1600" smtClean="0"/>
              <a:t>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栈</a:t>
            </a:r>
            <a:r>
              <a:rPr lang="en-US" sz="1600" smtClean="0"/>
              <a:t>:</a:t>
            </a:r>
            <a:r>
              <a:rPr lang="zh-CN" altLang="en-US" sz="1600" smtClean="0"/>
              <a:t>在函数调用时，第一个进栈的是主函数中后的下一条指令（函数调用语句的下一条可执行语句）的地址，然后是函数的各个参数，在大多数的</a:t>
            </a:r>
            <a:r>
              <a:rPr lang="en-US" sz="1600" smtClean="0"/>
              <a:t>C</a:t>
            </a:r>
            <a:r>
              <a:rPr lang="zh-CN" altLang="en-US" sz="1600" smtClean="0"/>
              <a:t>编译器中，参数是由右往左入栈的，然后是函数中的局部变量。注意静态变量是不入栈的。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当本次函数调用结束后，局部变量先出栈，然后是参数，最后栈顶指针指向最开始存的地址，也就是主函数中的下一条指令，程序由该点继续运行。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堆：一般是在堆的头部用一个字节存放堆的大小。堆中的具体内容有程序员安排。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 </a:t>
            </a:r>
          </a:p>
          <a:p>
            <a:pPr>
              <a:lnSpc>
                <a:spcPct val="80000"/>
              </a:lnSpc>
            </a:pPr>
            <a:r>
              <a:rPr lang="en-US" sz="1600" b="1" smtClean="0"/>
              <a:t>6.</a:t>
            </a:r>
            <a:r>
              <a:rPr lang="zh-CN" altLang="en-US" sz="1600" b="1" smtClean="0"/>
              <a:t>内存的回收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 栈：上分配的内存，编译器会自动收回；</a:t>
            </a:r>
            <a:endParaRPr lang="en-US" altLang="zh-CN" sz="1600" smtClean="0"/>
          </a:p>
          <a:p>
            <a:pPr>
              <a:lnSpc>
                <a:spcPct val="80000"/>
              </a:lnSpc>
            </a:pPr>
            <a:r>
              <a:rPr lang="en-US" altLang="zh-CN" sz="1600" baseline="0" smtClean="0"/>
              <a:t>       </a:t>
            </a:r>
            <a:r>
              <a:rPr lang="zh-CN" altLang="en-US" sz="1600" smtClean="0"/>
              <a:t>堆：分配的内存，要通过</a:t>
            </a:r>
            <a:r>
              <a:rPr lang="en-US" sz="1600" smtClean="0"/>
              <a:t>free()</a:t>
            </a:r>
            <a:r>
              <a:rPr lang="zh-CN" altLang="en-US" sz="1600" smtClean="0"/>
              <a:t>来显式地收回</a:t>
            </a:r>
            <a:r>
              <a:rPr lang="en-US" sz="1600" smtClean="0"/>
              <a:t>,</a:t>
            </a:r>
            <a:r>
              <a:rPr lang="zh-CN" altLang="en-US" sz="1600" smtClean="0"/>
              <a:t>否则会造成内存泄漏。</a:t>
            </a:r>
            <a:endParaRPr lang="en-US" altLang="zh-CN" sz="1600" smtClean="0"/>
          </a:p>
          <a:p>
            <a:pPr>
              <a:lnSpc>
                <a:spcPct val="80000"/>
              </a:lnSpc>
            </a:pPr>
            <a:endParaRPr lang="zh-CN" altLang="en-US" sz="1600" smtClean="0"/>
          </a:p>
          <a:p>
            <a:pPr>
              <a:lnSpc>
                <a:spcPct val="80000"/>
              </a:lnSpc>
            </a:pPr>
            <a:r>
              <a:rPr lang="zh-CN" altLang="en-US" sz="1600" smtClean="0"/>
              <a:t> 堆和栈的区别可以用如下的比喻来看出：   </a:t>
            </a:r>
          </a:p>
          <a:p>
            <a:pPr>
              <a:lnSpc>
                <a:spcPct val="80000"/>
              </a:lnSpc>
            </a:pPr>
            <a:r>
              <a:rPr lang="en-US" altLang="zh-CN" sz="1600" baseline="0" smtClean="0"/>
              <a:t>        </a:t>
            </a:r>
            <a:r>
              <a:rPr lang="zh-CN" altLang="en-US" sz="1600" smtClean="0"/>
              <a:t>使用栈就像我们去饭馆里吃饭，只管点菜（发出申请）、付钱、和吃（使用），吃饱了就走，不必理会切菜、洗菜等准备工作和洗碗、刷锅等扫尾工作，他的好处是快捷，但是自由度小。   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        使用堆就像是自己动手做喜欢吃的菜肴，比较麻烦，但是比较符合自己的口味，而且自由度大。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0431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#include &lt;stdio.h&gt;</a:t>
            </a:r>
          </a:p>
          <a:p>
            <a:r>
              <a:rPr lang="en-US"/>
              <a:t>void g(int * arr){</a:t>
            </a:r>
          </a:p>
          <a:p>
            <a:r>
              <a:rPr lang="en-US"/>
              <a:t>	arr[2]=2;</a:t>
            </a:r>
          </a:p>
          <a:p>
            <a:r>
              <a:rPr lang="en-US"/>
              <a:t>}</a:t>
            </a:r>
          </a:p>
          <a:p>
            <a:r>
              <a:rPr lang="en-US"/>
              <a:t>void f(){</a:t>
            </a:r>
          </a:p>
          <a:p>
            <a:r>
              <a:rPr lang="en-US"/>
              <a:t>	int a[] ={1,2,3,4,5};</a:t>
            </a:r>
          </a:p>
          <a:p>
            <a:r>
              <a:rPr lang="en-US"/>
              <a:t>	g(a);</a:t>
            </a:r>
          </a:p>
          <a:p>
            <a:r>
              <a:rPr lang="en-US"/>
              <a:t>	printf("%d",a[2]);</a:t>
            </a:r>
          </a:p>
          <a:p>
            <a:r>
              <a:rPr lang="en-US"/>
              <a:t>}</a:t>
            </a:r>
          </a:p>
          <a:p>
            <a:r>
              <a:rPr lang="en-US"/>
              <a:t>int main(){</a:t>
            </a:r>
          </a:p>
          <a:p>
            <a:r>
              <a:rPr lang="en-US"/>
              <a:t>	f();</a:t>
            </a:r>
          </a:p>
          <a:p>
            <a:r>
              <a:rPr lang="en-US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03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6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000"/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sz="1000"/>
              <a:t>#include &lt;malloc.h&gt; </a:t>
            </a:r>
          </a:p>
          <a:p>
            <a:pPr>
              <a:lnSpc>
                <a:spcPct val="90000"/>
              </a:lnSpc>
            </a:pPr>
            <a:r>
              <a:rPr lang="en-US" sz="1000"/>
              <a:t>int main(void)</a:t>
            </a:r>
          </a:p>
          <a:p>
            <a:pPr>
              <a:lnSpc>
                <a:spcPct val="90000"/>
              </a:lnSpc>
            </a:pPr>
            <a:r>
              <a:rPr lang="en-US" sz="1000"/>
              <a:t>{</a:t>
            </a:r>
          </a:p>
          <a:p>
            <a:pPr>
              <a:lnSpc>
                <a:spcPct val="90000"/>
              </a:lnSpc>
            </a:pPr>
            <a:r>
              <a:rPr lang="en-US" sz="1000"/>
              <a:t> int * pArr;</a:t>
            </a:r>
          </a:p>
          <a:p>
            <a:pPr>
              <a:lnSpc>
                <a:spcPct val="90000"/>
              </a:lnSpc>
            </a:pPr>
            <a:r>
              <a:rPr lang="en-US" sz="1000"/>
              <a:t> printf("</a:t>
            </a:r>
            <a:r>
              <a:rPr lang="zh-CN" altLang="en-US" sz="1000"/>
              <a:t>请输入你要存放的元素的个数</a:t>
            </a:r>
            <a:r>
              <a:rPr lang="en-US" sz="1000"/>
              <a:t>:");</a:t>
            </a:r>
          </a:p>
          <a:p>
            <a:pPr>
              <a:lnSpc>
                <a:spcPct val="90000"/>
              </a:lnSpc>
            </a:pPr>
            <a:r>
              <a:rPr lang="en-US" sz="1000"/>
              <a:t> int len; </a:t>
            </a:r>
          </a:p>
          <a:p>
            <a:pPr>
              <a:lnSpc>
                <a:spcPct val="90000"/>
              </a:lnSpc>
            </a:pPr>
            <a:r>
              <a:rPr lang="en-US" sz="1000"/>
              <a:t> scanf ("%d",&amp;len);</a:t>
            </a:r>
          </a:p>
          <a:p>
            <a:pPr>
              <a:lnSpc>
                <a:spcPct val="90000"/>
              </a:lnSpc>
            </a:pPr>
            <a:r>
              <a:rPr lang="en-US" sz="1000"/>
              <a:t> pArr=(int*)malloc(sizeof(int)*len);</a:t>
            </a:r>
          </a:p>
          <a:p>
            <a:pPr>
              <a:lnSpc>
                <a:spcPct val="90000"/>
              </a:lnSpc>
            </a:pPr>
            <a:r>
              <a:rPr lang="en-US" sz="1000"/>
              <a:t>  for(int i= 0; i&lt;len;i++)</a:t>
            </a:r>
          </a:p>
          <a:p>
            <a:pPr>
              <a:lnSpc>
                <a:spcPct val="90000"/>
              </a:lnSpc>
            </a:pPr>
            <a:r>
              <a:rPr lang="en-US" sz="1000"/>
              <a:t>         {</a:t>
            </a:r>
          </a:p>
          <a:p>
            <a:pPr>
              <a:lnSpc>
                <a:spcPct val="90000"/>
              </a:lnSpc>
            </a:pPr>
            <a:r>
              <a:rPr lang="en-US" sz="1000"/>
              <a:t>               scanf("%d",&amp;pArr[i];</a:t>
            </a:r>
          </a:p>
          <a:p>
            <a:pPr>
              <a:lnSpc>
                <a:spcPct val="90000"/>
              </a:lnSpc>
            </a:pPr>
            <a:r>
              <a:rPr lang="en-US" sz="1000"/>
              <a:t>         } </a:t>
            </a:r>
          </a:p>
          <a:p>
            <a:pPr>
              <a:lnSpc>
                <a:spcPct val="90000"/>
              </a:lnSpc>
            </a:pPr>
            <a:r>
              <a:rPr lang="en-US" sz="1000"/>
              <a:t> for(int i= 0; i&lt;len;i++)</a:t>
            </a:r>
          </a:p>
          <a:p>
            <a:pPr>
              <a:lnSpc>
                <a:spcPct val="90000"/>
              </a:lnSpc>
            </a:pPr>
            <a:r>
              <a:rPr lang="en-US" sz="1000"/>
              <a:t>         </a:t>
            </a:r>
            <a:r>
              <a:rPr lang="pt-BR" altLang="en-US" sz="1000"/>
              <a:t>{</a:t>
            </a:r>
          </a:p>
          <a:p>
            <a:pPr>
              <a:lnSpc>
                <a:spcPct val="90000"/>
              </a:lnSpc>
            </a:pPr>
            <a:r>
              <a:rPr lang="pt-BR" altLang="en-US" sz="1000"/>
              <a:t>               printf("%d\n",*(pArr+i)); </a:t>
            </a:r>
          </a:p>
          <a:p>
            <a:pPr>
              <a:lnSpc>
                <a:spcPct val="90000"/>
              </a:lnSpc>
            </a:pPr>
            <a:r>
              <a:rPr lang="pt-BR" altLang="en-US" sz="1000"/>
              <a:t>         </a:t>
            </a:r>
            <a:r>
              <a:rPr lang="en-US" sz="1000"/>
              <a:t>} </a:t>
            </a:r>
          </a:p>
          <a:p>
            <a:pPr>
              <a:lnSpc>
                <a:spcPct val="90000"/>
              </a:lnSpc>
            </a:pPr>
            <a:r>
              <a:rPr lang="en-US" sz="1000"/>
              <a:t> system("pause"); </a:t>
            </a:r>
          </a:p>
          <a:p>
            <a:pPr>
              <a:lnSpc>
                <a:spcPct val="90000"/>
              </a:lnSpc>
            </a:pPr>
            <a:r>
              <a:rPr lang="en-US" sz="1000"/>
              <a:t> </a:t>
            </a:r>
          </a:p>
          <a:p>
            <a:pPr>
              <a:lnSpc>
                <a:spcPct val="90000"/>
              </a:lnSpc>
            </a:pPr>
            <a:r>
              <a:rPr lang="en-US" sz="1000"/>
              <a:t> return 0;</a:t>
            </a:r>
          </a:p>
          <a:p>
            <a:pPr>
              <a:lnSpc>
                <a:spcPct val="90000"/>
              </a:lnSpc>
            </a:pPr>
            <a:r>
              <a:rPr lang="en-US" sz="1000"/>
              <a:t>} 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01012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/>
              <a:t># include &lt;stdio.h&gt;</a:t>
            </a:r>
          </a:p>
          <a:p>
            <a:r>
              <a:rPr lang="zh-CN" altLang="en-US" sz="1000" smtClean="0"/>
              <a:t>变量</a:t>
            </a:r>
            <a:r>
              <a:rPr lang="zh-CN" altLang="en-US" sz="1000"/>
              <a:t>，无论</a:t>
            </a:r>
            <a:r>
              <a:rPr lang="en-US" sz="1000"/>
              <a:t>q</a:t>
            </a:r>
            <a:r>
              <a:rPr lang="zh-CN" altLang="en-US" sz="1000"/>
              <a:t>是什么类型的指针变量，都只占</a:t>
            </a:r>
            <a:r>
              <a:rPr lang="en-US" sz="1000"/>
              <a:t>4</a:t>
            </a:r>
            <a:r>
              <a:rPr lang="zh-CN" altLang="en-US" sz="1000"/>
              <a:t>个字节</a:t>
            </a:r>
          </a:p>
          <a:p>
            <a:r>
              <a:rPr lang="en-US" sz="1000"/>
              <a:t>{</a:t>
            </a:r>
          </a:p>
          <a:p>
            <a:r>
              <a:rPr lang="en-US" sz="1000"/>
              <a:t>	int i = 5;</a:t>
            </a:r>
          </a:p>
          <a:p>
            <a:r>
              <a:rPr lang="en-US" sz="1000"/>
              <a:t>	//*q</a:t>
            </a:r>
            <a:r>
              <a:rPr lang="zh-CN" altLang="en-US" sz="1000"/>
              <a:t>等价于</a:t>
            </a:r>
            <a:r>
              <a:rPr lang="en-US" sz="1000"/>
              <a:t>p  q</a:t>
            </a:r>
            <a:r>
              <a:rPr lang="zh-CN" altLang="en-US" sz="1000"/>
              <a:t>和**</a:t>
            </a:r>
            <a:r>
              <a:rPr lang="en-US" sz="1000"/>
              <a:t>q</a:t>
            </a:r>
            <a:r>
              <a:rPr lang="zh-CN" altLang="en-US" sz="1000"/>
              <a:t>都不等价于</a:t>
            </a:r>
            <a:r>
              <a:rPr lang="en-US" sz="1000"/>
              <a:t>p</a:t>
            </a:r>
          </a:p>
          <a:p>
            <a:r>
              <a:rPr lang="en-US" sz="1000"/>
              <a:t>	//*q = i; //error </a:t>
            </a:r>
            <a:r>
              <a:rPr lang="zh-CN" altLang="en-US" sz="1000"/>
              <a:t>因为*</a:t>
            </a:r>
            <a:r>
              <a:rPr lang="en-US" sz="1000"/>
              <a:t>q = i; </a:t>
            </a:r>
            <a:r>
              <a:rPr lang="zh-CN" altLang="en-US" sz="1000"/>
              <a:t>等价于 </a:t>
            </a:r>
            <a:r>
              <a:rPr lang="en-US" sz="1000"/>
              <a:t>p = i; </a:t>
            </a:r>
            <a:r>
              <a:rPr lang="zh-CN" altLang="en-US" sz="1000"/>
              <a:t>这样写是错误的</a:t>
            </a:r>
          </a:p>
          <a:p>
            <a:r>
              <a:rPr lang="zh-CN" altLang="en-US" sz="1000"/>
              <a:t>	*</a:t>
            </a:r>
            <a:r>
              <a:rPr lang="en-US" sz="1000"/>
              <a:t>q = &amp;i;  // p = &amp;i;</a:t>
            </a:r>
          </a:p>
          <a:p>
            <a:r>
              <a:rPr lang="en-US" sz="1000"/>
              <a:t>}</a:t>
            </a:r>
          </a:p>
          <a:p>
            <a:endParaRPr lang="en-US" sz="1000"/>
          </a:p>
          <a:p>
            <a:r>
              <a:rPr lang="en-US" sz="1000"/>
              <a:t>int main(void)</a:t>
            </a:r>
          </a:p>
          <a:p>
            <a:r>
              <a:rPr lang="en-US" sz="1000"/>
              <a:t>{</a:t>
            </a:r>
          </a:p>
          <a:p>
            <a:r>
              <a:rPr lang="en-US" sz="1000"/>
              <a:t>	int *p;  //13</a:t>
            </a:r>
            <a:r>
              <a:rPr lang="zh-CN" altLang="en-US" sz="1000"/>
              <a:t>行</a:t>
            </a:r>
          </a:p>
          <a:p>
            <a:r>
              <a:rPr lang="zh-CN" altLang="en-US" sz="1000"/>
              <a:t>	</a:t>
            </a:r>
          </a:p>
          <a:p>
            <a:r>
              <a:rPr lang="zh-CN" altLang="en-US" sz="1000"/>
              <a:t>	</a:t>
            </a:r>
            <a:r>
              <a:rPr lang="en-US" sz="1000"/>
              <a:t>f(&amp;p);</a:t>
            </a:r>
          </a:p>
          <a:p>
            <a:r>
              <a:rPr lang="en-US" sz="1000"/>
              <a:t>	printf("%d\n", *p);  //16</a:t>
            </a:r>
            <a:r>
              <a:rPr lang="zh-CN" altLang="en-US" sz="1000"/>
              <a:t>行  本语句语法没有问题，但逻辑上有问题</a:t>
            </a:r>
          </a:p>
          <a:p>
            <a:endParaRPr lang="zh-CN" altLang="en-US" sz="1000"/>
          </a:p>
          <a:p>
            <a:r>
              <a:rPr lang="zh-CN" altLang="en-US" sz="1000"/>
              <a:t>	</a:t>
            </a:r>
            <a:r>
              <a:rPr lang="en-US" sz="1000"/>
              <a:t>return 0;</a:t>
            </a:r>
          </a:p>
          <a:p>
            <a:r>
              <a:rPr lang="en-US" sz="1000"/>
              <a:t>}</a:t>
            </a:r>
            <a:endParaRPr lang="zh-CN" altLang="en-US" sz="1000"/>
          </a:p>
          <a:p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77360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main(void)</a:t>
            </a:r>
          </a:p>
          <a:p>
            <a:r>
              <a:rPr lang="en-US"/>
              <a:t>{</a:t>
            </a:r>
          </a:p>
          <a:p>
            <a:r>
              <a:rPr lang="en-US"/>
              <a:t>	int i=10;</a:t>
            </a:r>
          </a:p>
          <a:p>
            <a:r>
              <a:rPr lang="en-US"/>
              <a:t>	int * p=&amp;i;</a:t>
            </a:r>
          </a:p>
          <a:p>
            <a:r>
              <a:rPr lang="en-US"/>
              <a:t>	int ** q= &amp;p;</a:t>
            </a:r>
          </a:p>
          <a:p>
            <a:r>
              <a:rPr lang="en-US"/>
              <a:t>	int *** r = &amp;q;</a:t>
            </a:r>
          </a:p>
          <a:p>
            <a:r>
              <a:rPr lang="zh-CN" altLang="en-US"/>
              <a:t>把</a:t>
            </a:r>
            <a:r>
              <a:rPr lang="en-US"/>
              <a:t>i</a:t>
            </a:r>
            <a:r>
              <a:rPr lang="zh-CN" altLang="en-US"/>
              <a:t>打印出来</a:t>
            </a:r>
          </a:p>
          <a:p>
            <a:r>
              <a:rPr lang="en-US"/>
              <a:t>	return 0;</a:t>
            </a:r>
          </a:p>
          <a:p>
            <a:r>
              <a:rPr lang="en-US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8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25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19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0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zh-CN" altLang="en-US"/>
              <a:t>和 </a:t>
            </a:r>
            <a:r>
              <a:rPr lang="en-US"/>
              <a:t>java</a:t>
            </a:r>
            <a:r>
              <a:rPr lang="zh-CN" altLang="en-US"/>
              <a:t>的区别 概述</a:t>
            </a:r>
            <a:r>
              <a:rPr lang="en-US"/>
              <a:t>:</a:t>
            </a:r>
          </a:p>
          <a:p>
            <a:r>
              <a:rPr lang="zh-CN" altLang="en-US" smtClean="0"/>
              <a:t>面向过程，面向对象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9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语言中没有</a:t>
            </a:r>
            <a:r>
              <a:rPr lang="en-US" altLang="zh-CN" smtClean="0"/>
              <a:t>byte</a:t>
            </a:r>
            <a:r>
              <a:rPr lang="zh-CN" altLang="en-US" smtClean="0"/>
              <a:t>、</a:t>
            </a:r>
            <a:r>
              <a:rPr lang="en-US" altLang="zh-CN" smtClean="0"/>
              <a:t>boolean</a:t>
            </a:r>
          </a:p>
          <a:p>
            <a:r>
              <a:rPr lang="en-US" altLang="zh-CN" smtClean="0"/>
              <a:t>C</a:t>
            </a:r>
            <a:r>
              <a:rPr lang="zh-CN" altLang="en-US" smtClean="0"/>
              <a:t>语言中</a:t>
            </a:r>
            <a:r>
              <a:rPr lang="en-US" altLang="zh-CN" smtClean="0"/>
              <a:t>long</a:t>
            </a:r>
            <a:r>
              <a:rPr lang="zh-CN" altLang="en-US" smtClean="0"/>
              <a:t>是</a:t>
            </a:r>
            <a:r>
              <a:rPr lang="en-US" altLang="zh-CN" smtClean="0"/>
              <a:t>4</a:t>
            </a:r>
            <a:r>
              <a:rPr lang="zh-CN" altLang="en-US" smtClean="0"/>
              <a:t>字节、</a:t>
            </a:r>
            <a:r>
              <a:rPr lang="en-US" altLang="zh-CN" smtClean="0"/>
              <a:t>char</a:t>
            </a:r>
            <a:r>
              <a:rPr lang="zh-CN" altLang="en-US" smtClean="0"/>
              <a:t>是</a:t>
            </a:r>
            <a:r>
              <a:rPr lang="en-US" altLang="zh-CN" smtClean="0"/>
              <a:t>1</a:t>
            </a:r>
            <a:r>
              <a:rPr lang="zh-CN" altLang="en-US" smtClean="0"/>
              <a:t>个字节</a:t>
            </a:r>
          </a:p>
          <a:p>
            <a:r>
              <a:rPr lang="en-US" altLang="zh-CN" smtClean="0"/>
              <a:t>C</a:t>
            </a:r>
            <a:r>
              <a:rPr lang="zh-CN" altLang="en-US" smtClean="0"/>
              <a:t>语言中没有字符串类型，用字符数组表示。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83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的输入输出方法</a:t>
            </a:r>
            <a:endParaRPr lang="en-US"/>
          </a:p>
          <a:p>
            <a:r>
              <a:rPr lang="en-US" b="1"/>
              <a:t>import</a:t>
            </a:r>
            <a:r>
              <a:rPr lang="en-US"/>
              <a:t> java.io.*;</a:t>
            </a:r>
          </a:p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Test1 {</a:t>
            </a:r>
          </a:p>
          <a:p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main(String[] args) </a:t>
            </a:r>
            <a:r>
              <a:rPr lang="en-US" b="1"/>
              <a:t>throws</a:t>
            </a:r>
            <a:r>
              <a:rPr lang="en-US"/>
              <a:t> IOException {</a:t>
            </a:r>
          </a:p>
          <a:p>
            <a:pPr lvl="1"/>
            <a:r>
              <a:rPr lang="en-US"/>
              <a:t>BufferedReader stdin = </a:t>
            </a:r>
            <a:r>
              <a:rPr lang="en-US" b="1"/>
              <a:t>new</a:t>
            </a:r>
            <a:r>
              <a:rPr lang="en-US"/>
              <a:t> BufferedReader(</a:t>
            </a:r>
            <a:r>
              <a:rPr lang="en-US" b="1"/>
              <a:t>new</a:t>
            </a:r>
            <a:r>
              <a:rPr lang="en-US"/>
              <a:t> InputStreamReader(System.</a:t>
            </a:r>
            <a:r>
              <a:rPr lang="en-US" i="1"/>
              <a:t>in</a:t>
            </a:r>
            <a:r>
              <a:rPr lang="en-US"/>
              <a:t>));</a:t>
            </a:r>
          </a:p>
          <a:p>
            <a:pPr lvl="1"/>
            <a:r>
              <a:rPr lang="en-US"/>
              <a:t>String str = stdin.readLine();</a:t>
            </a:r>
          </a:p>
          <a:p>
            <a:pPr lvl="1"/>
            <a:r>
              <a:rPr lang="en-US"/>
              <a:t>System.</a:t>
            </a:r>
            <a:r>
              <a:rPr lang="en-US" i="1"/>
              <a:t>out</a:t>
            </a:r>
            <a:r>
              <a:rPr lang="en-US"/>
              <a:t>.println(str);</a:t>
            </a:r>
          </a:p>
          <a:p>
            <a:r>
              <a:rPr lang="en-US" baseline="0" smtClean="0"/>
              <a:t>       </a:t>
            </a:r>
            <a:r>
              <a:rPr lang="en-US" smtClean="0"/>
              <a:t>}</a:t>
            </a:r>
            <a:endParaRPr lang="en-US"/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</a:t>
            </a:r>
            <a:r>
              <a:rPr lang="zh-CN" altLang="en-US"/>
              <a:t>介绍内存</a:t>
            </a:r>
            <a:r>
              <a:rPr lang="en-US"/>
              <a:t>,</a:t>
            </a:r>
            <a:r>
              <a:rPr lang="zh-CN" altLang="en-US"/>
              <a:t>内存编号就是地址</a:t>
            </a:r>
            <a:r>
              <a:rPr lang="en-US"/>
              <a:t>,</a:t>
            </a:r>
            <a:r>
              <a:rPr lang="zh-CN" altLang="en-US"/>
              <a:t>内存分很多单元</a:t>
            </a:r>
            <a:r>
              <a:rPr lang="en-US"/>
              <a:t>,</a:t>
            </a:r>
            <a:r>
              <a:rPr lang="zh-CN" altLang="en-US"/>
              <a:t>每个单元对应一个编号</a:t>
            </a:r>
            <a:r>
              <a:rPr lang="en-US"/>
              <a:t>. </a:t>
            </a:r>
            <a:r>
              <a:rPr lang="zh-CN" altLang="en-US"/>
              <a:t>介绍地址</a:t>
            </a:r>
            <a:r>
              <a:rPr lang="en-US"/>
              <a:t>,</a:t>
            </a:r>
            <a:r>
              <a:rPr lang="zh-CN" altLang="en-US"/>
              <a:t>内存单元的编号</a:t>
            </a:r>
            <a:r>
              <a:rPr lang="en-US"/>
              <a:t>,</a:t>
            </a:r>
          </a:p>
          <a:p>
            <a:r>
              <a:rPr lang="zh-CN" altLang="en-US"/>
              <a:t>问问题为什么</a:t>
            </a:r>
            <a:r>
              <a:rPr lang="en-US"/>
              <a:t>4G</a:t>
            </a:r>
            <a:r>
              <a:rPr lang="zh-CN" altLang="en-US"/>
              <a:t>内存只显示</a:t>
            </a:r>
            <a:r>
              <a:rPr lang="en-US"/>
              <a:t>3G</a:t>
            </a:r>
          </a:p>
          <a:p>
            <a:r>
              <a:rPr lang="zh-CN" altLang="en-US" b="1"/>
              <a:t>从</a:t>
            </a:r>
            <a:r>
              <a:rPr lang="en-US" b="1"/>
              <a:t>0</a:t>
            </a:r>
            <a:r>
              <a:rPr lang="zh-CN" altLang="en-US" b="1"/>
              <a:t>开始的非负整数</a:t>
            </a:r>
            <a:r>
              <a:rPr lang="en-US" b="1"/>
              <a:t>.</a:t>
            </a:r>
          </a:p>
          <a:p>
            <a:r>
              <a:rPr lang="en-US" b="1"/>
              <a:t>	0000~FFFF</a:t>
            </a:r>
          </a:p>
          <a:p>
            <a:r>
              <a:rPr lang="en-US" b="1"/>
              <a:t>	XP</a:t>
            </a:r>
            <a:r>
              <a:rPr lang="zh-CN" altLang="en-US" b="1"/>
              <a:t>操作系统 为神马只能显示</a:t>
            </a:r>
            <a:r>
              <a:rPr lang="en-US" b="1"/>
              <a:t>3G</a:t>
            </a:r>
            <a:r>
              <a:rPr lang="zh-CN" altLang="en-US" b="1"/>
              <a:t>内存。</a:t>
            </a:r>
          </a:p>
          <a:p>
            <a:r>
              <a:rPr lang="zh-CN" altLang="en-US" b="1"/>
              <a:t>	常用的</a:t>
            </a:r>
            <a:r>
              <a:rPr lang="en-US" b="1"/>
              <a:t>XP</a:t>
            </a:r>
            <a:r>
              <a:rPr lang="zh-CN" altLang="en-US" b="1"/>
              <a:t>系统都是</a:t>
            </a:r>
            <a:r>
              <a:rPr lang="en-US" b="1"/>
              <a:t>32</a:t>
            </a:r>
            <a:r>
              <a:rPr lang="zh-CN" altLang="en-US" b="1"/>
              <a:t>位的系统，就是说在所有程序（包括）系统本身运行的时候，最多能使用</a:t>
            </a:r>
            <a:r>
              <a:rPr lang="en-US" b="1"/>
              <a:t>2</a:t>
            </a:r>
            <a:r>
              <a:rPr lang="zh-CN" altLang="en-US" b="1"/>
              <a:t>的</a:t>
            </a:r>
            <a:r>
              <a:rPr lang="en-US" b="1"/>
              <a:t>32</a:t>
            </a:r>
            <a:r>
              <a:rPr lang="zh-CN" altLang="en-US" b="1"/>
              <a:t>次方的地址，大家可以自己算一下</a:t>
            </a:r>
            <a:r>
              <a:rPr lang="en-US" b="1"/>
              <a:t>2</a:t>
            </a:r>
            <a:r>
              <a:rPr lang="zh-CN" altLang="en-US" b="1"/>
              <a:t>的</a:t>
            </a:r>
            <a:r>
              <a:rPr lang="en-US" b="1"/>
              <a:t>32</a:t>
            </a:r>
            <a:r>
              <a:rPr lang="zh-CN" altLang="en-US" b="1"/>
              <a:t>次方就是</a:t>
            </a:r>
            <a:r>
              <a:rPr lang="en-US" b="1"/>
              <a:t>4G</a:t>
            </a:r>
            <a:r>
              <a:rPr lang="zh-CN" altLang="en-US" b="1"/>
              <a:t>，但问题是，系统里面除了内存还有其它设备啊，显卡硬盘之类的都是需要地址的，所以，留给内存使用的地址只有</a:t>
            </a:r>
            <a:r>
              <a:rPr lang="en-US" b="1"/>
              <a:t>3G</a:t>
            </a:r>
            <a:r>
              <a:rPr lang="zh-CN" altLang="en-US" b="1"/>
              <a:t>多一点，剩下的要保留给其它设备。</a:t>
            </a:r>
            <a:endParaRPr lang="en-US"/>
          </a:p>
          <a:p>
            <a:endParaRPr lang="en-US"/>
          </a:p>
          <a:p>
            <a:r>
              <a:rPr lang="zh-CN" altLang="en-US"/>
              <a:t>指针就是地址</a:t>
            </a:r>
            <a:r>
              <a:rPr lang="en-US"/>
              <a:t>. </a:t>
            </a:r>
            <a:r>
              <a:rPr lang="zh-CN" altLang="en-US"/>
              <a:t>热身小程序 介绍指针</a:t>
            </a:r>
            <a:endParaRPr lang="en-US"/>
          </a:p>
          <a:p>
            <a:r>
              <a:rPr lang="pt-BR" altLang="en-US"/>
              <a:t>int * p; //p</a:t>
            </a:r>
            <a:r>
              <a:rPr lang="zh-CN" altLang="en-US"/>
              <a:t>是变量的名字</a:t>
            </a:r>
            <a:r>
              <a:rPr lang="pt-BR" altLang="en-US"/>
              <a:t>, int * </a:t>
            </a:r>
            <a:r>
              <a:rPr lang="zh-CN" altLang="en-US"/>
              <a:t>表示</a:t>
            </a:r>
            <a:r>
              <a:rPr lang="pt-BR" altLang="en-US"/>
              <a:t>p</a:t>
            </a:r>
            <a:r>
              <a:rPr lang="zh-CN" altLang="en-US"/>
              <a:t>变量的数据类型是存放</a:t>
            </a:r>
            <a:r>
              <a:rPr lang="pt-BR" altLang="en-US"/>
              <a:t>int</a:t>
            </a:r>
            <a:r>
              <a:rPr lang="zh-CN" altLang="en-US"/>
              <a:t>类型的地址的数据类型</a:t>
            </a:r>
          </a:p>
          <a:p>
            <a:r>
              <a:rPr lang="pt-BR" altLang="en-US"/>
              <a:t>//int * p; </a:t>
            </a:r>
            <a:r>
              <a:rPr lang="zh-CN" altLang="en-US"/>
              <a:t>不表示定义了一个名字叫做*</a:t>
            </a:r>
            <a:r>
              <a:rPr lang="pt-BR" altLang="en-US"/>
              <a:t>p</a:t>
            </a:r>
            <a:r>
              <a:rPr lang="zh-CN" altLang="en-US"/>
              <a:t>的变量</a:t>
            </a:r>
          </a:p>
          <a:p>
            <a:r>
              <a:rPr lang="pt-BR" altLang="en-US"/>
              <a:t>// int * p; </a:t>
            </a:r>
            <a:r>
              <a:rPr lang="zh-CN" altLang="en-US"/>
              <a:t>应该这样理解</a:t>
            </a:r>
            <a:r>
              <a:rPr lang="pt-BR" altLang="en-US"/>
              <a:t>: p</a:t>
            </a:r>
            <a:r>
              <a:rPr lang="zh-CN" altLang="en-US"/>
              <a:t>是变量名</a:t>
            </a:r>
            <a:r>
              <a:rPr lang="pt-BR" altLang="en-US"/>
              <a:t>, int *</a:t>
            </a:r>
            <a:r>
              <a:rPr lang="zh-CN" altLang="en-US"/>
              <a:t>是数据类型 </a:t>
            </a:r>
            <a:r>
              <a:rPr lang="pt-BR" altLang="en-US"/>
              <a:t>,p</a:t>
            </a:r>
            <a:r>
              <a:rPr lang="zh-CN" altLang="en-US"/>
              <a:t>变量的数据类型是</a:t>
            </a:r>
            <a:r>
              <a:rPr lang="pt-BR" altLang="en-US"/>
              <a:t>int*</a:t>
            </a:r>
          </a:p>
          <a:p>
            <a:r>
              <a:rPr lang="pt-BR" altLang="en-US"/>
              <a:t>//</a:t>
            </a:r>
            <a:r>
              <a:rPr lang="zh-CN" altLang="en-US"/>
              <a:t>所谓</a:t>
            </a:r>
            <a:r>
              <a:rPr lang="pt-BR" altLang="en-US"/>
              <a:t>int * </a:t>
            </a:r>
            <a:r>
              <a:rPr lang="zh-CN" altLang="en-US"/>
              <a:t>类型 实际就是存放</a:t>
            </a:r>
            <a:r>
              <a:rPr lang="pt-BR" altLang="en-US"/>
              <a:t>int</a:t>
            </a:r>
            <a:r>
              <a:rPr lang="zh-CN" altLang="en-US"/>
              <a:t>变量地址的类型	</a:t>
            </a:r>
          </a:p>
          <a:p>
            <a:r>
              <a:rPr lang="en-US"/>
              <a:t>int i = 3;</a:t>
            </a:r>
          </a:p>
          <a:p>
            <a:r>
              <a:rPr lang="en-US"/>
              <a:t>p = &amp;i;</a:t>
            </a:r>
          </a:p>
          <a:p>
            <a:r>
              <a:rPr lang="en-US"/>
              <a:t>/*1. p</a:t>
            </a:r>
            <a:r>
              <a:rPr lang="zh-CN" altLang="en-US"/>
              <a:t>保存了</a:t>
            </a:r>
            <a:r>
              <a:rPr lang="en-US"/>
              <a:t>i</a:t>
            </a:r>
            <a:r>
              <a:rPr lang="zh-CN" altLang="en-US"/>
              <a:t>的地址</a:t>
            </a:r>
            <a:r>
              <a:rPr lang="en-US"/>
              <a:t>, </a:t>
            </a:r>
            <a:r>
              <a:rPr lang="zh-CN" altLang="en-US"/>
              <a:t>因此</a:t>
            </a:r>
            <a:r>
              <a:rPr lang="en-US"/>
              <a:t>p</a:t>
            </a:r>
            <a:r>
              <a:rPr lang="zh-CN" altLang="en-US"/>
              <a:t>指向</a:t>
            </a:r>
            <a:r>
              <a:rPr lang="en-US"/>
              <a:t>i</a:t>
            </a:r>
            <a:endParaRPr lang="pt-BR" altLang="en-US"/>
          </a:p>
          <a:p>
            <a:r>
              <a:rPr lang="pt-BR" altLang="en-US"/>
              <a:t>2. p</a:t>
            </a:r>
            <a:r>
              <a:rPr lang="zh-CN" altLang="en-US"/>
              <a:t>不是</a:t>
            </a:r>
            <a:r>
              <a:rPr lang="pt-BR" altLang="en-US"/>
              <a:t>i</a:t>
            </a:r>
            <a:r>
              <a:rPr lang="zh-CN" altLang="en-US"/>
              <a:t>，</a:t>
            </a:r>
            <a:r>
              <a:rPr lang="pt-BR" altLang="en-US"/>
              <a:t>i</a:t>
            </a:r>
            <a:r>
              <a:rPr lang="zh-CN" altLang="en-US"/>
              <a:t>也不是</a:t>
            </a:r>
            <a:r>
              <a:rPr lang="pt-BR" altLang="en-US"/>
              <a:t>p</a:t>
            </a:r>
            <a:r>
              <a:rPr lang="zh-CN" altLang="en-US"/>
              <a:t>，修改</a:t>
            </a:r>
            <a:r>
              <a:rPr lang="pt-BR" altLang="en-US"/>
              <a:t>p</a:t>
            </a:r>
            <a:r>
              <a:rPr lang="zh-CN" altLang="en-US"/>
              <a:t>的值不影响</a:t>
            </a:r>
            <a:r>
              <a:rPr lang="pt-BR" altLang="en-US"/>
              <a:t>i</a:t>
            </a:r>
            <a:r>
              <a:rPr lang="zh-CN" altLang="en-US"/>
              <a:t>的值，修改</a:t>
            </a:r>
            <a:r>
              <a:rPr lang="pt-BR" altLang="en-US"/>
              <a:t>i</a:t>
            </a:r>
            <a:r>
              <a:rPr lang="zh-CN" altLang="en-US"/>
              <a:t>的值也不会影响</a:t>
            </a:r>
            <a:r>
              <a:rPr lang="pt-BR" altLang="en-US"/>
              <a:t>p</a:t>
            </a:r>
            <a:r>
              <a:rPr lang="zh-CN" altLang="en-US"/>
              <a:t>的值</a:t>
            </a:r>
          </a:p>
          <a:p>
            <a:r>
              <a:rPr lang="pt-BR" altLang="en-US"/>
              <a:t>3. </a:t>
            </a:r>
            <a:r>
              <a:rPr lang="zh-CN" altLang="en-US"/>
              <a:t>如果一个指针变量指向了某个普通变量</a:t>
            </a:r>
            <a:r>
              <a:rPr lang="pt-BR" altLang="en-US"/>
              <a:t>, </a:t>
            </a:r>
            <a:r>
              <a:rPr lang="zh-CN" altLang="en-US"/>
              <a:t>则 *指针变量  就完全等同于  普通变量</a:t>
            </a:r>
          </a:p>
          <a:p>
            <a:r>
              <a:rPr lang="zh-CN" altLang="en-US"/>
              <a:t>			   例子</a:t>
            </a:r>
            <a:r>
              <a:rPr lang="pt-BR" altLang="en-US"/>
              <a:t>:	</a:t>
            </a:r>
          </a:p>
          <a:p>
            <a:r>
              <a:rPr lang="pt-BR" altLang="en-US"/>
              <a:t>					</a:t>
            </a:r>
            <a:r>
              <a:rPr lang="zh-CN" altLang="en-US"/>
              <a:t>如果</a:t>
            </a:r>
            <a:r>
              <a:rPr lang="pt-BR" altLang="en-US"/>
              <a:t>p</a:t>
            </a:r>
            <a:r>
              <a:rPr lang="zh-CN" altLang="en-US"/>
              <a:t>是个指针变量，并且</a:t>
            </a:r>
            <a:r>
              <a:rPr lang="pt-BR" altLang="en-US"/>
              <a:t>p</a:t>
            </a:r>
            <a:r>
              <a:rPr lang="zh-CN" altLang="en-US"/>
              <a:t>存放了普通变量</a:t>
            </a:r>
            <a:r>
              <a:rPr lang="pt-BR" altLang="en-US"/>
              <a:t>i</a:t>
            </a:r>
            <a:r>
              <a:rPr lang="zh-CN" altLang="en-US"/>
              <a:t>的地址</a:t>
            </a:r>
          </a:p>
          <a:p>
            <a:r>
              <a:rPr lang="zh-CN" altLang="en-US"/>
              <a:t>					则</a:t>
            </a:r>
            <a:r>
              <a:rPr lang="pt-BR" altLang="en-US"/>
              <a:t>p</a:t>
            </a:r>
            <a:r>
              <a:rPr lang="zh-CN" altLang="en-US"/>
              <a:t>指向了普通变量</a:t>
            </a:r>
            <a:r>
              <a:rPr lang="pt-BR" altLang="en-US"/>
              <a:t>i</a:t>
            </a:r>
          </a:p>
          <a:p>
            <a:r>
              <a:rPr lang="pt-BR" altLang="en-US"/>
              <a:t>					*p 	</a:t>
            </a:r>
            <a:r>
              <a:rPr lang="zh-CN" altLang="en-US"/>
              <a:t>就完全等同于  </a:t>
            </a:r>
            <a:r>
              <a:rPr lang="pt-BR" altLang="en-US"/>
              <a:t>i</a:t>
            </a:r>
          </a:p>
          <a:p>
            <a:r>
              <a:rPr lang="pt-BR" altLang="en-US"/>
              <a:t>				  </a:t>
            </a:r>
            <a:r>
              <a:rPr lang="zh-CN" altLang="en-US"/>
              <a:t>在所有出现*</a:t>
            </a:r>
            <a:r>
              <a:rPr lang="pt-BR" altLang="en-US"/>
              <a:t>p</a:t>
            </a:r>
            <a:r>
              <a:rPr lang="zh-CN" altLang="en-US"/>
              <a:t>的地方都可以替换成</a:t>
            </a:r>
            <a:r>
              <a:rPr lang="pt-BR" altLang="en-US"/>
              <a:t>i</a:t>
            </a:r>
          </a:p>
          <a:p>
            <a:r>
              <a:rPr lang="pt-BR" altLang="en-US"/>
              <a:t>				 </a:t>
            </a:r>
            <a:r>
              <a:rPr lang="zh-CN" altLang="en-US"/>
              <a:t>在所有出现</a:t>
            </a:r>
            <a:r>
              <a:rPr lang="pt-BR" altLang="en-US"/>
              <a:t>i</a:t>
            </a:r>
            <a:r>
              <a:rPr lang="zh-CN" altLang="en-US"/>
              <a:t>的地方都可以替换成*</a:t>
            </a:r>
            <a:r>
              <a:rPr lang="pt-BR" altLang="en-US"/>
              <a:t>p</a:t>
            </a:r>
          </a:p>
          <a:p>
            <a:r>
              <a:rPr lang="pt-BR" altLang="en-US"/>
              <a:t>			      *p </a:t>
            </a:r>
            <a:r>
              <a:rPr lang="zh-CN" altLang="en-US"/>
              <a:t>就是以</a:t>
            </a:r>
            <a:r>
              <a:rPr lang="pt-BR" altLang="en-US"/>
              <a:t>p</a:t>
            </a:r>
            <a:r>
              <a:rPr lang="zh-CN" altLang="en-US"/>
              <a:t>的内容为地址的变量*</a:t>
            </a:r>
            <a:r>
              <a:rPr lang="pt-BR" altLang="en-US"/>
              <a:t>/</a:t>
            </a:r>
          </a:p>
          <a:p>
            <a:r>
              <a:rPr lang="pt-BR" altLang="en-US"/>
              <a:t>j = *p;  //</a:t>
            </a:r>
            <a:r>
              <a:rPr lang="zh-CN" altLang="en-US"/>
              <a:t>等价于 </a:t>
            </a:r>
            <a:r>
              <a:rPr lang="pt-BR" altLang="en-US"/>
              <a:t>j = i;</a:t>
            </a:r>
          </a:p>
          <a:p>
            <a:r>
              <a:rPr lang="pt-BR" altLang="en-US"/>
              <a:t>printf("i = %d, j = %d\n", i, j);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64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# include &lt;stdio.h&gt;</a:t>
            </a:r>
          </a:p>
          <a:p>
            <a:r>
              <a:rPr lang="pt-BR" altLang="en-US"/>
              <a:t>int main(void)</a:t>
            </a:r>
          </a:p>
          <a:p>
            <a:r>
              <a:rPr lang="pt-BR" altLang="en-US"/>
              <a:t>{</a:t>
            </a:r>
          </a:p>
          <a:p>
            <a:r>
              <a:rPr lang="pt-BR" altLang="en-US"/>
              <a:t>	int * p;</a:t>
            </a:r>
          </a:p>
          <a:p>
            <a:r>
              <a:rPr lang="pt-BR" altLang="en-US"/>
              <a:t>	int i = 5;</a:t>
            </a:r>
          </a:p>
          <a:p>
            <a:r>
              <a:rPr lang="pt-BR" altLang="en-US"/>
              <a:t>	</a:t>
            </a:r>
            <a:r>
              <a:rPr lang="pt-BR" altLang="en-US" b="1"/>
              <a:t>*p = i;</a:t>
            </a:r>
            <a:endParaRPr lang="pt-BR" altLang="en-US"/>
          </a:p>
          <a:p>
            <a:r>
              <a:rPr lang="pt-BR" altLang="en-US"/>
              <a:t>	printf("%d\n", *p);</a:t>
            </a:r>
          </a:p>
          <a:p>
            <a:r>
              <a:rPr lang="pt-BR" altLang="en-US"/>
              <a:t>	return 0;</a:t>
            </a:r>
          </a:p>
          <a:p>
            <a:r>
              <a:rPr lang="pt-BR" altLang="en-US"/>
              <a:t>}</a:t>
            </a:r>
          </a:p>
          <a:p>
            <a:r>
              <a:rPr lang="zh-CN" altLang="en-US"/>
              <a:t>例子</a:t>
            </a:r>
            <a:r>
              <a:rPr lang="pt-BR" altLang="en-US"/>
              <a:t>2</a:t>
            </a:r>
            <a:endParaRPr lang="en-US"/>
          </a:p>
          <a:p>
            <a:r>
              <a:rPr lang="en-US"/>
              <a:t>int main(void)</a:t>
            </a:r>
          </a:p>
          <a:p>
            <a:r>
              <a:rPr lang="en-US"/>
              <a:t>{</a:t>
            </a:r>
          </a:p>
          <a:p>
            <a:r>
              <a:rPr lang="en-US"/>
              <a:t>	int i = 5;</a:t>
            </a:r>
          </a:p>
          <a:p>
            <a:r>
              <a:rPr lang="en-US"/>
              <a:t>	int * p;</a:t>
            </a:r>
          </a:p>
          <a:p>
            <a:r>
              <a:rPr lang="en-US"/>
              <a:t>	int * q;</a:t>
            </a:r>
          </a:p>
          <a:p>
            <a:r>
              <a:rPr lang="en-US"/>
              <a:t>	p = &amp;i;</a:t>
            </a:r>
          </a:p>
          <a:p>
            <a:r>
              <a:rPr lang="en-US"/>
              <a:t>	//*q = p; //error </a:t>
            </a:r>
            <a:r>
              <a:rPr lang="zh-CN" altLang="en-US"/>
              <a:t>语法编译会出错</a:t>
            </a:r>
          </a:p>
          <a:p>
            <a:r>
              <a:rPr lang="zh-CN" altLang="en-US"/>
              <a:t>	</a:t>
            </a:r>
            <a:r>
              <a:rPr lang="en-US"/>
              <a:t>//*q = *p;  //error</a:t>
            </a:r>
          </a:p>
          <a:p>
            <a:r>
              <a:rPr lang="en-US"/>
              <a:t>	p = q;  //q</a:t>
            </a:r>
            <a:r>
              <a:rPr lang="zh-CN" altLang="en-US"/>
              <a:t>是垃圾值，</a:t>
            </a:r>
            <a:r>
              <a:rPr lang="en-US"/>
              <a:t>q</a:t>
            </a:r>
            <a:r>
              <a:rPr lang="zh-CN" altLang="en-US"/>
              <a:t>赋给</a:t>
            </a:r>
            <a:r>
              <a:rPr lang="en-US"/>
              <a:t>p, p</a:t>
            </a:r>
            <a:r>
              <a:rPr lang="zh-CN" altLang="en-US"/>
              <a:t>也变成垃圾值</a:t>
            </a:r>
          </a:p>
          <a:p>
            <a:r>
              <a:rPr lang="zh-CN" altLang="en-US"/>
              <a:t>	</a:t>
            </a:r>
            <a:r>
              <a:rPr lang="en-US"/>
              <a:t>printf("%d\n", *q);   //13</a:t>
            </a:r>
            <a:r>
              <a:rPr lang="zh-CN" altLang="en-US"/>
              <a:t>行</a:t>
            </a:r>
          </a:p>
          <a:p>
            <a:r>
              <a:rPr lang="zh-CN" altLang="en-US"/>
              <a:t>		</a:t>
            </a:r>
            <a:r>
              <a:rPr lang="en-US"/>
              <a:t>/*</a:t>
            </a:r>
          </a:p>
          <a:p>
            <a:r>
              <a:rPr lang="en-US"/>
              <a:t>			q</a:t>
            </a:r>
            <a:r>
              <a:rPr lang="zh-CN" altLang="en-US"/>
              <a:t>的空间是属于本程序的，所以本程序可以读写</a:t>
            </a:r>
            <a:r>
              <a:rPr lang="en-US"/>
              <a:t>q</a:t>
            </a:r>
            <a:r>
              <a:rPr lang="zh-CN" altLang="en-US"/>
              <a:t>的内容， </a:t>
            </a:r>
          </a:p>
          <a:p>
            <a:r>
              <a:rPr lang="zh-CN" altLang="en-US"/>
              <a:t>			但是如果</a:t>
            </a:r>
            <a:r>
              <a:rPr lang="en-US"/>
              <a:t>q</a:t>
            </a:r>
            <a:r>
              <a:rPr lang="zh-CN" altLang="en-US"/>
              <a:t>内部是垃圾值，则本程序不能读写*</a:t>
            </a:r>
            <a:r>
              <a:rPr lang="en-US"/>
              <a:t>q</a:t>
            </a:r>
            <a:r>
              <a:rPr lang="zh-CN" altLang="en-US"/>
              <a:t>的内容</a:t>
            </a:r>
          </a:p>
          <a:p>
            <a:r>
              <a:rPr lang="zh-CN" altLang="en-US"/>
              <a:t>			因为此时*</a:t>
            </a:r>
            <a:r>
              <a:rPr lang="en-US"/>
              <a:t>q</a:t>
            </a:r>
            <a:r>
              <a:rPr lang="zh-CN" altLang="en-US"/>
              <a:t>所代表的内存单元的控制权限并没有分配给本程序</a:t>
            </a:r>
          </a:p>
          <a:p>
            <a:r>
              <a:rPr lang="zh-CN" altLang="en-US"/>
              <a:t>			所以本程序运行到</a:t>
            </a:r>
            <a:r>
              <a:rPr lang="en-US"/>
              <a:t>13</a:t>
            </a:r>
            <a:r>
              <a:rPr lang="zh-CN" altLang="en-US"/>
              <a:t>行时就会立即出错</a:t>
            </a:r>
          </a:p>
          <a:p>
            <a:r>
              <a:rPr lang="zh-CN" altLang="en-US"/>
              <a:t>		*</a:t>
            </a:r>
            <a:r>
              <a:rPr lang="en-US"/>
              <a:t>/</a:t>
            </a:r>
          </a:p>
          <a:p>
            <a:r>
              <a:rPr lang="en-US"/>
              <a:t>	return 0;</a:t>
            </a:r>
          </a:p>
          <a:p>
            <a:r>
              <a:rPr lang="en-US"/>
              <a:t>}</a:t>
            </a:r>
          </a:p>
          <a:p>
            <a:r>
              <a:rPr lang="zh-CN" altLang="en-US" smtClean="0"/>
              <a:t>指针</a:t>
            </a:r>
            <a:r>
              <a:rPr lang="en-US"/>
              <a:t>. </a:t>
            </a:r>
            <a:r>
              <a:rPr lang="zh-CN" altLang="en-US"/>
              <a:t>蓝屏</a:t>
            </a:r>
          </a:p>
          <a:p>
            <a:r>
              <a:rPr lang="zh-CN" altLang="en-US"/>
              <a:t>错误</a:t>
            </a:r>
            <a:r>
              <a:rPr lang="en-US"/>
              <a:t>3:</a:t>
            </a:r>
          </a:p>
          <a:p>
            <a:r>
              <a:rPr lang="en-US"/>
              <a:t>int  main(void)</a:t>
            </a:r>
          </a:p>
          <a:p>
            <a:r>
              <a:rPr lang="en-US"/>
              <a:t>{</a:t>
            </a:r>
          </a:p>
          <a:p>
            <a:r>
              <a:rPr lang="en-US"/>
              <a:t>	int * p;//</a:t>
            </a:r>
            <a:r>
              <a:rPr lang="zh-CN" altLang="en-US"/>
              <a:t>等价于 </a:t>
            </a:r>
            <a:r>
              <a:rPr lang="en-US"/>
              <a:t>int *p</a:t>
            </a:r>
            <a:r>
              <a:rPr lang="zh-CN" altLang="en-US"/>
              <a:t>； </a:t>
            </a:r>
            <a:r>
              <a:rPr lang="en-US"/>
              <a:t>int* p</a:t>
            </a:r>
            <a:r>
              <a:rPr lang="zh-CN" altLang="en-US"/>
              <a:t>；</a:t>
            </a:r>
          </a:p>
          <a:p>
            <a:r>
              <a:rPr lang="zh-CN" altLang="en-US"/>
              <a:t>	</a:t>
            </a:r>
            <a:r>
              <a:rPr lang="en-US"/>
              <a:t>int i=5</a:t>
            </a:r>
            <a:r>
              <a:rPr lang="zh-CN" altLang="en-US"/>
              <a:t>；</a:t>
            </a:r>
          </a:p>
          <a:p>
            <a:r>
              <a:rPr lang="zh-CN" altLang="en-US"/>
              <a:t>	</a:t>
            </a:r>
            <a:r>
              <a:rPr lang="en-US"/>
              <a:t>char ch = A;</a:t>
            </a:r>
          </a:p>
          <a:p>
            <a:r>
              <a:rPr lang="en-US"/>
              <a:t>	//</a:t>
            </a:r>
            <a:r>
              <a:rPr lang="zh-CN" altLang="en-US"/>
              <a:t>错误一 </a:t>
            </a:r>
            <a:r>
              <a:rPr lang="en-US"/>
              <a:t>char ch = 'A'</a:t>
            </a:r>
          </a:p>
          <a:p>
            <a:r>
              <a:rPr lang="en-US"/>
              <a:t>	//</a:t>
            </a:r>
            <a:r>
              <a:rPr lang="zh-CN" altLang="en-US"/>
              <a:t>错误二 </a:t>
            </a:r>
            <a:r>
              <a:rPr lang="en-US"/>
              <a:t>p=&amp;ch</a:t>
            </a:r>
            <a:r>
              <a:rPr lang="zh-CN" altLang="en-US"/>
              <a:t>；</a:t>
            </a:r>
          </a:p>
          <a:p>
            <a:r>
              <a:rPr lang="zh-CN" altLang="en-US"/>
              <a:t>	</a:t>
            </a:r>
            <a:r>
              <a:rPr lang="en-US"/>
              <a:t>return 0;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85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7455" y="2500306"/>
            <a:ext cx="51539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 JNI 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3600" b="1"/>
              <a:t>*号的三种含义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*号的含义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sz="2400"/>
              <a:t>1.</a:t>
            </a:r>
            <a:r>
              <a:rPr lang="zh-CN" altLang="en-US" sz="2400"/>
              <a:t>乘法 </a:t>
            </a:r>
            <a:r>
              <a:rPr lang="en-US" sz="2400"/>
              <a:t>3*5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sz="2400"/>
              <a:t>2.</a:t>
            </a:r>
            <a:r>
              <a:rPr lang="zh-CN" altLang="en-US" sz="2400"/>
              <a:t>定义指针变量 </a:t>
            </a:r>
            <a:r>
              <a:rPr lang="en-US" sz="2400"/>
              <a:t>int * p</a:t>
            </a:r>
            <a:r>
              <a:rPr lang="zh-CN" altLang="en-US" sz="2400"/>
              <a:t>；</a:t>
            </a:r>
            <a:r>
              <a:rPr lang="en-US" sz="2400"/>
              <a:t>//</a:t>
            </a:r>
            <a:r>
              <a:rPr lang="zh-CN" altLang="en-US" sz="2400"/>
              <a:t>定义了一个名字叫</a:t>
            </a:r>
            <a:r>
              <a:rPr lang="en-US" sz="2400"/>
              <a:t>p</a:t>
            </a:r>
            <a:r>
              <a:rPr lang="zh-CN" altLang="en-US" sz="2400"/>
              <a:t>的变量，能够存放</a:t>
            </a:r>
            <a:r>
              <a:rPr lang="en-US" sz="2400"/>
              <a:t>int</a:t>
            </a:r>
            <a:r>
              <a:rPr lang="zh-CN" altLang="en-US" sz="2400"/>
              <a:t>数据类型的地址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sz="2400"/>
              <a:t>3.</a:t>
            </a:r>
            <a:r>
              <a:rPr lang="zh-CN" altLang="en-US" sz="2400"/>
              <a:t>指针运算符，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sz="2400"/>
              <a:t>//</a:t>
            </a:r>
            <a:r>
              <a:rPr lang="zh-CN" altLang="en-US" sz="2400"/>
              <a:t>如果</a:t>
            </a:r>
            <a:r>
              <a:rPr lang="en-US" sz="2400"/>
              <a:t>p</a:t>
            </a:r>
            <a:r>
              <a:rPr lang="zh-CN" altLang="en-US" sz="2400"/>
              <a:t>是一个已经定义好的指针变量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则*</a:t>
            </a:r>
            <a:r>
              <a:rPr lang="en-US" sz="2400"/>
              <a:t>p</a:t>
            </a:r>
            <a:r>
              <a:rPr lang="zh-CN" altLang="en-US" sz="2400"/>
              <a:t>表示以</a:t>
            </a:r>
            <a:r>
              <a:rPr lang="en-US" sz="2400"/>
              <a:t>p</a:t>
            </a:r>
            <a:r>
              <a:rPr lang="zh-CN" altLang="en-US" sz="2400"/>
              <a:t>的内容为地址的变量</a:t>
            </a:r>
          </a:p>
        </p:txBody>
      </p:sp>
    </p:spTree>
    <p:extLst>
      <p:ext uri="{BB962C8B-B14F-4D97-AF65-F5344CB8AC3E}">
        <p14:creationId xmlns:p14="http://schemas.microsoft.com/office/powerpoint/2010/main" val="246960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06686"/>
            <a:ext cx="8229600" cy="850106"/>
          </a:xfrm>
        </p:spPr>
        <p:txBody>
          <a:bodyPr>
            <a:normAutofit/>
          </a:bodyPr>
          <a:lstStyle/>
          <a:p>
            <a:r>
              <a:rPr lang="zh-CN" sz="3600" b="1"/>
              <a:t>指针和指针变量的关系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04256"/>
            <a:ext cx="8229600" cy="3052936"/>
          </a:xfrm>
        </p:spPr>
        <p:txBody>
          <a:bodyPr/>
          <a:lstStyle/>
          <a:p>
            <a:r>
              <a:rPr lang="zh-CN" altLang="en-US" sz="2400"/>
              <a:t>指针就是地址，地址就是指针</a:t>
            </a:r>
          </a:p>
          <a:p>
            <a:r>
              <a:rPr lang="zh-CN" altLang="en-US" sz="2400"/>
              <a:t>地址就是内存单元的编号</a:t>
            </a:r>
          </a:p>
          <a:p>
            <a:r>
              <a:rPr lang="zh-CN" altLang="en-US" sz="2400"/>
              <a:t>指针变量是存放地址的变量</a:t>
            </a:r>
          </a:p>
          <a:p>
            <a:r>
              <a:rPr lang="zh-CN" altLang="en-US" sz="2400"/>
              <a:t>指针和指针变量是两个不同的概念</a:t>
            </a:r>
          </a:p>
          <a:p>
            <a:r>
              <a:rPr lang="zh-CN" altLang="en-US" sz="2400"/>
              <a:t>但是要注意： 通常我们叙述时会把指针变量简称为指针，实际它们含义并不一样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8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sz="3600"/>
              <a:t>如何用基本类型的指针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/>
              <a:t>Int * 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/>
              <a:t>Double * 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指针常见错误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sz="3600"/>
              <a:t>互换两个数字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736"/>
            <a:ext cx="8229600" cy="626469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检测实参形参是不是同一个参数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//</a:t>
            </a:r>
            <a:r>
              <a:rPr lang="zh-CN" altLang="en-US" sz="1400"/>
              <a:t>值传递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void swap(int i,int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printf("</a:t>
            </a:r>
            <a:r>
              <a:rPr lang="zh-CN" altLang="en-US" sz="1400"/>
              <a:t>交换后：</a:t>
            </a:r>
            <a:r>
              <a:rPr lang="en-US" altLang="zh-CN" sz="1400"/>
              <a:t>\</a:t>
            </a:r>
            <a:r>
              <a:rPr lang="en-US" sz="1400"/>
              <a:t>n 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int tmp;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tmp = i;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i = 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j = tmp;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//</a:t>
            </a:r>
            <a:r>
              <a:rPr lang="zh-CN" altLang="en-US" sz="1400"/>
              <a:t>引用传递，传递地址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void swap1(int* p,int* q){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printf("</a:t>
            </a:r>
            <a:r>
              <a:rPr lang="zh-CN" altLang="en-US" sz="1400"/>
              <a:t>交换后：</a:t>
            </a:r>
            <a:r>
              <a:rPr lang="en-US" altLang="zh-CN" sz="1400"/>
              <a:t>\</a:t>
            </a:r>
            <a:r>
              <a:rPr lang="en-US" sz="1400"/>
              <a:t>n 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int tmp;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tmp = *p;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*p = *q;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*q = tmp;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int i 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int j 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printf("i=%d \n",i);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printf("j=%d \n",j</a:t>
            </a:r>
            <a:r>
              <a:rPr lang="en-US" sz="1400" smtClean="0"/>
              <a:t>);       </a:t>
            </a:r>
            <a:endParaRPr 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//</a:t>
            </a:r>
            <a:r>
              <a:rPr lang="zh-CN" altLang="en-US" sz="1400"/>
              <a:t>交换数值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       </a:t>
            </a:r>
            <a:r>
              <a:rPr lang="en-US" sz="1400"/>
              <a:t>swap1(&amp;i,&amp;j);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printf("i=%d \n",i);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       printf("j=%d \n",j);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smtClean="0"/>
              <a:t>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5697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50702"/>
            <a:ext cx="8229600" cy="778098"/>
          </a:xfrm>
        </p:spPr>
        <p:txBody>
          <a:bodyPr>
            <a:normAutofit/>
          </a:bodyPr>
          <a:lstStyle/>
          <a:p>
            <a:r>
              <a:rPr lang="zh-CN" sz="3600" b="1"/>
              <a:t>为什么使用指针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60240"/>
            <a:ext cx="8229600" cy="355699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指针的重要性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/>
              <a:t>   </a:t>
            </a:r>
            <a:r>
              <a:rPr lang="zh-CN" altLang="en-US" sz="2400"/>
              <a:t>直接访问硬件 </a:t>
            </a:r>
            <a:r>
              <a:rPr lang="en-US" sz="2400"/>
              <a:t>(opengl </a:t>
            </a:r>
            <a:r>
              <a:rPr lang="zh-CN" altLang="en-US" sz="2400"/>
              <a:t>显卡绘图</a:t>
            </a:r>
            <a:r>
              <a:rPr lang="en-US" sz="2400"/>
              <a:t>)</a:t>
            </a:r>
            <a:endParaRPr lang="zh-CN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快速传递数据</a:t>
            </a:r>
            <a:r>
              <a:rPr lang="en-US" sz="2400"/>
              <a:t>(</a:t>
            </a:r>
            <a:r>
              <a:rPr lang="zh-CN" altLang="en-US" sz="2400"/>
              <a:t>指针表示地址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返回一个以上的值</a:t>
            </a:r>
            <a:r>
              <a:rPr lang="en-US" sz="2400"/>
              <a:t>(</a:t>
            </a:r>
            <a:r>
              <a:rPr lang="zh-CN" altLang="en-US" sz="2400"/>
              <a:t>返回一个数组或者结构体的指针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表示复杂的数据结构</a:t>
            </a:r>
            <a:r>
              <a:rPr lang="en-US" sz="2400"/>
              <a:t>(</a:t>
            </a:r>
            <a:r>
              <a:rPr lang="zh-CN" altLang="en-US" sz="2400"/>
              <a:t>结构体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方便处理字符串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指针有助于理解面向对象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92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sz="3600" b="1"/>
              <a:t>函数返回一个以上的值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//</a:t>
            </a:r>
            <a:r>
              <a:rPr lang="zh-CN" altLang="en-US" sz="2200"/>
              <a:t>二级指针是用来存放一个指针变量的地址</a:t>
            </a:r>
            <a:r>
              <a:rPr lang="en-US" altLang="zh-CN" sz="2200"/>
              <a:t>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void function(int** pp){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    int i = 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    //</a:t>
            </a:r>
            <a:r>
              <a:rPr lang="zh-CN" altLang="en-US" sz="2200"/>
              <a:t>需求是让主函数修改子函数的数据</a:t>
            </a:r>
            <a:r>
              <a:rPr lang="en-US" altLang="zh-CN" sz="2200"/>
              <a:t>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</a:t>
            </a:r>
            <a:r>
              <a:rPr lang="en-US" sz="2200"/>
              <a:t>int* p = &amp;i;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    //printf("</a:t>
            </a:r>
            <a:r>
              <a:rPr lang="zh-CN" altLang="en-US" sz="2200"/>
              <a:t>子函数中</a:t>
            </a:r>
            <a:r>
              <a:rPr lang="en-US" sz="2200"/>
              <a:t>i</a:t>
            </a:r>
            <a:r>
              <a:rPr lang="zh-CN" altLang="en-US" sz="2200"/>
              <a:t>的地址为</a:t>
            </a:r>
            <a:r>
              <a:rPr lang="en-US" altLang="zh-CN" sz="2200"/>
              <a:t>:%#</a:t>
            </a:r>
            <a:r>
              <a:rPr lang="en-US" sz="2200"/>
              <a:t>x\n",p);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    *pp = &amp;i;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main(){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      //</a:t>
            </a:r>
            <a:r>
              <a:rPr lang="zh-CN" altLang="en-US" sz="2200"/>
              <a:t>必须在主函数中得到子函数</a:t>
            </a:r>
            <a:r>
              <a:rPr lang="en-US" sz="2200"/>
              <a:t>i</a:t>
            </a:r>
            <a:r>
              <a:rPr lang="zh-CN" altLang="en-US" sz="2200"/>
              <a:t>变量的地址</a:t>
            </a:r>
            <a:r>
              <a:rPr lang="en-US" altLang="zh-CN" sz="2200"/>
              <a:t>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en-US" sz="2200"/>
              <a:t>int* mainp;//</a:t>
            </a:r>
            <a:r>
              <a:rPr lang="zh-CN" altLang="en-US" sz="2200"/>
              <a:t>主函数里面定义的指针变量 </a:t>
            </a:r>
            <a:r>
              <a:rPr lang="en-US" altLang="zh-CN" sz="2200"/>
              <a:t>,</a:t>
            </a:r>
            <a:r>
              <a:rPr lang="zh-CN" altLang="en-US" sz="2200"/>
              <a:t>用来存放子函数变量的地址</a:t>
            </a:r>
            <a:r>
              <a:rPr lang="en-US" altLang="zh-CN" sz="2200"/>
              <a:t>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en-US" sz="2200"/>
              <a:t>function(&amp;mainp);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       //printf("</a:t>
            </a:r>
            <a:r>
              <a:rPr lang="zh-CN" altLang="en-US" sz="2200"/>
              <a:t>主函数中获取的子函数</a:t>
            </a:r>
            <a:r>
              <a:rPr lang="en-US" sz="2200"/>
              <a:t>i</a:t>
            </a:r>
            <a:r>
              <a:rPr lang="zh-CN" altLang="en-US" sz="2200"/>
              <a:t>的地址为</a:t>
            </a:r>
            <a:r>
              <a:rPr lang="en-US" altLang="zh-CN" sz="2200"/>
              <a:t>:%#</a:t>
            </a:r>
            <a:r>
              <a:rPr lang="en-US" sz="2200"/>
              <a:t>x\n",mainp);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       printf("*mainp=%d\n",*mainp);  //</a:t>
            </a:r>
            <a:r>
              <a:rPr lang="zh-CN" altLang="en-US" sz="2200"/>
              <a:t>旧的数据幻影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</a:t>
            </a:r>
            <a:r>
              <a:rPr lang="en-US" sz="2200"/>
              <a:t>system("pause");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27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数组</a:t>
            </a:r>
            <a:endParaRPr 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//</a:t>
            </a:r>
            <a:r>
              <a:rPr lang="zh-CN" altLang="en-US" sz="2000"/>
              <a:t>打印数组里的值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void arr_content(int arr[] ,int len){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int i;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for(i=0;i&lt;len;i++){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   printf("arr[%d]=%d \n",i,arr[i]);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main(){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int arr[] = {1,2,3,4,5,6};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arr_content(arr,6);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system("pause");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  <a:endParaRPr lang="zh-CN" sz="2000"/>
          </a:p>
        </p:txBody>
      </p:sp>
    </p:spTree>
    <p:extLst>
      <p:ext uri="{BB962C8B-B14F-4D97-AF65-F5344CB8AC3E}">
        <p14:creationId xmlns:p14="http://schemas.microsoft.com/office/powerpoint/2010/main" val="379881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指针和数组的关系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 </a:t>
            </a:r>
            <a:r>
              <a:rPr lang="zh-CN" altLang="en-US" sz="2400" smtClean="0"/>
              <a:t>数组是一块</a:t>
            </a:r>
            <a:r>
              <a:rPr lang="zh-CN" altLang="en-US" sz="2400"/>
              <a:t>连续的内存</a:t>
            </a:r>
            <a:r>
              <a:rPr lang="zh-CN" altLang="en-US" sz="2400" smtClean="0"/>
              <a:t>空间</a:t>
            </a:r>
            <a:endParaRPr lang="en-US" altLang="zh-CN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数组</a:t>
            </a:r>
            <a:r>
              <a:rPr lang="zh-CN" altLang="en-US" sz="2400"/>
              <a:t>名其实就是数组的内存空间的首</a:t>
            </a:r>
            <a:r>
              <a:rPr lang="zh-CN" altLang="en-US" sz="2400" smtClean="0"/>
              <a:t>地址</a:t>
            </a:r>
            <a:endParaRPr lang="en-US" altLang="zh-CN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每个</a:t>
            </a:r>
            <a:r>
              <a:rPr lang="zh-CN" altLang="en-US" sz="2400"/>
              <a:t>元素占据多少个</a:t>
            </a:r>
            <a:r>
              <a:rPr lang="en-US" altLang="zh-CN" sz="2400"/>
              <a:t>byte</a:t>
            </a:r>
            <a:r>
              <a:rPr lang="zh-CN" altLang="en-US" sz="2400"/>
              <a:t>的内存空间</a:t>
            </a:r>
            <a:r>
              <a:rPr lang="en-US" altLang="zh-CN" sz="2400"/>
              <a:t>,</a:t>
            </a:r>
            <a:r>
              <a:rPr lang="zh-CN" altLang="en-US" sz="2400"/>
              <a:t>跟数组的数据类型</a:t>
            </a:r>
            <a:r>
              <a:rPr lang="zh-CN" altLang="en-US" sz="2400" smtClean="0"/>
              <a:t>有</a:t>
            </a:r>
            <a:endParaRPr lang="en-US" altLang="zh-CN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所有</a:t>
            </a:r>
            <a:r>
              <a:rPr lang="zh-CN" altLang="en-US" sz="2400"/>
              <a:t>指针变量在内存中的长度都是一样的</a:t>
            </a:r>
            <a:r>
              <a:rPr lang="en-US" altLang="zh-CN" sz="2400"/>
              <a:t>,</a:t>
            </a:r>
            <a:r>
              <a:rPr lang="zh-CN" altLang="en-US" sz="2400"/>
              <a:t>不同的指针类型</a:t>
            </a:r>
            <a:r>
              <a:rPr lang="en-US" altLang="zh-CN" sz="2400"/>
              <a:t>,</a:t>
            </a:r>
            <a:r>
              <a:rPr lang="zh-CN" altLang="en-US" sz="2400"/>
              <a:t>为了方便指针做运算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5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31054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指针的运算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6792"/>
            <a:ext cx="8229600" cy="38164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main(){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       int* pi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smtClean="0"/>
              <a:t>	int </a:t>
            </a:r>
            <a:r>
              <a:rPr lang="en-US" altLang="zh-CN" sz="1800"/>
              <a:t>i =3;       //</a:t>
            </a:r>
            <a:r>
              <a:rPr lang="zh-CN" altLang="en-US" sz="1800"/>
              <a:t>北京中关村软件园</a:t>
            </a:r>
            <a:r>
              <a:rPr lang="en-US" altLang="zh-CN" sz="1800"/>
              <a:t>3</a:t>
            </a:r>
            <a:r>
              <a:rPr lang="zh-CN" altLang="en-US" sz="1800"/>
              <a:t>号楼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double d = 3.14;//</a:t>
            </a:r>
            <a:r>
              <a:rPr lang="zh-CN" altLang="en-US" sz="1800"/>
              <a:t>西安软件园</a:t>
            </a:r>
            <a:r>
              <a:rPr lang="en-US" altLang="zh-CN" sz="1800"/>
              <a:t>3</a:t>
            </a:r>
            <a:r>
              <a:rPr lang="zh-CN" altLang="en-US" sz="1800"/>
              <a:t>号楼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pi = &amp;i;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       pd = &amp;d;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       //printf("%#x\n",3 - 2);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       //</a:t>
            </a:r>
            <a:r>
              <a:rPr lang="zh-CN" altLang="en-US" sz="1800"/>
              <a:t>指针的运算 只能应用于连续的内存空间</a:t>
            </a:r>
            <a:r>
              <a:rPr lang="en-US" altLang="zh-CN" sz="1800"/>
              <a:t>. (</a:t>
            </a:r>
            <a:r>
              <a:rPr lang="zh-CN" altLang="en-US" sz="1800"/>
              <a:t>数组</a:t>
            </a:r>
            <a:r>
              <a:rPr lang="en-US" altLang="zh-CN" sz="1800"/>
              <a:t>)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       system("pause");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0782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62670"/>
            <a:ext cx="8229600" cy="1066130"/>
          </a:xfrm>
        </p:spPr>
        <p:txBody>
          <a:bodyPr/>
          <a:lstStyle/>
          <a:p>
            <a:r>
              <a:rPr lang="zh-CN"/>
              <a:t>指针占用几个字节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	   </a:t>
            </a:r>
            <a:r>
              <a:rPr lang="en-US" altLang="zh-CN" sz="2400"/>
              <a:t>int* pi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 double* pd;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 float* pf;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 short* ps;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 printf("pi</a:t>
            </a:r>
            <a:r>
              <a:rPr lang="zh-CN" altLang="en-US" sz="2400"/>
              <a:t>的长度为</a:t>
            </a:r>
            <a:r>
              <a:rPr lang="en-US" altLang="zh-CN" sz="2400"/>
              <a:t>:%d\n",sizeof(pi));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 printf("pd</a:t>
            </a:r>
            <a:r>
              <a:rPr lang="zh-CN" altLang="en-US" sz="2400"/>
              <a:t>的长度为</a:t>
            </a:r>
            <a:r>
              <a:rPr lang="en-US" altLang="zh-CN" sz="2400"/>
              <a:t>:%d\n",sizeof(pd));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 printf("pf</a:t>
            </a:r>
            <a:r>
              <a:rPr lang="zh-CN" altLang="en-US" sz="2400"/>
              <a:t>的长度为</a:t>
            </a:r>
            <a:r>
              <a:rPr lang="en-US" altLang="zh-CN" sz="2400"/>
              <a:t>:%d\n",sizeof(pf));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 printf("ps</a:t>
            </a:r>
            <a:r>
              <a:rPr lang="zh-CN" altLang="en-US" sz="2400"/>
              <a:t>的长度为</a:t>
            </a:r>
            <a:r>
              <a:rPr lang="en-US" altLang="zh-CN" sz="2400"/>
              <a:t>:%d\n",sizeof(ps));       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9975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sz="1400"/>
              <a:t>www.itcast.cn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836712"/>
            <a:ext cx="8135937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 b="1"/>
              <a:t/>
            </a:r>
            <a:br>
              <a:rPr lang="en-US" sz="2900" b="1"/>
            </a:br>
            <a:r>
              <a:rPr lang="zh-CN" altLang="en-US" sz="4000" b="1" smtClean="0"/>
              <a:t>什么</a:t>
            </a:r>
            <a:r>
              <a:rPr lang="zh-CN" altLang="en-US" sz="4000" b="1"/>
              <a:t>是</a:t>
            </a:r>
            <a:r>
              <a:rPr lang="en-US" sz="4000" b="1"/>
              <a:t>JNI</a:t>
            </a:r>
            <a:endParaRPr lang="en-US" sz="4000" b="1">
              <a:latin typeface="宋体" panose="02010600030101010101" pitchFamily="2" charset="-122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642938" y="1857375"/>
            <a:ext cx="77866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JNI(Java Native Interface) java</a:t>
            </a:r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本地开发接口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mtClean="0"/>
              <a:t>JNI </a:t>
            </a:r>
            <a:r>
              <a:rPr lang="zh-CN" altLang="en-US"/>
              <a:t>是一个协议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这个协议用来沟通</a:t>
            </a:r>
            <a:r>
              <a:rPr lang="en-US"/>
              <a:t>java</a:t>
            </a:r>
            <a:r>
              <a:rPr lang="zh-CN" altLang="en-US"/>
              <a:t>代码和外部的本地代码</a:t>
            </a:r>
            <a:r>
              <a:rPr lang="en-US"/>
              <a:t>(c/c++).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通过这个协议</a:t>
            </a:r>
            <a:r>
              <a:rPr lang="en-US"/>
              <a:t>,java</a:t>
            </a:r>
            <a:r>
              <a:rPr lang="zh-CN" altLang="en-US"/>
              <a:t>代码就可以调用外部的</a:t>
            </a:r>
            <a:r>
              <a:rPr lang="en-US"/>
              <a:t>c/c++</a:t>
            </a:r>
            <a:r>
              <a:rPr lang="zh-CN" altLang="en-US"/>
              <a:t>代码</a:t>
            </a:r>
            <a:endParaRPr lang="en-US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外部的</a:t>
            </a:r>
            <a:r>
              <a:rPr lang="en-US"/>
              <a:t>c/c++</a:t>
            </a:r>
            <a:r>
              <a:rPr lang="zh-CN" altLang="en-US"/>
              <a:t>代码也可以调用</a:t>
            </a:r>
            <a:r>
              <a:rPr lang="en-US"/>
              <a:t>java</a:t>
            </a:r>
            <a:r>
              <a:rPr lang="zh-CN" altLang="en-US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9748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创建动态数组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Malloc </a:t>
            </a:r>
            <a:r>
              <a:rPr lang="zh-CN" altLang="en-US"/>
              <a:t>函数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realloc </a:t>
            </a:r>
            <a:r>
              <a:rPr lang="zh-CN" altLang="en-US"/>
              <a:t> re- allocate</a:t>
            </a:r>
          </a:p>
        </p:txBody>
      </p:sp>
    </p:spTree>
    <p:extLst>
      <p:ext uri="{BB962C8B-B14F-4D97-AF65-F5344CB8AC3E}">
        <p14:creationId xmlns:p14="http://schemas.microsoft.com/office/powerpoint/2010/main" val="1169828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01824"/>
            <a:ext cx="8229600" cy="1143000"/>
          </a:xfrm>
        </p:spPr>
        <p:txBody>
          <a:bodyPr>
            <a:noAutofit/>
          </a:bodyPr>
          <a:lstStyle/>
          <a:p>
            <a:r>
              <a:rPr lang="zh-CN" sz="3600"/>
              <a:t>用主函数外部方法修改主函数申请的一块内存中的值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6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静态内存和动态内存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579296" cy="4708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300" smtClean="0"/>
              <a:t>静态内存：</a:t>
            </a:r>
            <a:endParaRPr lang="en-US" altLang="zh-CN" sz="23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00"/>
              <a:t>	</a:t>
            </a:r>
            <a:r>
              <a:rPr lang="zh-CN" altLang="en-US" sz="2400" smtClean="0"/>
              <a:t>*</a:t>
            </a:r>
            <a:r>
              <a:rPr lang="zh-CN" altLang="en-US" sz="2400"/>
              <a:t> 自动申请，自动释放</a:t>
            </a:r>
            <a:br>
              <a:rPr lang="zh-CN" altLang="en-US" sz="2400"/>
            </a:br>
            <a:r>
              <a:rPr lang="zh-CN" altLang="en-US" sz="2400" smtClean="0"/>
              <a:t>*</a:t>
            </a:r>
            <a:r>
              <a:rPr lang="zh-CN" altLang="en-US" sz="2400"/>
              <a:t> 大小固定，内存空间连续</a:t>
            </a:r>
            <a:br>
              <a:rPr lang="zh-CN" altLang="en-US" sz="2400"/>
            </a:br>
            <a:r>
              <a:rPr lang="zh-CN" altLang="en-US" sz="2400" smtClean="0"/>
              <a:t>*</a:t>
            </a:r>
            <a:r>
              <a:rPr lang="zh-CN" altLang="en-US" sz="2400"/>
              <a:t> 从栈上分配的内存叫静态</a:t>
            </a:r>
            <a:r>
              <a:rPr lang="zh-CN" altLang="en-US" sz="2400" smtClean="0"/>
              <a:t>内存</a:t>
            </a:r>
            <a:r>
              <a:rPr lang="en-US" altLang="zh-CN" sz="2400" smtClean="0"/>
              <a:t>	</a:t>
            </a:r>
            <a:endParaRPr lang="en-US" altLang="zh-CN" sz="23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 smtClean="0"/>
              <a:t>动态内存：</a:t>
            </a:r>
            <a:endParaRPr lang="en-US" altLang="zh-CN" sz="230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300"/>
              <a:t>	</a:t>
            </a:r>
            <a:r>
              <a:rPr lang="zh-CN" altLang="en-US" sz="2400" smtClean="0"/>
              <a:t>*</a:t>
            </a:r>
            <a:r>
              <a:rPr lang="zh-CN" altLang="en-US" sz="2400"/>
              <a:t> 程序员自己申请</a:t>
            </a:r>
            <a:br>
              <a:rPr lang="zh-CN" altLang="en-US" sz="2400"/>
            </a:br>
            <a:r>
              <a:rPr lang="zh-CN" altLang="en-US" sz="2400" smtClean="0"/>
              <a:t>* </a:t>
            </a:r>
            <a:r>
              <a:rPr lang="en-US" altLang="zh-CN" sz="2400"/>
              <a:t>new/malloc</a:t>
            </a:r>
            <a:br>
              <a:rPr lang="en-US" altLang="zh-CN" sz="2400"/>
            </a:br>
            <a:r>
              <a:rPr lang="zh-CN" altLang="en-US" sz="2400"/>
              <a:t>* 大小取决于虚拟内存的大小，内存空间不连续</a:t>
            </a:r>
            <a:br>
              <a:rPr lang="zh-CN" altLang="en-US" sz="2400"/>
            </a:br>
            <a:r>
              <a:rPr lang="zh-CN" altLang="en-US" sz="2400"/>
              <a:t>* </a:t>
            </a:r>
            <a:r>
              <a:rPr lang="en-US" altLang="zh-CN" sz="2400"/>
              <a:t>java</a:t>
            </a:r>
            <a:r>
              <a:rPr lang="zh-CN" altLang="en-US" sz="2400"/>
              <a:t>中自动回收，</a:t>
            </a:r>
            <a:r>
              <a:rPr lang="en-US" altLang="zh-CN" sz="2400"/>
              <a:t>C</a:t>
            </a:r>
            <a:r>
              <a:rPr lang="zh-CN" altLang="en-US" sz="2400"/>
              <a:t>中需要程序员使用</a:t>
            </a:r>
            <a:r>
              <a:rPr lang="en-US" altLang="zh-CN" sz="2400"/>
              <a:t>free</a:t>
            </a:r>
            <a:r>
              <a:rPr lang="zh-CN" altLang="en-US" sz="2400"/>
              <a:t>函数手动释放</a:t>
            </a:r>
            <a:br>
              <a:rPr lang="zh-CN" altLang="en-US" sz="2400"/>
            </a:br>
            <a:r>
              <a:rPr lang="zh-CN" altLang="en-US" sz="2400"/>
              <a:t>* 从堆上分配的内存叫动态内存</a:t>
            </a:r>
            <a:endParaRPr lang="en-US" sz="2300"/>
          </a:p>
          <a:p>
            <a:pPr>
              <a:buFont typeface="Wingdings" panose="05000000000000000000" pitchFamily="2" charset="2"/>
              <a:buNone/>
            </a:pPr>
            <a:endParaRPr lang="zh-CN" altLang="en-US" sz="2300"/>
          </a:p>
        </p:txBody>
      </p:sp>
    </p:spTree>
    <p:extLst>
      <p:ext uri="{BB962C8B-B14F-4D97-AF65-F5344CB8AC3E}">
        <p14:creationId xmlns:p14="http://schemas.microsoft.com/office/powerpoint/2010/main" val="1835948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动态内存分配问题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动态内存分配问题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传统数组的缺点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	</a:t>
            </a:r>
            <a:r>
              <a:rPr lang="en-US" sz="2000"/>
              <a:t>1.</a:t>
            </a:r>
            <a:r>
              <a:rPr lang="zh-CN" altLang="en-US" sz="2000"/>
              <a:t>数组长度必须实现指定</a:t>
            </a:r>
            <a:r>
              <a:rPr lang="en-US" sz="2000"/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		</a:t>
            </a:r>
            <a:r>
              <a:rPr lang="zh-CN" altLang="en-US" sz="2000"/>
              <a:t>并且只能是常整数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		int a[5];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		int len;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		int a[len];//error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		2.</a:t>
            </a:r>
            <a:r>
              <a:rPr lang="zh-CN" altLang="en-US" sz="2000"/>
              <a:t>传统形式的数组</a:t>
            </a:r>
            <a:r>
              <a:rPr lang="en-US" sz="2000"/>
              <a:t>,</a:t>
            </a:r>
            <a:r>
              <a:rPr lang="zh-CN" altLang="en-US" sz="2000"/>
              <a:t>程序员没法手动释放空间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数组一旦定义</a:t>
            </a:r>
            <a:r>
              <a:rPr lang="en-US" sz="2000"/>
              <a:t>,</a:t>
            </a:r>
            <a:r>
              <a:rPr lang="zh-CN" altLang="en-US" sz="2000"/>
              <a:t>系统为该数组分配的空间一直存在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函数运行完毕</a:t>
            </a:r>
            <a:r>
              <a:rPr lang="en-US" sz="2000"/>
              <a:t>,</a:t>
            </a:r>
            <a:r>
              <a:rPr lang="zh-CN" altLang="en-US" sz="2000"/>
              <a:t>数组的空间就被释放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	</a:t>
            </a:r>
            <a:r>
              <a:rPr lang="en-US" sz="2000"/>
              <a:t>3.</a:t>
            </a:r>
            <a:r>
              <a:rPr lang="zh-CN" altLang="en-US" sz="2000"/>
              <a:t>数组的长度不能在函数运行中动态增加或者缩小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	</a:t>
            </a:r>
            <a:r>
              <a:rPr lang="en-US" sz="2000"/>
              <a:t>4.A</a:t>
            </a:r>
            <a:r>
              <a:rPr lang="zh-CN" altLang="en-US" sz="2000"/>
              <a:t>函数定义的数组只有在</a:t>
            </a:r>
            <a:r>
              <a:rPr lang="en-US" sz="2000"/>
              <a:t>A</a:t>
            </a:r>
            <a:r>
              <a:rPr lang="zh-CN" altLang="en-US" sz="2000"/>
              <a:t>没执行完毕前被使用</a:t>
            </a:r>
            <a:r>
              <a:rPr lang="en-US" sz="2000"/>
              <a:t>,a</a:t>
            </a:r>
            <a:r>
              <a:rPr lang="zh-CN" altLang="en-US" sz="2000"/>
              <a:t>函数运行完毕后</a:t>
            </a:r>
            <a:r>
              <a:rPr lang="en-US" sz="2000"/>
              <a:t>,a</a:t>
            </a:r>
            <a:r>
              <a:rPr lang="zh-CN" altLang="en-US" sz="2000"/>
              <a:t>的数组就无法被其他函数使用</a:t>
            </a:r>
          </a:p>
        </p:txBody>
      </p:sp>
    </p:spTree>
    <p:extLst>
      <p:ext uri="{BB962C8B-B14F-4D97-AF65-F5344CB8AC3E}">
        <p14:creationId xmlns:p14="http://schemas.microsoft.com/office/powerpoint/2010/main" val="78103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静态内存和动态内存的比较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/>
              <a:t>动态创建一个动态大小的数组</a:t>
            </a:r>
            <a:r>
              <a:rPr lang="en-US" sz="1200"/>
              <a:t>,</a:t>
            </a:r>
            <a:r>
              <a:rPr lang="zh-CN" altLang="en-US" sz="1200"/>
              <a:t>赋值打印</a:t>
            </a:r>
            <a:r>
              <a:rPr lang="en-US" sz="1200"/>
              <a:t>,</a:t>
            </a:r>
            <a:r>
              <a:rPr lang="zh-CN" altLang="en-US" sz="1200"/>
              <a:t>释放空间</a:t>
            </a:r>
            <a:r>
              <a:rPr lang="en-US" sz="1200"/>
              <a:t>(20</a:t>
            </a:r>
            <a:r>
              <a:rPr lang="zh-CN" altLang="en-US" sz="1200"/>
              <a:t>分钟</a:t>
            </a:r>
            <a:r>
              <a:rPr lang="en-US" sz="1200"/>
              <a:t>)</a:t>
            </a:r>
          </a:p>
          <a:p>
            <a:pPr>
              <a:lnSpc>
                <a:spcPct val="80000"/>
              </a:lnSpc>
            </a:pP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9321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静态变量不能跨函数使用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6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sz="3600"/>
              <a:t>多级指针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用来存指针变量的地址</a:t>
            </a:r>
          </a:p>
        </p:txBody>
      </p:sp>
    </p:spTree>
    <p:extLst>
      <p:ext uri="{BB962C8B-B14F-4D97-AF65-F5344CB8AC3E}">
        <p14:creationId xmlns:p14="http://schemas.microsoft.com/office/powerpoint/2010/main" val="400552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sz="3600" b="1"/>
              <a:t>函数的指针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/>
              <a:t>1.</a:t>
            </a:r>
            <a:r>
              <a:rPr lang="zh-CN" altLang="en-US" sz="2400"/>
              <a:t>定义</a:t>
            </a:r>
            <a:r>
              <a:rPr lang="en-US" sz="2400"/>
              <a:t>int</a:t>
            </a:r>
            <a:r>
              <a:rPr lang="zh-CN" altLang="en-US" sz="2400"/>
              <a:t>　</a:t>
            </a:r>
            <a:r>
              <a:rPr lang="en-US" sz="2400"/>
              <a:t>(*pf)(int x,</a:t>
            </a:r>
            <a:r>
              <a:rPr lang="zh-CN" altLang="en-US" sz="2400"/>
              <a:t>  </a:t>
            </a:r>
            <a:r>
              <a:rPr lang="en-US" sz="2400"/>
              <a:t>int 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2.</a:t>
            </a:r>
            <a:r>
              <a:rPr lang="zh-CN" altLang="en-US" sz="2400"/>
              <a:t>赋值 </a:t>
            </a:r>
            <a:r>
              <a:rPr lang="en-US" sz="2400"/>
              <a:t>pf = add;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3.</a:t>
            </a:r>
            <a:r>
              <a:rPr lang="zh-CN" altLang="en-US" sz="2400"/>
              <a:t>引用 </a:t>
            </a:r>
            <a:r>
              <a:rPr lang="en-US" sz="2400"/>
              <a:t>pf(3,5);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798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结构体</a:t>
            </a:r>
            <a:endParaRPr lang="zh-CN" altLang="en-US" sz="36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700"/>
              <a:t>第一种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struct </a:t>
            </a:r>
            <a:r>
              <a:rPr lang="en-US" sz="1700" smtClean="0"/>
              <a:t>Student{</a:t>
            </a:r>
            <a:endParaRPr lang="en-US" sz="1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  int age;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  float score;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  char sex;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700"/>
              <a:t>第二种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struct </a:t>
            </a:r>
            <a:r>
              <a:rPr lang="en-US" sz="1700" smtClean="0"/>
              <a:t>Student2{</a:t>
            </a:r>
            <a:endParaRPr lang="en-US" sz="1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 int age;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 float score;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 char sex;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} st2;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700"/>
              <a:t>第三种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 smtClean="0"/>
              <a:t>struct{</a:t>
            </a:r>
            <a:endParaRPr lang="en-US" sz="1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 int age;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 float score;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 char sex;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700"/>
              <a:t>} st3</a:t>
            </a:r>
            <a:endParaRPr lang="zh-CN" altLang="en-US" sz="1700"/>
          </a:p>
          <a:p>
            <a:pPr>
              <a:lnSpc>
                <a:spcPct val="80000"/>
              </a:lnSpc>
            </a:pP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4750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62670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sz="3600" b="1"/>
              <a:t>什么是结构体</a:t>
            </a:r>
            <a:r>
              <a:rPr lang="en-US" sz="3600" b="1"/>
              <a:t>?</a:t>
            </a:r>
            <a:r>
              <a:rPr lang="zh-CN" altLang="en-US" sz="3600" b="1"/>
              <a:t>为什么需要结构体</a:t>
            </a:r>
            <a:r>
              <a:rPr lang="en-US" sz="3600" b="1"/>
              <a:t>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500"/>
              <a:t>每个学生都有</a:t>
            </a:r>
            <a:r>
              <a:rPr lang="en-US" sz="1500"/>
              <a:t>age score name....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 int age;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 int score;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 char name[100]; // c</a:t>
            </a:r>
            <a:r>
              <a:rPr lang="zh-CN" altLang="en-US" sz="1500"/>
              <a:t>语言里面的字符串一般都存放在字符数组中</a:t>
            </a:r>
            <a:r>
              <a:rPr lang="en-US" sz="150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5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struct Student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	int age;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	float score;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	char sex;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5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5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int 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	struct Student st={80,55.6f,'F' 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5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5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298523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sz="1400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宋体" panose="02010600030101010101" pitchFamily="2" charset="-122"/>
              </a:rPr>
              <a:t>为什么用</a:t>
            </a:r>
            <a:r>
              <a:rPr lang="en-US" sz="3200" b="1">
                <a:latin typeface="宋体" panose="02010600030101010101" pitchFamily="2" charset="-122"/>
              </a:rPr>
              <a:t>JNI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642938" y="1857375"/>
            <a:ext cx="778668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1、市场需求，人才稀缺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2、物联网、智能家居、车载电脑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3、</a:t>
            </a:r>
            <a:r>
              <a:rPr lang="en-US"/>
              <a:t>效率上c/c++语言效率更高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4、代码移植，</a:t>
            </a:r>
            <a:r>
              <a:rPr lang="en-US"/>
              <a:t>复用已经存在的c代码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5、</a:t>
            </a:r>
            <a:r>
              <a:rPr lang="en-US"/>
              <a:t> java反编译</a:t>
            </a:r>
            <a:r>
              <a:rPr lang="zh-CN" altLang="en-US"/>
              <a:t>比</a:t>
            </a:r>
            <a:r>
              <a:rPr lang="en-US"/>
              <a:t>c语言容易</a:t>
            </a:r>
          </a:p>
        </p:txBody>
      </p:sp>
    </p:spTree>
    <p:extLst>
      <p:ext uri="{BB962C8B-B14F-4D97-AF65-F5344CB8AC3E}">
        <p14:creationId xmlns:p14="http://schemas.microsoft.com/office/powerpoint/2010/main" val="3646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3600" b="1" smtClean="0"/>
              <a:t>结构体</a:t>
            </a:r>
            <a:endParaRPr lang="zh-CN" altLang="en-US" sz="3600" b="1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6712"/>
            <a:ext cx="8229600" cy="655272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void study(){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printf("</a:t>
            </a:r>
            <a:r>
              <a:rPr lang="zh-CN" altLang="en-US" sz="1600"/>
              <a:t>好好学习，天天向上 </a:t>
            </a:r>
            <a:r>
              <a:rPr lang="en-US" altLang="zh-CN" sz="1600"/>
              <a:t>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//</a:t>
            </a:r>
            <a:r>
              <a:rPr lang="zh-CN" altLang="en-US" sz="1600"/>
              <a:t>定义结构体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//</a:t>
            </a:r>
            <a:r>
              <a:rPr lang="zh-CN" altLang="en-US" sz="1600"/>
              <a:t>结构体中不能定义函数，但是可以定义函数指针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struct student{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int age;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int height;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char sex;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void(*studyp)();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struct student st = {20, 190, 'f', study};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printf("%d\n", st.age);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printf("</a:t>
            </a:r>
            <a:r>
              <a:rPr lang="zh-CN" altLang="en-US" sz="1600"/>
              <a:t>结构体长度为</a:t>
            </a:r>
            <a:r>
              <a:rPr lang="en-US" altLang="zh-CN" sz="1600"/>
              <a:t>%d\n", sizeof(st));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//</a:t>
            </a:r>
            <a:r>
              <a:rPr lang="zh-CN" altLang="en-US" sz="1600"/>
              <a:t>访问结构体的函数指针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 </a:t>
            </a:r>
            <a:r>
              <a:rPr lang="en-US" altLang="zh-CN" sz="1600"/>
              <a:t>st.studyp();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struct student* stp = &amp;st;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(*stp).studyp</a:t>
            </a:r>
            <a:r>
              <a:rPr lang="en-US" altLang="zh-CN" sz="1600" smtClean="0"/>
              <a:t>();       </a:t>
            </a:r>
            <a:endParaRPr lang="en-US" altLang="zh-CN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//</a:t>
            </a:r>
            <a:r>
              <a:rPr lang="zh-CN" altLang="en-US" sz="1600"/>
              <a:t>引用结构体中的这个函数指针 </a:t>
            </a:r>
            <a:r>
              <a:rPr lang="en-US" altLang="zh-CN" sz="1600"/>
              <a:t>,-&gt;</a:t>
            </a:r>
            <a:r>
              <a:rPr lang="zh-CN" altLang="en-US" sz="1600"/>
              <a:t>左边必须是结构体的一级指针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 </a:t>
            </a:r>
            <a:r>
              <a:rPr lang="en-US" altLang="zh-CN" sz="1600"/>
              <a:t>stp-&gt;studyp</a:t>
            </a:r>
            <a:r>
              <a:rPr lang="en-US" altLang="zh-CN" sz="1600" smtClean="0"/>
              <a:t>();       </a:t>
            </a:r>
            <a:endParaRPr lang="en-US" altLang="zh-CN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system("pause");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}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641742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3600" b="1" smtClean="0"/>
              <a:t>联合体</a:t>
            </a:r>
            <a:endParaRPr lang="en-US" sz="3600" b="1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44216"/>
            <a:ext cx="8229600" cy="28369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000"/>
              <a:t>main(){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   union { int i; float f; char c; long l;} lianhe;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   lianhe.l = 2132141241;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   printf("lianhe.i=%d \n",lianhe.i);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   //</a:t>
            </a:r>
            <a:r>
              <a:rPr lang="zh-CN" altLang="en-US" sz="2000"/>
              <a:t>联合体的长度取决于它内部定义的最大的类型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   </a:t>
            </a:r>
            <a:r>
              <a:rPr lang="en-US" sz="2000"/>
              <a:t>printf("lianhe:%d \n",sizeof(lianhe));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   system("pause");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}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80373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枚举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6224"/>
            <a:ext cx="8229600" cy="3629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enum WeekDay{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     </a:t>
            </a:r>
            <a:r>
              <a:rPr lang="en-US" sz="2000" smtClean="0"/>
              <a:t>Monday,Tuesday,Wednesday,Thursday,Friday,Saturday,Sunday</a:t>
            </a:r>
            <a:endParaRPr 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main</a:t>
            </a:r>
            <a:r>
              <a:rPr lang="en-US" sz="2000" smtClean="0"/>
              <a:t>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//</a:t>
            </a:r>
            <a:r>
              <a:rPr lang="zh-CN" altLang="en-US" sz="2000"/>
              <a:t>枚举，规定变量取值范围只能从预先定义好的值中选择 </a:t>
            </a:r>
            <a:endParaRPr 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  enum WeekDay day = Sunday;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  printf("%d\n",day);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  system("pause");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851087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typedef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/>
              <a:t>声明自定义数据类型，配合各种原有数据类型来达到简化编程的目的的类型定义关键字。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02812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sz="1400"/>
              <a:t>www.itcast.cn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宋体" panose="02010600030101010101" pitchFamily="2" charset="-122"/>
              </a:rPr>
              <a:t>怎么用</a:t>
            </a:r>
            <a:r>
              <a:rPr lang="en-US" sz="3200" b="1">
                <a:latin typeface="宋体" panose="02010600030101010101" pitchFamily="2" charset="-122"/>
              </a:rPr>
              <a:t>JNI</a:t>
            </a: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642938" y="1857375"/>
            <a:ext cx="76438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1、JAVA语言</a:t>
            </a:r>
            <a:endParaRPr lang="en-US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2、</a:t>
            </a:r>
            <a:r>
              <a:rPr lang="en-US"/>
              <a:t>C/C++</a:t>
            </a:r>
            <a:r>
              <a:rPr lang="zh-CN" altLang="en-US"/>
              <a:t>语言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3、</a:t>
            </a:r>
            <a:r>
              <a:rPr lang="en-US"/>
              <a:t>java jni</a:t>
            </a:r>
            <a:r>
              <a:rPr lang="zh-CN" altLang="en-US"/>
              <a:t>流程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4、</a:t>
            </a:r>
            <a:r>
              <a:rPr lang="en-US"/>
              <a:t>NDK (native develop</a:t>
            </a:r>
            <a:r>
              <a:rPr lang="zh-CN" altLang="en-US"/>
              <a:t>ment</a:t>
            </a:r>
            <a:r>
              <a:rPr lang="en-US"/>
              <a:t> kits )  </a:t>
            </a:r>
          </a:p>
        </p:txBody>
      </p:sp>
    </p:spTree>
    <p:extLst>
      <p:ext uri="{BB962C8B-B14F-4D97-AF65-F5344CB8AC3E}">
        <p14:creationId xmlns:p14="http://schemas.microsoft.com/office/powerpoint/2010/main" val="2052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sz="1400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06686"/>
            <a:ext cx="8229600" cy="994122"/>
          </a:xfrm>
        </p:spPr>
        <p:txBody>
          <a:bodyPr/>
          <a:lstStyle/>
          <a:p>
            <a:pPr eaLnBrk="1" hangingPunct="1"/>
            <a:r>
              <a:rPr lang="en-US" sz="3200" b="1">
                <a:latin typeface="宋体" panose="02010600030101010101" pitchFamily="2" charset="-122"/>
              </a:rPr>
              <a:t>C</a:t>
            </a:r>
            <a:r>
              <a:rPr lang="zh-CN" altLang="en-US" sz="3200" b="1">
                <a:latin typeface="宋体" panose="02010600030101010101" pitchFamily="2" charset="-122"/>
              </a:rPr>
              <a:t>语言入门</a:t>
            </a: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611188" y="1857375"/>
            <a:ext cx="778668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目标</a:t>
            </a:r>
            <a:r>
              <a:rPr lang="en-US"/>
              <a:t>: </a:t>
            </a:r>
            <a:r>
              <a:rPr lang="zh-CN" altLang="en-US"/>
              <a:t>课程结束大家能看懂</a:t>
            </a:r>
            <a:r>
              <a:rPr lang="en-US"/>
              <a:t>c</a:t>
            </a:r>
            <a:r>
              <a:rPr lang="zh-CN" altLang="en-US"/>
              <a:t>代码</a:t>
            </a:r>
            <a:r>
              <a:rPr lang="en-US"/>
              <a:t>.</a:t>
            </a:r>
            <a:r>
              <a:rPr lang="zh-CN" altLang="en-US"/>
              <a:t>会读会调用</a:t>
            </a:r>
            <a:r>
              <a:rPr lang="en-US"/>
              <a:t>.</a:t>
            </a:r>
          </a:p>
          <a:p>
            <a:pPr algn="l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基本</a:t>
            </a:r>
            <a:r>
              <a:rPr lang="zh-CN" altLang="en-US"/>
              <a:t>数据类型</a:t>
            </a:r>
          </a:p>
          <a:p>
            <a:pPr algn="l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基本输入输出函数</a:t>
            </a:r>
          </a:p>
          <a:p>
            <a:pPr algn="l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数组</a:t>
            </a:r>
          </a:p>
          <a:p>
            <a:pPr algn="l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指针</a:t>
            </a:r>
          </a:p>
          <a:p>
            <a:pPr algn="l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结构体</a:t>
            </a:r>
            <a:endParaRPr lang="zh-CN" altLang="en-US"/>
          </a:p>
          <a:p>
            <a:pPr algn="l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枚举</a:t>
            </a:r>
            <a:endParaRPr lang="zh-CN" altLang="en-US"/>
          </a:p>
          <a:p>
            <a:pPr algn="l" eaLnBrk="1" hangingPunct="1">
              <a:buFont typeface="Wingdings" panose="05000000000000000000" pitchFamily="2" charset="2"/>
              <a:buAutoNum type="arabicPeriod" startAt="7"/>
            </a:pPr>
            <a:r>
              <a:rPr lang="zh-CN" altLang="en-US" smtClean="0"/>
              <a:t>联合体</a:t>
            </a:r>
            <a:endParaRPr lang="en-US" altLang="zh-CN" smtClean="0"/>
          </a:p>
          <a:p>
            <a:pPr algn="l" eaLnBrk="1" hangingPunct="1">
              <a:buFont typeface="Wingdings" panose="05000000000000000000" pitchFamily="2" charset="2"/>
              <a:buAutoNum type="arabicPeriod" startAt="7"/>
            </a:pPr>
            <a:r>
              <a:rPr lang="zh-CN" altLang="en-US" smtClean="0"/>
              <a:t>自定义类型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sz="1400"/>
              <a:t>www.itcast.cn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200" b="1">
                <a:latin typeface="宋体" panose="02010600030101010101" pitchFamily="2" charset="-122"/>
              </a:rPr>
              <a:t>开发环境介绍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611188" y="1857375"/>
            <a:ext cx="7786687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windows</a:t>
            </a:r>
            <a:r>
              <a:rPr lang="zh-CN" altLang="en-US"/>
              <a:t>下用轻量级 </a:t>
            </a:r>
            <a:r>
              <a:rPr lang="en-US"/>
              <a:t>dev-c</a:t>
            </a:r>
            <a:r>
              <a:rPr lang="en-US" smtClean="0"/>
              <a:t>++   </a:t>
            </a:r>
            <a:r>
              <a:rPr lang="zh-CN" altLang="en-US" smtClean="0"/>
              <a:t>，支持</a:t>
            </a:r>
            <a:r>
              <a:rPr lang="en-US" altLang="zh-CN" smtClean="0"/>
              <a:t>C99</a:t>
            </a:r>
            <a:r>
              <a:rPr lang="zh-CN" altLang="en-US" smtClean="0"/>
              <a:t>规范</a:t>
            </a:r>
            <a:endParaRPr lang="en-US"/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sz="1600"/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sz="1600" smtClean="0"/>
          </a:p>
          <a:p>
            <a:pPr eaLnBrk="1" hangingPunct="1"/>
            <a:r>
              <a:rPr lang="en-US" sz="1600"/>
              <a:t>#include&lt;stdio.h&gt;  //</a:t>
            </a:r>
            <a:r>
              <a:rPr lang="zh-CN" altLang="en-US" sz="1600"/>
              <a:t>导包 </a:t>
            </a:r>
            <a:r>
              <a:rPr lang="en-US" sz="1600"/>
              <a:t>import it.cast.xxx  standard input output</a:t>
            </a:r>
          </a:p>
          <a:p>
            <a:pPr eaLnBrk="1" hangingPunct="1"/>
            <a:r>
              <a:rPr lang="en-US" sz="1600"/>
              <a:t>#include&lt;stdlib.h&gt;  //</a:t>
            </a:r>
            <a:r>
              <a:rPr lang="zh-CN" altLang="en-US" sz="1600"/>
              <a:t>标准的</a:t>
            </a:r>
            <a:r>
              <a:rPr lang="en-US" sz="1600"/>
              <a:t>c</a:t>
            </a:r>
            <a:r>
              <a:rPr lang="zh-CN" altLang="en-US" sz="1600"/>
              <a:t>库</a:t>
            </a:r>
          </a:p>
          <a:p>
            <a:pPr eaLnBrk="1" hangingPunct="1"/>
            <a:endParaRPr lang="zh-CN" altLang="en-US" sz="1600"/>
          </a:p>
          <a:p>
            <a:pPr eaLnBrk="1" hangingPunct="1"/>
            <a:r>
              <a:rPr lang="en-US" sz="1600"/>
              <a:t>main(){           </a:t>
            </a:r>
            <a:r>
              <a:rPr lang="en-US" sz="1600" smtClean="0"/>
              <a:t>	  </a:t>
            </a:r>
            <a:r>
              <a:rPr lang="en-US" sz="1600"/>
              <a:t>//public static void main(String [] args)</a:t>
            </a:r>
          </a:p>
          <a:p>
            <a:pPr eaLnBrk="1" hangingPunct="1"/>
            <a:r>
              <a:rPr lang="en-US" sz="1600"/>
              <a:t>   </a:t>
            </a:r>
          </a:p>
          <a:p>
            <a:pPr eaLnBrk="1" hangingPunct="1"/>
            <a:r>
              <a:rPr lang="en-US" sz="1600"/>
              <a:t>   printf("Hello World! \n");//System.out.println();    </a:t>
            </a:r>
          </a:p>
          <a:p>
            <a:pPr eaLnBrk="1" hangingPunct="1"/>
            <a:r>
              <a:rPr lang="en-US" sz="1600"/>
              <a:t>   </a:t>
            </a:r>
          </a:p>
          <a:p>
            <a:pPr eaLnBrk="1" hangingPunct="1"/>
            <a:r>
              <a:rPr lang="en-US" sz="1600"/>
              <a:t>   system("pause");  </a:t>
            </a:r>
            <a:r>
              <a:rPr lang="en-US" sz="1600" smtClean="0"/>
              <a:t>	       </a:t>
            </a:r>
            <a:r>
              <a:rPr lang="en-US" sz="1600"/>
              <a:t>//</a:t>
            </a:r>
            <a:r>
              <a:rPr lang="zh-CN" altLang="en-US" sz="1600"/>
              <a:t>让控制台输出暂停 </a:t>
            </a:r>
          </a:p>
          <a:p>
            <a:pPr eaLnBrk="1" hangingPunct="1"/>
            <a:r>
              <a:rPr lang="en-US" altLang="zh-CN" sz="1600"/>
              <a:t>} </a:t>
            </a:r>
            <a:endParaRPr lang="en-US" altLang="zh-CN" sz="1600" smtClean="0"/>
          </a:p>
          <a:p>
            <a:pPr eaLnBrk="1" hangingPunct="1"/>
            <a:endParaRPr lang="en-US" sz="1600"/>
          </a:p>
          <a:p>
            <a:pPr algn="l" eaLnBrk="1" hangingPunct="1">
              <a:buFont typeface="Wingdings" panose="05000000000000000000" pitchFamily="2" charset="2"/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457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sz="1400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eaLnBrk="1" hangingPunct="1"/>
            <a:r>
              <a:rPr lang="zh-CN" sz="3200" b="1">
                <a:latin typeface="宋体" panose="02010600030101010101" pitchFamily="2" charset="-122"/>
              </a:rPr>
              <a:t>基本数据类型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477091" y="548680"/>
            <a:ext cx="3878885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b="1"/>
              <a:t>c</a:t>
            </a:r>
            <a:r>
              <a:rPr lang="zh-CN" altLang="en-US" b="1"/>
              <a:t>语言的数据类型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 smtClean="0"/>
              <a:t>char     1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    short    2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    int        4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    float     4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    long     4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    double 8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 </a:t>
            </a:r>
          </a:p>
          <a:p>
            <a:pPr eaLnBrk="1" hangingPunct="1"/>
            <a:r>
              <a:rPr lang="en-US" altLang="zh-CN" smtClean="0"/>
              <a:t>	signed, unsigned</a:t>
            </a:r>
          </a:p>
          <a:p>
            <a:pPr eaLnBrk="1" hangingPunct="1"/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void</a:t>
            </a:r>
            <a:endParaRPr lang="en-US" altLang="zh-CN"/>
          </a:p>
          <a:p>
            <a:pPr eaLnBrk="1" hangingPunct="1"/>
            <a:r>
              <a:rPr lang="en-US" altLang="zh-CN" b="1" smtClean="0"/>
              <a:t>	</a:t>
            </a:r>
            <a:r>
              <a:rPr lang="en-US" altLang="zh-CN" smtClean="0"/>
              <a:t>    sizeof(int)</a:t>
            </a:r>
            <a:r>
              <a:rPr lang="zh-CN" altLang="en-US" smtClean="0"/>
              <a:t>计算数据长度</a:t>
            </a:r>
            <a:endParaRPr lang="en-US" altLang="zh-CN" smtClean="0"/>
          </a:p>
          <a:p>
            <a:pPr eaLnBrk="1" hangingPunct="1"/>
            <a:r>
              <a:rPr lang="en-US" altLang="zh-CN" b="1"/>
              <a:t>java</a:t>
            </a:r>
            <a:r>
              <a:rPr lang="zh-CN" altLang="en-US" b="1"/>
              <a:t>的</a:t>
            </a:r>
            <a:r>
              <a:rPr lang="zh-CN" altLang="en-US" b="1" smtClean="0"/>
              <a:t>数据类型</a:t>
            </a:r>
            <a:endParaRPr lang="en-US" altLang="zh-CN" b="1" smtClean="0"/>
          </a:p>
          <a:p>
            <a:pPr eaLnBrk="1" hangingPunct="1"/>
            <a:r>
              <a:rPr lang="en-US" altLang="zh-CN" b="1"/>
              <a:t>	</a:t>
            </a:r>
            <a:r>
              <a:rPr lang="en-US" altLang="zh-CN" b="1" smtClean="0"/>
              <a:t>	</a:t>
            </a:r>
            <a:r>
              <a:rPr lang="en-US" altLang="zh-CN" smtClean="0"/>
              <a:t>byte</a:t>
            </a:r>
            <a:r>
              <a:rPr lang="en-US" altLang="zh-CN"/>
              <a:t>  </a:t>
            </a:r>
            <a:r>
              <a:rPr lang="en-US" altLang="zh-CN" smtClean="0"/>
              <a:t>	1</a:t>
            </a:r>
            <a:r>
              <a:rPr lang="zh-CN" altLang="en-US" smtClean="0"/>
              <a:t>个字节</a:t>
            </a:r>
            <a:r>
              <a:rPr lang="en-US" altLang="zh-CN" smtClean="0"/>
              <a:t>		boolean </a:t>
            </a:r>
            <a:r>
              <a:rPr lang="en-US" altLang="zh-CN"/>
              <a:t>1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	char</a:t>
            </a:r>
            <a:r>
              <a:rPr lang="en-US" altLang="zh-CN"/>
              <a:t>  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	short </a:t>
            </a:r>
            <a:r>
              <a:rPr lang="en-US" altLang="zh-CN"/>
              <a:t>2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	float</a:t>
            </a:r>
            <a:r>
              <a:rPr lang="en-US" altLang="zh-CN"/>
              <a:t>  4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	int</a:t>
            </a:r>
            <a:r>
              <a:rPr lang="en-US" altLang="zh-CN"/>
              <a:t>     </a:t>
            </a:r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	long</a:t>
            </a:r>
            <a:r>
              <a:rPr lang="en-US" altLang="zh-CN"/>
              <a:t>  8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r>
              <a:rPr lang="en-US" altLang="zh-CN" smtClean="0"/>
              <a:t>		double </a:t>
            </a:r>
            <a:r>
              <a:rPr lang="en-US" altLang="zh-CN"/>
              <a:t>8</a:t>
            </a:r>
            <a:r>
              <a:rPr lang="zh-CN" altLang="en-US" smtClean="0"/>
              <a:t>个</a:t>
            </a:r>
            <a:r>
              <a:rPr lang="zh-CN" altLang="en-US"/>
              <a:t>字节</a:t>
            </a:r>
            <a:endParaRPr lang="en-US" altLang="zh-CN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4767"/>
              </p:ext>
            </p:extLst>
          </p:nvPr>
        </p:nvGraphicFramePr>
        <p:xfrm>
          <a:off x="6248400" y="3861048"/>
          <a:ext cx="2044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包装程序外壳对象" showAsIcon="1" r:id="rId4" imgW="2045160" imgH="774720" progId="Package">
                  <p:embed/>
                </p:oleObj>
              </mc:Choice>
              <mc:Fallback>
                <p:oleObj name="包装程序外壳对象" showAsIcon="1" r:id="rId4" imgW="2045160" imgH="774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8400" y="3861048"/>
                        <a:ext cx="20447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13681"/>
              </p:ext>
            </p:extLst>
          </p:nvPr>
        </p:nvGraphicFramePr>
        <p:xfrm>
          <a:off x="5613400" y="1124744"/>
          <a:ext cx="2679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包装程序外壳对象" showAsIcon="1" r:id="rId6" imgW="2680200" imgH="774720" progId="Package">
                  <p:embed/>
                </p:oleObj>
              </mc:Choice>
              <mc:Fallback>
                <p:oleObj name="包装程序外壳对象" showAsIcon="1" r:id="rId6" imgW="2680200" imgH="774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3400" y="1124744"/>
                        <a:ext cx="26797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sz="1400"/>
              <a:t>www.itcast.cn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200" b="1">
                <a:latin typeface="宋体" panose="02010600030101010101" pitchFamily="2" charset="-122"/>
              </a:rPr>
              <a:t>输入输出函数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611188" y="1857375"/>
            <a:ext cx="7786687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%d  -  int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%ld – long int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/>
              <a:t>%lld - long long</a:t>
            </a:r>
            <a:endParaRPr lang="en-US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%hd – </a:t>
            </a:r>
            <a:r>
              <a:rPr lang="en-US" smtClean="0"/>
              <a:t>短整型 (</a:t>
            </a:r>
            <a:r>
              <a:rPr lang="en-US" altLang="zh-CN" smtClean="0"/>
              <a:t>half int) short </a:t>
            </a:r>
            <a:endParaRPr lang="en-US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%c  - char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%f -  float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%lf – </a:t>
            </a:r>
            <a:r>
              <a:rPr lang="en-US" smtClean="0"/>
              <a:t>double(long float)</a:t>
            </a:r>
            <a:endParaRPr lang="en-US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%u – </a:t>
            </a:r>
            <a:r>
              <a:rPr lang="zh-CN" altLang="en-US"/>
              <a:t>无符号数</a:t>
            </a:r>
            <a:endParaRPr lang="en-US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%x – </a:t>
            </a:r>
            <a:r>
              <a:rPr lang="zh-CN" altLang="en-US"/>
              <a:t>十六进制输出 </a:t>
            </a:r>
            <a:r>
              <a:rPr lang="en-US"/>
              <a:t>int </a:t>
            </a:r>
            <a:r>
              <a:rPr lang="zh-CN" altLang="en-US"/>
              <a:t>或者</a:t>
            </a:r>
            <a:r>
              <a:rPr lang="en-US"/>
              <a:t>long int </a:t>
            </a:r>
            <a:r>
              <a:rPr lang="zh-CN" altLang="en-US"/>
              <a:t>或者</a:t>
            </a:r>
            <a:r>
              <a:rPr lang="en-US"/>
              <a:t>short int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%o -  </a:t>
            </a:r>
            <a:r>
              <a:rPr lang="zh-CN" altLang="en-US"/>
              <a:t>八进制输出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/>
              <a:t>%s – </a:t>
            </a:r>
            <a:r>
              <a:rPr lang="zh-CN" altLang="en-US"/>
              <a:t>字符串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zh-CN" altLang="en-US" sz="1600"/>
          </a:p>
          <a:p>
            <a:pPr eaLnBrk="1" hangingPunct="1"/>
            <a:r>
              <a:rPr lang="en-US" altLang="zh-CN" sz="1600" smtClean="0"/>
              <a:t>         printf</a:t>
            </a:r>
            <a:r>
              <a:rPr lang="en-US" altLang="zh-CN" sz="1600"/>
              <a:t>("</a:t>
            </a:r>
            <a:r>
              <a:rPr lang="zh-CN" altLang="en-US" sz="1600"/>
              <a:t>请输入班级人数： </a:t>
            </a:r>
            <a:r>
              <a:rPr lang="en-US" altLang="zh-CN" sz="1600"/>
              <a:t>\n");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  </a:t>
            </a:r>
            <a:r>
              <a:rPr lang="en-US" altLang="zh-CN" sz="1600"/>
              <a:t> </a:t>
            </a:r>
            <a:r>
              <a:rPr lang="en-US" altLang="zh-CN" sz="1600" smtClean="0"/>
              <a:t>Int len;</a:t>
            </a:r>
            <a:br>
              <a:rPr lang="en-US" altLang="zh-CN" sz="1600" smtClean="0"/>
            </a:br>
            <a:r>
              <a:rPr lang="en-US" altLang="zh-CN" sz="1600" smtClean="0"/>
              <a:t>  // &amp; </a:t>
            </a:r>
            <a:r>
              <a:rPr lang="zh-CN" altLang="en-US" sz="1600" smtClean="0"/>
              <a:t>取地址符</a:t>
            </a:r>
            <a:br>
              <a:rPr lang="zh-CN" altLang="en-US" sz="1600" smtClean="0"/>
            </a:br>
            <a:r>
              <a:rPr lang="zh-CN" altLang="en-US" sz="1600" smtClean="0"/>
              <a:t>   </a:t>
            </a:r>
            <a:r>
              <a:rPr lang="en-US" altLang="zh-CN" sz="1600" smtClean="0"/>
              <a:t>Scanf("%d",&amp;len);</a:t>
            </a:r>
            <a:br>
              <a:rPr lang="en-US" altLang="zh-CN" sz="1600" smtClean="0"/>
            </a:br>
            <a:r>
              <a:rPr lang="en-US" altLang="zh-CN" sz="1600" smtClean="0"/>
              <a:t>   printf("</a:t>
            </a:r>
            <a:r>
              <a:rPr lang="zh-CN" altLang="en-US" sz="1600" smtClean="0"/>
              <a:t>班级</a:t>
            </a:r>
            <a:r>
              <a:rPr lang="zh-CN" altLang="en-US" sz="1600"/>
              <a:t>人数是：</a:t>
            </a:r>
            <a:r>
              <a:rPr lang="en-US" altLang="zh-CN" sz="1600"/>
              <a:t>%d \n",len);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141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sz="1400"/>
              <a:t>www.itcast.cn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zh-CN" sz="3200" b="1">
                <a:latin typeface="宋体" panose="02010600030101010101" pitchFamily="2" charset="-122"/>
              </a:rPr>
              <a:t>什么是指针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642938" y="1857375"/>
            <a:ext cx="778668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1600" smtClean="0"/>
              <a:t>main()</a:t>
            </a:r>
            <a:endParaRPr lang="en-US" sz="160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1600"/>
              <a:t>{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1600"/>
              <a:t>	int * p; //p </a:t>
            </a:r>
            <a:r>
              <a:rPr lang="zh-CN" altLang="en-US" sz="1600"/>
              <a:t>是变量的名字， </a:t>
            </a:r>
            <a:r>
              <a:rPr lang="en-US" sz="1600"/>
              <a:t>int * </a:t>
            </a:r>
            <a:r>
              <a:rPr lang="zh-CN" altLang="en-US" sz="1600"/>
              <a:t>是一个类型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	</a:t>
            </a:r>
            <a:r>
              <a:rPr lang="en-US" sz="1600"/>
              <a:t>//</a:t>
            </a:r>
            <a:r>
              <a:rPr lang="zh-CN" altLang="en-US" sz="1600"/>
              <a:t>这个变量存放的是</a:t>
            </a:r>
            <a:r>
              <a:rPr lang="en-US" sz="1600"/>
              <a:t>int</a:t>
            </a:r>
            <a:r>
              <a:rPr lang="zh-CN" altLang="en-US" sz="1600"/>
              <a:t>类型变量的地址。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	</a:t>
            </a:r>
            <a:r>
              <a:rPr lang="en-US" sz="1600"/>
              <a:t>int i =3;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1600"/>
              <a:t>	p=&amp;i;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1600"/>
              <a:t>	system(“pause”);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1600" smtClean="0"/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818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1770</Words>
  <Application>Microsoft Office PowerPoint</Application>
  <PresentationFormat>全屏显示(4:3)</PresentationFormat>
  <Paragraphs>532</Paragraphs>
  <Slides>34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 Unicode MS</vt:lpstr>
      <vt:lpstr>黑体</vt:lpstr>
      <vt:lpstr>宋体</vt:lpstr>
      <vt:lpstr>微软雅黑</vt:lpstr>
      <vt:lpstr>Arial</vt:lpstr>
      <vt:lpstr>Calibri</vt:lpstr>
      <vt:lpstr>Wingdings</vt:lpstr>
      <vt:lpstr>Office 主题</vt:lpstr>
      <vt:lpstr>程序包</vt:lpstr>
      <vt:lpstr>包装程序外壳对象</vt:lpstr>
      <vt:lpstr>PowerPoint 演示文稿</vt:lpstr>
      <vt:lpstr> 什么是JNI</vt:lpstr>
      <vt:lpstr>为什么用JNI</vt:lpstr>
      <vt:lpstr>怎么用JNI</vt:lpstr>
      <vt:lpstr>C语言入门</vt:lpstr>
      <vt:lpstr>开发环境介绍</vt:lpstr>
      <vt:lpstr>基本数据类型</vt:lpstr>
      <vt:lpstr>输入输出函数</vt:lpstr>
      <vt:lpstr>什么是指针</vt:lpstr>
      <vt:lpstr>*号的三种含义</vt:lpstr>
      <vt:lpstr>指针和指针变量的关系</vt:lpstr>
      <vt:lpstr>如何用基本类型的指针</vt:lpstr>
      <vt:lpstr>互换两个数字</vt:lpstr>
      <vt:lpstr>为什么使用指针</vt:lpstr>
      <vt:lpstr>函数返回一个以上的值</vt:lpstr>
      <vt:lpstr>数组</vt:lpstr>
      <vt:lpstr>指针和数组的关系</vt:lpstr>
      <vt:lpstr>指针的运算</vt:lpstr>
      <vt:lpstr>指针占用几个字节</vt:lpstr>
      <vt:lpstr>创建动态数组</vt:lpstr>
      <vt:lpstr>用主函数外部方法修改主函数申请的一块内存中的值</vt:lpstr>
      <vt:lpstr>静态内存和动态内存</vt:lpstr>
      <vt:lpstr>动态内存分配问题</vt:lpstr>
      <vt:lpstr>静态内存和动态内存的比较</vt:lpstr>
      <vt:lpstr>静态变量不能跨函数使用</vt:lpstr>
      <vt:lpstr>多级指针</vt:lpstr>
      <vt:lpstr>函数的指针 </vt:lpstr>
      <vt:lpstr>结构体</vt:lpstr>
      <vt:lpstr>什么是结构体?为什么需要结构体?</vt:lpstr>
      <vt:lpstr>结构体</vt:lpstr>
      <vt:lpstr>联合体</vt:lpstr>
      <vt:lpstr> 枚举</vt:lpstr>
      <vt:lpstr>  typedef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chao</cp:lastModifiedBy>
  <cp:revision>68</cp:revision>
  <dcterms:created xsi:type="dcterms:W3CDTF">2015-06-29T07:19:05Z</dcterms:created>
  <dcterms:modified xsi:type="dcterms:W3CDTF">2016-03-12T09:14:15Z</dcterms:modified>
</cp:coreProperties>
</file>