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1" r:id="rId2"/>
    <p:sldId id="264" r:id="rId3"/>
    <p:sldId id="265" r:id="rId4"/>
    <p:sldId id="266" r:id="rId5"/>
    <p:sldId id="267" r:id="rId6"/>
    <p:sldId id="268" r:id="rId7"/>
    <p:sldId id="269" r:id="rId8"/>
    <p:sldId id="270" r:id="rId9"/>
    <p:sldId id="271"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5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65" autoAdjust="0"/>
  </p:normalViewPr>
  <p:slideViewPr>
    <p:cSldViewPr>
      <p:cViewPr varScale="1">
        <p:scale>
          <a:sx n="64" d="100"/>
          <a:sy n="64" d="100"/>
        </p:scale>
        <p:origin x="97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13A1E-802B-4AC1-AE2D-80FB8C3C40D2}" type="datetimeFigureOut">
              <a:rPr lang="zh-CN" altLang="en-US" smtClean="0"/>
              <a:t>2015/9/4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796F8-111D-48DA-8309-9274FDC8993A}" type="slidenum">
              <a:rPr lang="zh-CN" altLang="en-US" smtClean="0"/>
              <a:t>‹#›</a:t>
            </a:fld>
            <a:endParaRPr lang="zh-CN" altLang="en-US"/>
          </a:p>
        </p:txBody>
      </p:sp>
    </p:spTree>
    <p:extLst>
      <p:ext uri="{BB962C8B-B14F-4D97-AF65-F5344CB8AC3E}">
        <p14:creationId xmlns:p14="http://schemas.microsoft.com/office/powerpoint/2010/main" val="273449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sign.1sters.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D289F11-59AA-405D-97FB-CF43384D4F01}" type="slidenum">
              <a:rPr lang="zh-CN" altLang="en-US" smtClean="0"/>
              <a:pPr>
                <a:defRPr/>
              </a:pPr>
              <a:t>2</a:t>
            </a:fld>
            <a:endParaRPr lang="zh-CN" altLang="en-US"/>
          </a:p>
        </p:txBody>
      </p:sp>
    </p:spTree>
    <p:extLst>
      <p:ext uri="{BB962C8B-B14F-4D97-AF65-F5344CB8AC3E}">
        <p14:creationId xmlns:p14="http://schemas.microsoft.com/office/powerpoint/2010/main" val="1292984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http://www.materialpalette.com/</a:t>
            </a:r>
          </a:p>
          <a:p>
            <a:endParaRPr lang="en-US" altLang="zh-CN" dirty="0" smtClean="0"/>
          </a:p>
          <a:p>
            <a:r>
              <a:rPr lang="en-US" altLang="zh-CN" dirty="0" smtClean="0"/>
              <a:t>http://developer.android.com/training/material/theme.html</a:t>
            </a:r>
          </a:p>
          <a:p>
            <a:endParaRPr lang="en-US" altLang="zh-CN" dirty="0" smtClean="0"/>
          </a:p>
          <a:p>
            <a:r>
              <a:rPr lang="en-US" altLang="zh-CN" dirty="0" smtClean="0"/>
              <a:t>//</a:t>
            </a:r>
            <a:r>
              <a:rPr lang="en-US" altLang="zh-CN" sz="1200" b="0" i="0" kern="1200" dirty="0" smtClean="0">
                <a:solidFill>
                  <a:schemeClr val="tx1"/>
                </a:solidFill>
                <a:effectLst/>
                <a:latin typeface="+mn-lt"/>
                <a:ea typeface="+mn-ea"/>
                <a:cs typeface="+mn-cs"/>
              </a:rPr>
              <a:t>control</a:t>
            </a:r>
            <a:r>
              <a:rPr lang="zh-CN" altLang="en-US" sz="1200" b="0" i="0" kern="1200" smtClean="0">
                <a:solidFill>
                  <a:schemeClr val="tx1"/>
                </a:solidFill>
                <a:effectLst/>
                <a:latin typeface="+mn-lt"/>
                <a:ea typeface="+mn-ea"/>
                <a:cs typeface="+mn-cs"/>
              </a:rPr>
              <a:t>类控件</a:t>
            </a:r>
            <a:r>
              <a:rPr lang="en-US" altLang="zh-CN" sz="1200" b="0" i="0" kern="1200" smtClean="0">
                <a:solidFill>
                  <a:schemeClr val="tx1"/>
                </a:solidFill>
                <a:effectLst/>
                <a:latin typeface="+mn-lt"/>
                <a:ea typeface="+mn-ea"/>
                <a:cs typeface="+mn-cs"/>
              </a:rPr>
              <a:t>puts</a:t>
            </a:r>
            <a:r>
              <a:rPr lang="zh-CN" altLang="en-US" sz="1200" b="0" i="0" kern="1200" smtClean="0">
                <a:solidFill>
                  <a:schemeClr val="tx1"/>
                </a:solidFill>
                <a:effectLst/>
                <a:latin typeface="+mn-lt"/>
                <a:ea typeface="+mn-ea"/>
                <a:cs typeface="+mn-cs"/>
              </a:rPr>
              <a:t>状态</a:t>
            </a:r>
            <a:r>
              <a:rPr lang="zh-CN" altLang="en-US" sz="1200" b="0" i="0" kern="1200" dirty="0" smtClean="0">
                <a:solidFill>
                  <a:schemeClr val="tx1"/>
                </a:solidFill>
                <a:effectLst/>
                <a:latin typeface="+mn-lt"/>
                <a:ea typeface="+mn-ea"/>
                <a:cs typeface="+mn-cs"/>
              </a:rPr>
              <a:t>下的配色</a:t>
            </a:r>
            <a:endParaRPr lang="en-US" altLang="zh-CN" dirty="0" smtClean="0"/>
          </a:p>
          <a:p>
            <a:r>
              <a:rPr lang="en-US" altLang="zh-CN" sz="1200" kern="1200" dirty="0" err="1" smtClean="0">
                <a:solidFill>
                  <a:schemeClr val="tx1"/>
                </a:solidFill>
                <a:effectLst/>
                <a:latin typeface="+mn-lt"/>
                <a:ea typeface="+mn-ea"/>
                <a:cs typeface="+mn-cs"/>
              </a:rPr>
              <a:t>colorControlNormal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control</a:t>
            </a:r>
            <a:r>
              <a:rPr lang="zh-CN" altLang="en-US" sz="1200" b="0" i="0" kern="1200" dirty="0" smtClean="0">
                <a:solidFill>
                  <a:schemeClr val="tx1"/>
                </a:solidFill>
                <a:effectLst/>
                <a:latin typeface="+mn-lt"/>
                <a:ea typeface="+mn-ea"/>
                <a:cs typeface="+mn-cs"/>
              </a:rPr>
              <a:t>类</a:t>
            </a:r>
            <a:r>
              <a:rPr lang="zh-CN" altLang="en-US" sz="1200" b="0" i="0" kern="1200" smtClean="0">
                <a:solidFill>
                  <a:schemeClr val="tx1"/>
                </a:solidFill>
                <a:effectLst/>
                <a:latin typeface="+mn-lt"/>
                <a:ea typeface="+mn-ea"/>
                <a:cs typeface="+mn-cs"/>
              </a:rPr>
              <a:t>控件</a:t>
            </a:r>
            <a:r>
              <a:rPr lang="en-US" altLang="zh-CN" sz="1200" b="0" i="0" kern="1200" smtClean="0">
                <a:solidFill>
                  <a:schemeClr val="tx1"/>
                </a:solidFill>
                <a:effectLst/>
                <a:latin typeface="+mn-lt"/>
                <a:ea typeface="+mn-ea"/>
                <a:cs typeface="+mn-cs"/>
              </a:rPr>
              <a:t>hightlight</a:t>
            </a:r>
            <a:r>
              <a:rPr lang="zh-CN" altLang="en-US" sz="1200" b="0" i="0" kern="1200" smtClean="0">
                <a:solidFill>
                  <a:schemeClr val="tx1"/>
                </a:solidFill>
                <a:effectLst/>
                <a:latin typeface="+mn-lt"/>
                <a:ea typeface="+mn-ea"/>
                <a:cs typeface="+mn-cs"/>
              </a:rPr>
              <a:t>状态下的配色</a:t>
            </a:r>
            <a:endParaRPr lang="en-US" altLang="zh-CN" sz="1200" kern="1200" dirty="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colorControlHighlight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control</a:t>
            </a:r>
            <a:r>
              <a:rPr lang="zh-CN" altLang="en-US" sz="1200" b="0" i="0" kern="1200" dirty="0" smtClean="0">
                <a:solidFill>
                  <a:schemeClr val="tx1"/>
                </a:solidFill>
                <a:effectLst/>
                <a:latin typeface="+mn-lt"/>
                <a:ea typeface="+mn-ea"/>
                <a:cs typeface="+mn-cs"/>
              </a:rPr>
              <a:t>类控件</a:t>
            </a:r>
            <a:r>
              <a:rPr lang="en-US" altLang="zh-CN" sz="1200" b="0" i="0" kern="1200" dirty="0" smtClean="0">
                <a:solidFill>
                  <a:schemeClr val="tx1"/>
                </a:solidFill>
                <a:effectLst/>
                <a:latin typeface="+mn-lt"/>
                <a:ea typeface="+mn-ea"/>
                <a:cs typeface="+mn-cs"/>
              </a:rPr>
              <a:t>checked/selected</a:t>
            </a:r>
            <a:r>
              <a:rPr lang="zh-CN" altLang="en-US" sz="1200" b="0" i="0" kern="1200" dirty="0" smtClean="0">
                <a:solidFill>
                  <a:schemeClr val="tx1"/>
                </a:solidFill>
                <a:effectLst/>
                <a:latin typeface="+mn-lt"/>
                <a:ea typeface="+mn-ea"/>
                <a:cs typeface="+mn-cs"/>
              </a:rPr>
              <a:t>状态下的配色</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colorControlActivated</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控件在活动状态的颜色</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colorAccent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//Switch</a:t>
            </a:r>
            <a:r>
              <a:rPr lang="zh-CN" altLang="en-US" sz="1200" kern="1200" dirty="0" smtClean="0">
                <a:solidFill>
                  <a:schemeClr val="tx1"/>
                </a:solidFill>
                <a:effectLst/>
                <a:latin typeface="+mn-lt"/>
                <a:ea typeface="+mn-ea"/>
                <a:cs typeface="+mn-cs"/>
              </a:rPr>
              <a:t>的滑块在普通或是关闭状态下的颜色</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colorSwitchThumbNormal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Button</a:t>
            </a:r>
            <a:r>
              <a:rPr lang="zh-CN" altLang="en-US" sz="1200" kern="1200" baseline="0" dirty="0" smtClean="0">
                <a:solidFill>
                  <a:schemeClr val="tx1"/>
                </a:solidFill>
                <a:effectLst/>
                <a:latin typeface="+mn-lt"/>
                <a:ea typeface="+mn-ea"/>
                <a:cs typeface="+mn-cs"/>
              </a:rPr>
              <a:t>在普通状态下的颜色</a:t>
            </a:r>
            <a:endParaRPr lang="en-US" altLang="zh-CN" sz="1200" kern="1200" dirty="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colorButtonNormal</a:t>
            </a:r>
          </a:p>
          <a:p>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en-US" altLang="zh-CN" smtClean="0"/>
              <a:t>ArrayAdapter&lt;String&gt; adapter = new ArrayAdapter&lt;String&gt;(getActivity().getActionBar().getThemedContext(),android.R.layout.simple_list_item_activated_1,array);</a:t>
            </a:r>
          </a:p>
          <a:p>
            <a:r>
              <a:rPr lang="en-US" altLang="zh-CN" smtClean="0"/>
              <a:t>spinner.setAdapter(adapter);</a:t>
            </a:r>
          </a:p>
          <a:p>
            <a:r>
              <a:rPr lang="en-US" altLang="zh-CN" smtClean="0"/>
              <a:t>spinner.setOnItemSelectedListener(new AdapterView.OnItemSelectedListener() {</a:t>
            </a:r>
          </a:p>
          <a:p>
            <a:r>
              <a:rPr lang="en-US" altLang="zh-CN" smtClean="0"/>
              <a:t>	@Override</a:t>
            </a:r>
          </a:p>
          <a:p>
            <a:r>
              <a:rPr lang="en-US" altLang="zh-CN" smtClean="0"/>
              <a:t>	public void onItemSelected(AdapterView&lt;?&gt; parent, View view, int position, long id) {</a:t>
            </a:r>
          </a:p>
          <a:p>
            <a:r>
              <a:rPr lang="en-US" altLang="zh-CN" smtClean="0"/>
              <a:t>		if (position != NONE_THEME) {</a:t>
            </a:r>
          </a:p>
          <a:p>
            <a:r>
              <a:rPr lang="en-US" altLang="zh-CN" smtClean="0"/>
              <a:t>			setTheme(position);</a:t>
            </a:r>
          </a:p>
          <a:p>
            <a:r>
              <a:rPr lang="en-US" altLang="zh-CN" smtClean="0"/>
              <a:t>			reload();</a:t>
            </a:r>
          </a:p>
          <a:p>
            <a:r>
              <a:rPr lang="en-US" altLang="zh-CN" smtClean="0"/>
              <a:t>		}</a:t>
            </a:r>
          </a:p>
          <a:p>
            <a:r>
              <a:rPr lang="en-US" altLang="zh-CN" smtClean="0"/>
              <a:t>	}</a:t>
            </a:r>
          </a:p>
          <a:p>
            <a:endParaRPr lang="en-US" altLang="zh-CN" smtClean="0"/>
          </a:p>
          <a:p>
            <a:r>
              <a:rPr lang="en-US" altLang="zh-CN" smtClean="0"/>
              <a:t>	@Override</a:t>
            </a:r>
          </a:p>
          <a:p>
            <a:r>
              <a:rPr lang="en-US" altLang="zh-CN" smtClean="0"/>
              <a:t>	public void onNothingSelected(AdapterView&lt;?&gt; parent) {</a:t>
            </a:r>
          </a:p>
          <a:p>
            <a:endParaRPr lang="en-US" altLang="zh-CN" smtClean="0"/>
          </a:p>
          <a:p>
            <a:r>
              <a:rPr lang="en-US" altLang="zh-CN" smtClean="0"/>
              <a:t>	}</a:t>
            </a:r>
          </a:p>
          <a:p>
            <a:r>
              <a:rPr lang="en-US" altLang="zh-CN" smtClean="0"/>
              <a:t>});</a:t>
            </a:r>
          </a:p>
          <a:p>
            <a:endParaRPr lang="en-US" altLang="zh-CN" smtClean="0"/>
          </a:p>
          <a:p>
            <a:r>
              <a:rPr lang="en-US" altLang="zh-CN" smtClean="0"/>
              <a:t>protected void reload() {</a:t>
            </a:r>
          </a:p>
          <a:p>
            <a:r>
              <a:rPr lang="en-US" altLang="zh-CN" smtClean="0"/>
              <a:t>	Intent intent = getActivity().getIntent();</a:t>
            </a:r>
          </a:p>
          <a:p>
            <a:r>
              <a:rPr lang="en-US" altLang="zh-CN" smtClean="0"/>
              <a:t>	getActivity().overridePendingTransition(0, 0);</a:t>
            </a:r>
          </a:p>
          <a:p>
            <a:r>
              <a:rPr lang="en-US" altLang="zh-CN" smtClean="0"/>
              <a:t>	intent.addFlags(Intent.FLAG_ACTIVITY_NO_ANIMATION);</a:t>
            </a:r>
          </a:p>
          <a:p>
            <a:r>
              <a:rPr lang="en-US" altLang="zh-CN" smtClean="0"/>
              <a:t>	getActivity().finish();</a:t>
            </a:r>
          </a:p>
          <a:p>
            <a:r>
              <a:rPr lang="en-US" altLang="zh-CN" smtClean="0"/>
              <a:t>	FragmentFactory.clear();</a:t>
            </a:r>
          </a:p>
          <a:p>
            <a:r>
              <a:rPr lang="en-US" altLang="zh-CN" smtClean="0"/>
              <a:t>	getActivity().overridePendingTransition(0, 0);</a:t>
            </a:r>
          </a:p>
          <a:p>
            <a:r>
              <a:rPr lang="en-US" altLang="zh-CN" smtClean="0"/>
              <a:t>	startActivity(intent);</a:t>
            </a:r>
          </a:p>
          <a:p>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12</a:t>
            </a:fld>
            <a:endParaRPr lang="zh-CN" altLang="en-US"/>
          </a:p>
        </p:txBody>
      </p:sp>
    </p:spTree>
    <p:extLst>
      <p:ext uri="{BB962C8B-B14F-4D97-AF65-F5344CB8AC3E}">
        <p14:creationId xmlns:p14="http://schemas.microsoft.com/office/powerpoint/2010/main" val="268729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http://www.google.com/design/spec/what-is-material/objects-in-3d-space.html</a:t>
            </a:r>
          </a:p>
          <a:p>
            <a:endParaRPr lang="en-US" altLang="zh-CN" dirty="0" smtClean="0"/>
          </a:p>
          <a:p>
            <a:r>
              <a:rPr lang="en-US" altLang="zh-CN" dirty="0" smtClean="0"/>
              <a:t>http://design.1sters.com/material_design/layout/layout-principles.html</a:t>
            </a:r>
          </a:p>
          <a:p>
            <a:endParaRPr lang="en-US" altLang="zh-CN" dirty="0" smtClean="0"/>
          </a:p>
          <a:p>
            <a:r>
              <a:rPr lang="en-US" altLang="zh-CN" b="1" dirty="0" smtClean="0"/>
              <a:t>http://www.google.com/design/spec/patterns/scrolling-techniques.html#scrolling-techniques-scrolling</a:t>
            </a:r>
          </a:p>
          <a:p>
            <a:endParaRPr lang="en-US" altLang="zh-CN" dirty="0" smtClean="0"/>
          </a:p>
          <a:p>
            <a:r>
              <a:rPr lang="en-US" altLang="zh-CN" dirty="0" smtClean="0"/>
              <a:t>https://www.polymer-project.org/0.5/docs/elements/material.html#shadow-effect</a:t>
            </a:r>
          </a:p>
          <a:p>
            <a:endParaRPr lang="en-US" altLang="zh-CN" dirty="0" smtClean="0"/>
          </a:p>
          <a:p>
            <a:r>
              <a:rPr lang="en-US" altLang="zh-CN" dirty="0" smtClean="0"/>
              <a:t>http://</a:t>
            </a:r>
            <a:r>
              <a:rPr lang="en-US" altLang="zh-CN" smtClean="0"/>
              <a:t>www.polymerchina.org/</a:t>
            </a:r>
          </a:p>
          <a:p>
            <a:endParaRPr lang="en-US" altLang="zh-CN" smtClean="0"/>
          </a:p>
          <a:p>
            <a:endParaRPr lang="en-US" altLang="zh-CN" smtClean="0"/>
          </a:p>
          <a:p>
            <a:r>
              <a:rPr lang="en-US" altLang="zh-CN" smtClean="0"/>
              <a:t>res/anim/raise.xml</a:t>
            </a:r>
          </a:p>
          <a:p>
            <a:r>
              <a:rPr lang="en-US" altLang="zh-CN" smtClean="0"/>
              <a:t>&lt;selector xmlns:android="http://schemas.android.com/apk/res/android"&gt;</a:t>
            </a:r>
          </a:p>
          <a:p>
            <a:r>
              <a:rPr lang="en-US" altLang="zh-CN" smtClean="0"/>
              <a:t>&lt;item</a:t>
            </a:r>
          </a:p>
          <a:p>
            <a:r>
              <a:rPr lang="en-US" altLang="zh-CN" smtClean="0"/>
              <a:t>    android:state_enabled="true"</a:t>
            </a:r>
          </a:p>
          <a:p>
            <a:r>
              <a:rPr lang="en-US" altLang="zh-CN" smtClean="0"/>
              <a:t>    android:state_pressed="true"&gt;</a:t>
            </a:r>
          </a:p>
          <a:p>
            <a:r>
              <a:rPr lang="en-US" altLang="zh-CN" smtClean="0"/>
              <a:t>    &lt;objectAnimator</a:t>
            </a:r>
          </a:p>
          <a:p>
            <a:r>
              <a:rPr lang="en-US" altLang="zh-CN" smtClean="0"/>
              <a:t>        android:duration="@android:integer/config_shortAnimTime"</a:t>
            </a:r>
          </a:p>
          <a:p>
            <a:r>
              <a:rPr lang="en-US" altLang="zh-CN" smtClean="0"/>
              <a:t>        android:propertyName="translationZ"</a:t>
            </a:r>
          </a:p>
          <a:p>
            <a:r>
              <a:rPr lang="en-US" altLang="zh-CN" smtClean="0"/>
              <a:t>        android:valueFrom="0dip"</a:t>
            </a:r>
          </a:p>
          <a:p>
            <a:r>
              <a:rPr lang="en-US" altLang="zh-CN" smtClean="0"/>
              <a:t>        android:valueTo="6dip"</a:t>
            </a:r>
          </a:p>
          <a:p>
            <a:r>
              <a:rPr lang="en-US" altLang="zh-CN" smtClean="0"/>
              <a:t>        android:valueType="floatType" /&gt;</a:t>
            </a:r>
          </a:p>
          <a:p>
            <a:r>
              <a:rPr lang="en-US" altLang="zh-CN" smtClean="0"/>
              <a:t>&lt;/item&gt;</a:t>
            </a:r>
          </a:p>
          <a:p>
            <a:r>
              <a:rPr lang="en-US" altLang="zh-CN" smtClean="0"/>
              <a:t>&lt;item&gt;</a:t>
            </a:r>
          </a:p>
          <a:p>
            <a:r>
              <a:rPr lang="en-US" altLang="zh-CN" smtClean="0"/>
              <a:t>    &lt;objectAnimator</a:t>
            </a:r>
          </a:p>
          <a:p>
            <a:r>
              <a:rPr lang="en-US" altLang="zh-CN" smtClean="0"/>
              <a:t>        android:duration="@android:integer/config_shortAnimTime"</a:t>
            </a:r>
          </a:p>
          <a:p>
            <a:r>
              <a:rPr lang="en-US" altLang="zh-CN" smtClean="0"/>
              <a:t>        android:propertyName="translationZ"</a:t>
            </a:r>
          </a:p>
          <a:p>
            <a:r>
              <a:rPr lang="en-US" altLang="zh-CN" smtClean="0"/>
              <a:t>        android:valueFrom="6dip"</a:t>
            </a:r>
          </a:p>
          <a:p>
            <a:r>
              <a:rPr lang="en-US" altLang="zh-CN" smtClean="0"/>
              <a:t>        android:valueTo="0dip"</a:t>
            </a:r>
          </a:p>
          <a:p>
            <a:r>
              <a:rPr lang="en-US" altLang="zh-CN" smtClean="0"/>
              <a:t>        android:valueType="floatType" /&gt;</a:t>
            </a:r>
          </a:p>
          <a:p>
            <a:r>
              <a:rPr lang="en-US" altLang="zh-CN" smtClean="0"/>
              <a:t>&lt;/item&gt;</a:t>
            </a:r>
          </a:p>
          <a:p>
            <a:r>
              <a:rPr lang="en-US" altLang="zh-CN" smtClean="0"/>
              <a:t>&lt;/selector&gt;</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13</a:t>
            </a:fld>
            <a:endParaRPr lang="zh-CN" altLang="en-US"/>
          </a:p>
        </p:txBody>
      </p:sp>
    </p:spTree>
    <p:extLst>
      <p:ext uri="{BB962C8B-B14F-4D97-AF65-F5344CB8AC3E}">
        <p14:creationId xmlns:p14="http://schemas.microsoft.com/office/powerpoint/2010/main" val="679420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http://developer.android.com/training/material/drawables.html</a:t>
            </a:r>
          </a:p>
          <a:p>
            <a:endParaRPr lang="en-US" altLang="zh-CN" smtClean="0"/>
          </a:p>
          <a:p>
            <a:r>
              <a:rPr lang="en-US" altLang="zh-CN" sz="1200" kern="1200" smtClean="0">
                <a:solidFill>
                  <a:schemeClr val="tx1"/>
                </a:solidFill>
                <a:effectLst/>
                <a:latin typeface="+mn-lt"/>
                <a:ea typeface="+mn-ea"/>
                <a:cs typeface="+mn-cs"/>
              </a:rPr>
              <a:t>&lt;bitmap xmlns:android="http://schemas.android.com/apk/res/android"</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android:src="@drawable/ring2"</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android:tintMode="multiply"</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android:tint="#18F" /&gt;</a:t>
            </a:r>
            <a:br>
              <a:rPr lang="en-US" altLang="zh-CN" sz="1200" kern="1200" smtClean="0">
                <a:solidFill>
                  <a:schemeClr val="tx1"/>
                </a:solidFill>
                <a:effectLst/>
                <a:latin typeface="+mn-lt"/>
                <a:ea typeface="+mn-ea"/>
                <a:cs typeface="+mn-cs"/>
              </a:rPr>
            </a:b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16</a:t>
            </a:fld>
            <a:endParaRPr lang="zh-CN" altLang="en-US"/>
          </a:p>
        </p:txBody>
      </p:sp>
    </p:spTree>
    <p:extLst>
      <p:ext uri="{BB962C8B-B14F-4D97-AF65-F5344CB8AC3E}">
        <p14:creationId xmlns:p14="http://schemas.microsoft.com/office/powerpoint/2010/main" val="88661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17</a:t>
            </a:fld>
            <a:endParaRPr lang="zh-CN" altLang="en-US"/>
          </a:p>
        </p:txBody>
      </p:sp>
    </p:spTree>
    <p:extLst>
      <p:ext uri="{BB962C8B-B14F-4D97-AF65-F5344CB8AC3E}">
        <p14:creationId xmlns:p14="http://schemas.microsoft.com/office/powerpoint/2010/main" val="406715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18</a:t>
            </a:fld>
            <a:endParaRPr lang="zh-CN" altLang="en-US"/>
          </a:p>
        </p:txBody>
      </p:sp>
    </p:spTree>
    <p:extLst>
      <p:ext uri="{BB962C8B-B14F-4D97-AF65-F5344CB8AC3E}">
        <p14:creationId xmlns:p14="http://schemas.microsoft.com/office/powerpoint/2010/main" val="329043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en-US" altLang="zh-CN" smtClean="0"/>
              <a:t>http://developer.android.com/reference/android/graphics/drawable/RippleDrawable.html</a:t>
            </a:r>
          </a:p>
          <a:p>
            <a:endParaRPr lang="en-US" altLang="zh-CN" smtClean="0"/>
          </a:p>
          <a:p>
            <a:endParaRPr lang="en-US" altLang="zh-CN" smtClean="0"/>
          </a:p>
          <a:p>
            <a:r>
              <a:rPr lang="en-US" altLang="zh-CN" sz="1200" kern="1200" smtClean="0">
                <a:solidFill>
                  <a:schemeClr val="tx1"/>
                </a:solidFill>
                <a:effectLst/>
                <a:latin typeface="+mn-lt"/>
                <a:ea typeface="+mn-ea"/>
                <a:cs typeface="+mn-cs"/>
              </a:rPr>
              <a:t>&lt;?xml version="1.0" encoding="utf-8"?&gt;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&lt;ripple xmlns:android="http://schemas.android.com/apk/res/android"</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android:color="#00F"&gt;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&lt;item&gt;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&lt;selector&gt;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&lt;item android:state_pressed="true"&gt;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&lt;shape android:shape="rectangle"&gt;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&lt;solid android:color="#F00" /&gt;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&lt;/shape&gt;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&lt;/item&gt;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&lt;item&gt;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&lt;shape android:shape="oval"&gt;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&lt;solid android:color="#0F0" /&gt;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&lt;/shape&gt;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&lt;/item&gt;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&lt;/selector&gt;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&lt;/item&gt;</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&lt;/ripple&gt;</a:t>
            </a: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19</a:t>
            </a:fld>
            <a:endParaRPr lang="zh-CN" altLang="en-US"/>
          </a:p>
        </p:txBody>
      </p:sp>
    </p:spTree>
    <p:extLst>
      <p:ext uri="{BB962C8B-B14F-4D97-AF65-F5344CB8AC3E}">
        <p14:creationId xmlns:p14="http://schemas.microsoft.com/office/powerpoint/2010/main" val="1793687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http://www.google.com/design/spec/animation/responsive-interaction.html#responsive-interaction-material-response</a:t>
            </a: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20</a:t>
            </a:fld>
            <a:endParaRPr lang="zh-CN" altLang="en-US"/>
          </a:p>
        </p:txBody>
      </p:sp>
    </p:spTree>
    <p:extLst>
      <p:ext uri="{BB962C8B-B14F-4D97-AF65-F5344CB8AC3E}">
        <p14:creationId xmlns:p14="http://schemas.microsoft.com/office/powerpoint/2010/main" val="169123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D289F11-59AA-405D-97FB-CF43384D4F01}" type="slidenum">
              <a:rPr lang="zh-CN" altLang="en-US" smtClean="0"/>
              <a:pPr>
                <a:defRPr/>
              </a:pPr>
              <a:t>21</a:t>
            </a:fld>
            <a:endParaRPr lang="zh-CN" altLang="en-US"/>
          </a:p>
        </p:txBody>
      </p:sp>
    </p:spTree>
    <p:extLst>
      <p:ext uri="{BB962C8B-B14F-4D97-AF65-F5344CB8AC3E}">
        <p14:creationId xmlns:p14="http://schemas.microsoft.com/office/powerpoint/2010/main" val="1364216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https://developer.android.com/training/material/animations.html</a:t>
            </a: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25</a:t>
            </a:fld>
            <a:endParaRPr lang="zh-CN" altLang="en-US"/>
          </a:p>
        </p:txBody>
      </p:sp>
    </p:spTree>
    <p:extLst>
      <p:ext uri="{BB962C8B-B14F-4D97-AF65-F5344CB8AC3E}">
        <p14:creationId xmlns:p14="http://schemas.microsoft.com/office/powerpoint/2010/main" val="6909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https://developer.android.com/training/material/lists-cards.html</a:t>
            </a: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26</a:t>
            </a:fld>
            <a:endParaRPr lang="zh-CN" altLang="en-US"/>
          </a:p>
        </p:txBody>
      </p:sp>
    </p:spTree>
    <p:extLst>
      <p:ext uri="{BB962C8B-B14F-4D97-AF65-F5344CB8AC3E}">
        <p14:creationId xmlns:p14="http://schemas.microsoft.com/office/powerpoint/2010/main" val="18340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http://zh.wikipedia.org/wiki/Android%E6%AD%B7%E5%8F%B2%E7%89%88%E6%9C%AC</a:t>
            </a:r>
          </a:p>
          <a:p>
            <a:endParaRPr lang="en-US" altLang="zh-CN" dirty="0" smtClean="0"/>
          </a:p>
          <a:p>
            <a:r>
              <a:rPr lang="en-US" altLang="zh-CN" dirty="0" smtClean="0"/>
              <a:t>http://en.wikipedia.org/wiki/Android_version_history</a:t>
            </a: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3</a:t>
            </a:fld>
            <a:endParaRPr lang="zh-CN" altLang="en-US"/>
          </a:p>
        </p:txBody>
      </p:sp>
    </p:spTree>
    <p:extLst>
      <p:ext uri="{BB962C8B-B14F-4D97-AF65-F5344CB8AC3E}">
        <p14:creationId xmlns:p14="http://schemas.microsoft.com/office/powerpoint/2010/main" val="333964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CardView</a:t>
            </a:r>
            <a:r>
              <a:rPr lang="zh-CN" altLang="en-US" sz="1200" b="0" i="0" kern="1200" smtClean="0">
                <a:solidFill>
                  <a:schemeClr val="tx1"/>
                </a:solidFill>
                <a:effectLst/>
                <a:latin typeface="+mn-lt"/>
                <a:ea typeface="+mn-ea"/>
                <a:cs typeface="+mn-cs"/>
              </a:rPr>
              <a:t>常用属性：</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card_view:cardElevation</a:t>
            </a: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卡片高度</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card_view:cardMaxElevation</a:t>
            </a: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卡片的最大高度</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card_view:cardBackgroundColor</a:t>
            </a: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卡片的背景色</a:t>
            </a:r>
          </a:p>
          <a:p>
            <a:r>
              <a:rPr lang="en-US" altLang="zh-CN" sz="1200" b="0" i="0" kern="1200" smtClean="0">
                <a:solidFill>
                  <a:schemeClr val="tx1"/>
                </a:solidFill>
                <a:effectLst/>
                <a:latin typeface="+mn-lt"/>
                <a:ea typeface="+mn-ea"/>
                <a:cs typeface="+mn-cs"/>
              </a:rPr>
              <a:t>card_view:cardCornerRadius</a:t>
            </a: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卡片的圆角大小</a:t>
            </a:r>
          </a:p>
          <a:p>
            <a:r>
              <a:rPr lang="en-US" altLang="zh-CN" sz="1200" b="0" i="0" kern="1200" smtClean="0">
                <a:solidFill>
                  <a:schemeClr val="tx1"/>
                </a:solidFill>
                <a:effectLst/>
                <a:latin typeface="+mn-lt"/>
                <a:ea typeface="+mn-ea"/>
                <a:cs typeface="+mn-cs"/>
              </a:rPr>
              <a:t>card_view:contentPadding</a:t>
            </a:r>
          </a:p>
          <a:p>
            <a:endParaRPr lang="zh-CN" altLang="en-US"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卡片内容于边距的间隔</a:t>
            </a:r>
          </a:p>
          <a:p>
            <a:pPr lvl="1"/>
            <a:r>
              <a:rPr lang="en-US" altLang="zh-CN" sz="1200" b="0" i="0" kern="1200" smtClean="0">
                <a:solidFill>
                  <a:schemeClr val="tx1"/>
                </a:solidFill>
                <a:effectLst/>
                <a:latin typeface="+mn-lt"/>
                <a:ea typeface="+mn-ea"/>
                <a:cs typeface="+mn-cs"/>
              </a:rPr>
              <a:t>card_view:contentPaddingBottom</a:t>
            </a:r>
          </a:p>
          <a:p>
            <a:pPr lvl="1"/>
            <a:r>
              <a:rPr lang="en-US" altLang="zh-CN" sz="1200" b="0" i="0" kern="1200" smtClean="0">
                <a:solidFill>
                  <a:schemeClr val="tx1"/>
                </a:solidFill>
                <a:effectLst/>
                <a:latin typeface="+mn-lt"/>
                <a:ea typeface="+mn-ea"/>
                <a:cs typeface="+mn-cs"/>
              </a:rPr>
              <a:t>card_view:contentPaddingTop</a:t>
            </a:r>
          </a:p>
          <a:p>
            <a:pPr lvl="1"/>
            <a:r>
              <a:rPr lang="en-US" altLang="zh-CN" sz="1200" b="0" i="0" kern="1200" smtClean="0">
                <a:solidFill>
                  <a:schemeClr val="tx1"/>
                </a:solidFill>
                <a:effectLst/>
                <a:latin typeface="+mn-lt"/>
                <a:ea typeface="+mn-ea"/>
                <a:cs typeface="+mn-cs"/>
              </a:rPr>
              <a:t>card_view:contentPaddingLeft</a:t>
            </a:r>
          </a:p>
          <a:p>
            <a:pPr lvl="1"/>
            <a:r>
              <a:rPr lang="en-US" altLang="zh-CN" sz="1200" b="0" i="0" kern="1200" smtClean="0">
                <a:solidFill>
                  <a:schemeClr val="tx1"/>
                </a:solidFill>
                <a:effectLst/>
                <a:latin typeface="+mn-lt"/>
                <a:ea typeface="+mn-ea"/>
                <a:cs typeface="+mn-cs"/>
              </a:rPr>
              <a:t>card_view:contentPaddingRight</a:t>
            </a:r>
          </a:p>
          <a:p>
            <a:pPr lvl="1"/>
            <a:r>
              <a:rPr lang="en-US" altLang="zh-CN" sz="1200" b="0" i="0" kern="1200" smtClean="0">
                <a:solidFill>
                  <a:schemeClr val="tx1"/>
                </a:solidFill>
                <a:effectLst/>
                <a:latin typeface="+mn-lt"/>
                <a:ea typeface="+mn-ea"/>
                <a:cs typeface="+mn-cs"/>
              </a:rPr>
              <a:t>card_view:contentPaddingStart</a:t>
            </a:r>
          </a:p>
          <a:p>
            <a:pPr lvl="1"/>
            <a:r>
              <a:rPr lang="en-US" altLang="zh-CN" sz="1200" b="0" i="0" kern="1200" smtClean="0">
                <a:solidFill>
                  <a:schemeClr val="tx1"/>
                </a:solidFill>
                <a:effectLst/>
                <a:latin typeface="+mn-lt"/>
                <a:ea typeface="+mn-ea"/>
                <a:cs typeface="+mn-cs"/>
              </a:rPr>
              <a:t>card_view:contentPaddingEnd</a:t>
            </a:r>
          </a:p>
          <a:p>
            <a:pPr lvl="1"/>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card_view:cardUseCompatPadding</a:t>
            </a: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设置内边距，</a:t>
            </a:r>
            <a:r>
              <a:rPr lang="en-US" altLang="zh-CN" sz="1200" b="0" i="0" kern="1200" smtClean="0">
                <a:solidFill>
                  <a:schemeClr val="tx1"/>
                </a:solidFill>
                <a:effectLst/>
                <a:latin typeface="+mn-lt"/>
                <a:ea typeface="+mn-ea"/>
                <a:cs typeface="+mn-cs"/>
              </a:rPr>
              <a:t>V21+</a:t>
            </a:r>
            <a:r>
              <a:rPr lang="zh-CN" altLang="en-US" sz="1200" b="0" i="0" kern="1200" smtClean="0">
                <a:solidFill>
                  <a:schemeClr val="tx1"/>
                </a:solidFill>
                <a:effectLst/>
                <a:latin typeface="+mn-lt"/>
                <a:ea typeface="+mn-ea"/>
                <a:cs typeface="+mn-cs"/>
              </a:rPr>
              <a:t>的版本和之前的版本仍旧具有一样的计算方式</a:t>
            </a:r>
          </a:p>
          <a:p>
            <a:r>
              <a:rPr lang="en-US" altLang="zh-CN" sz="1200" b="0" i="0" kern="1200" smtClean="0">
                <a:solidFill>
                  <a:schemeClr val="tx1"/>
                </a:solidFill>
                <a:effectLst/>
                <a:latin typeface="+mn-lt"/>
                <a:ea typeface="+mn-ea"/>
                <a:cs typeface="+mn-cs"/>
              </a:rPr>
              <a:t>card_view:cardPreventConrerOverlap</a:t>
            </a: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在</a:t>
            </a:r>
            <a:r>
              <a:rPr lang="en-US" altLang="zh-CN" sz="1200" b="0" i="0" kern="1200" smtClean="0">
                <a:solidFill>
                  <a:schemeClr val="tx1"/>
                </a:solidFill>
                <a:effectLst/>
                <a:latin typeface="+mn-lt"/>
                <a:ea typeface="+mn-ea"/>
                <a:cs typeface="+mn-cs"/>
              </a:rPr>
              <a:t>V20</a:t>
            </a:r>
            <a:r>
              <a:rPr lang="zh-CN" altLang="en-US" sz="1200" b="0" i="0" kern="1200" smtClean="0">
                <a:solidFill>
                  <a:schemeClr val="tx1"/>
                </a:solidFill>
                <a:effectLst/>
                <a:latin typeface="+mn-lt"/>
                <a:ea typeface="+mn-ea"/>
                <a:cs typeface="+mn-cs"/>
              </a:rPr>
              <a:t>和之前的版本中添加内边距，这个属性为了防止内容和边角的重叠</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28</a:t>
            </a:fld>
            <a:endParaRPr lang="zh-CN" altLang="en-US"/>
          </a:p>
        </p:txBody>
      </p:sp>
    </p:spTree>
    <p:extLst>
      <p:ext uri="{BB962C8B-B14F-4D97-AF65-F5344CB8AC3E}">
        <p14:creationId xmlns:p14="http://schemas.microsoft.com/office/powerpoint/2010/main" val="644157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https://developer.android.com/training/material/compatibility.html</a:t>
            </a: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29</a:t>
            </a:fld>
            <a:endParaRPr lang="zh-CN" altLang="en-US"/>
          </a:p>
        </p:txBody>
      </p:sp>
    </p:spTree>
    <p:extLst>
      <p:ext uri="{BB962C8B-B14F-4D97-AF65-F5344CB8AC3E}">
        <p14:creationId xmlns:p14="http://schemas.microsoft.com/office/powerpoint/2010/main" val="1657257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30</a:t>
            </a:fld>
            <a:endParaRPr lang="zh-CN" altLang="en-US"/>
          </a:p>
        </p:txBody>
      </p:sp>
    </p:spTree>
    <p:extLst>
      <p:ext uri="{BB962C8B-B14F-4D97-AF65-F5344CB8AC3E}">
        <p14:creationId xmlns:p14="http://schemas.microsoft.com/office/powerpoint/2010/main" val="411776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a:t>
            </a:r>
            <a:r>
              <a:rPr lang="en-US" altLang="zh-CN" smtClean="0"/>
              <a:t>://zh.wikipedia.org/wiki/Android</a:t>
            </a:r>
          </a:p>
          <a:p>
            <a:endParaRPr lang="en-US" altLang="zh-CN" smtClean="0"/>
          </a:p>
          <a:p>
            <a:r>
              <a:rPr lang="en-US" altLang="zh-CN" sz="1200" b="0" i="0" kern="1200" smtClean="0">
                <a:solidFill>
                  <a:schemeClr val="tx1"/>
                </a:solidFill>
                <a:effectLst/>
                <a:latin typeface="+mn-lt"/>
                <a:ea typeface="+mn-ea"/>
                <a:cs typeface="+mn-cs"/>
              </a:rPr>
              <a:t>https://developer.android.com/about/versions/android-5.0-changes.html</a:t>
            </a:r>
          </a:p>
          <a:p>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改进的通知栏</a:t>
            </a:r>
            <a:endParaRPr lang="en-US" altLang="zh-CN" b="0" smtClean="0"/>
          </a:p>
          <a:p>
            <a:r>
              <a:rPr lang="zh-CN" altLang="en-US" smtClean="0">
                <a:solidFill>
                  <a:schemeClr val="tx1">
                    <a:lumMod val="65000"/>
                  </a:schemeClr>
                </a:solidFill>
              </a:rPr>
              <a:t>支持</a:t>
            </a:r>
            <a:r>
              <a:rPr lang="en-US" altLang="zh-CN" smtClean="0">
                <a:solidFill>
                  <a:schemeClr val="tx1">
                    <a:lumMod val="65000"/>
                  </a:schemeClr>
                </a:solidFill>
              </a:rPr>
              <a:t>64</a:t>
            </a:r>
            <a:r>
              <a:rPr lang="zh-CN" altLang="en-US" smtClean="0">
                <a:solidFill>
                  <a:schemeClr val="tx1">
                    <a:lumMod val="65000"/>
                  </a:schemeClr>
                </a:solidFill>
              </a:rPr>
              <a:t>位处理器。</a:t>
            </a:r>
          </a:p>
          <a:p>
            <a:r>
              <a:rPr lang="zh-CN" altLang="en-US" smtClean="0">
                <a:solidFill>
                  <a:schemeClr val="tx1">
                    <a:lumMod val="65000"/>
                  </a:schemeClr>
                </a:solidFill>
              </a:rPr>
              <a:t>支持</a:t>
            </a:r>
            <a:r>
              <a:rPr lang="en-US" altLang="zh-CN" smtClean="0">
                <a:solidFill>
                  <a:schemeClr val="tx1">
                    <a:lumMod val="65000"/>
                  </a:schemeClr>
                </a:solidFill>
              </a:rPr>
              <a:t>Bluetooth 4.1</a:t>
            </a:r>
            <a:r>
              <a:rPr lang="zh-CN" altLang="en-US" smtClean="0">
                <a:solidFill>
                  <a:schemeClr val="tx1">
                    <a:lumMod val="65000"/>
                  </a:schemeClr>
                </a:solidFill>
              </a:rPr>
              <a:t>。</a:t>
            </a:r>
          </a:p>
          <a:p>
            <a:r>
              <a:rPr lang="zh-CN" altLang="en-US" smtClean="0">
                <a:solidFill>
                  <a:schemeClr val="tx1">
                    <a:lumMod val="65000"/>
                  </a:schemeClr>
                </a:solidFill>
              </a:rPr>
              <a:t>改良的通知界面及新增</a:t>
            </a:r>
            <a:r>
              <a:rPr lang="en-US" altLang="zh-CN" smtClean="0">
                <a:solidFill>
                  <a:schemeClr val="tx1">
                    <a:lumMod val="65000"/>
                  </a:schemeClr>
                </a:solidFill>
              </a:rPr>
              <a:t>Priority Mode</a:t>
            </a:r>
            <a:r>
              <a:rPr lang="zh-CN" altLang="en-US" smtClean="0">
                <a:solidFill>
                  <a:schemeClr val="tx1">
                    <a:lumMod val="65000"/>
                  </a:schemeClr>
                </a:solidFill>
              </a:rPr>
              <a:t>。</a:t>
            </a:r>
          </a:p>
          <a:p>
            <a:r>
              <a:rPr lang="zh-CN" altLang="en-US" smtClean="0">
                <a:solidFill>
                  <a:schemeClr val="tx1">
                    <a:lumMod val="65000"/>
                  </a:schemeClr>
                </a:solidFill>
              </a:rPr>
              <a:t>强化网络及传输连接性，包括</a:t>
            </a:r>
            <a:r>
              <a:rPr lang="en-US" altLang="zh-CN" smtClean="0">
                <a:solidFill>
                  <a:schemeClr val="tx1">
                    <a:lumMod val="65000"/>
                  </a:schemeClr>
                </a:solidFill>
              </a:rPr>
              <a:t>Wi-Fi</a:t>
            </a:r>
            <a:r>
              <a:rPr lang="zh-CN" altLang="en-US" smtClean="0">
                <a:solidFill>
                  <a:schemeClr val="tx1">
                    <a:lumMod val="65000"/>
                  </a:schemeClr>
                </a:solidFill>
              </a:rPr>
              <a:t>、蓝牙及</a:t>
            </a:r>
            <a:r>
              <a:rPr lang="en-US" altLang="zh-CN" smtClean="0">
                <a:solidFill>
                  <a:schemeClr val="tx1">
                    <a:lumMod val="65000"/>
                  </a:schemeClr>
                </a:solidFill>
              </a:rPr>
              <a:t>NFC</a:t>
            </a:r>
            <a:r>
              <a:rPr lang="zh-CN" altLang="en-US" smtClean="0">
                <a:solidFill>
                  <a:schemeClr val="tx1">
                    <a:lumMod val="65000"/>
                  </a:schemeClr>
                </a:solidFill>
              </a:rPr>
              <a:t>。</a:t>
            </a:r>
          </a:p>
          <a:p>
            <a:r>
              <a:rPr lang="zh-CN" altLang="en-US" smtClean="0">
                <a:solidFill>
                  <a:schemeClr val="tx1">
                    <a:lumMod val="65000"/>
                  </a:schemeClr>
                </a:solidFill>
              </a:rPr>
              <a:t>强化多媒体功能，例如支持</a:t>
            </a:r>
            <a:r>
              <a:rPr lang="en-US" altLang="zh-CN" smtClean="0">
                <a:solidFill>
                  <a:schemeClr val="tx1">
                    <a:lumMod val="65000"/>
                  </a:schemeClr>
                </a:solidFill>
              </a:rPr>
              <a:t>RAW</a:t>
            </a:r>
            <a:r>
              <a:rPr lang="zh-CN" altLang="en-US" smtClean="0">
                <a:solidFill>
                  <a:schemeClr val="tx1">
                    <a:lumMod val="65000"/>
                  </a:schemeClr>
                </a:solidFill>
              </a:rPr>
              <a:t>格式拍摄。</a:t>
            </a:r>
          </a:p>
          <a:p>
            <a:r>
              <a:rPr lang="zh-CN" altLang="en-US" smtClean="0">
                <a:solidFill>
                  <a:schemeClr val="tx1">
                    <a:lumMod val="65000"/>
                  </a:schemeClr>
                </a:solidFill>
              </a:rPr>
              <a:t>改善</a:t>
            </a:r>
            <a:r>
              <a:rPr lang="en-US" altLang="zh-CN" smtClean="0">
                <a:solidFill>
                  <a:schemeClr val="tx1">
                    <a:lumMod val="65000"/>
                  </a:schemeClr>
                </a:solidFill>
              </a:rPr>
              <a:t>Android TV</a:t>
            </a:r>
            <a:r>
              <a:rPr lang="zh-CN" altLang="en-US" smtClean="0">
                <a:solidFill>
                  <a:schemeClr val="tx1">
                    <a:lumMod val="65000"/>
                  </a:schemeClr>
                </a:solidFill>
              </a:rPr>
              <a:t>的支持。</a:t>
            </a:r>
          </a:p>
          <a:p>
            <a:r>
              <a:rPr lang="zh-CN" altLang="en-US" smtClean="0">
                <a:solidFill>
                  <a:schemeClr val="tx1">
                    <a:lumMod val="65000"/>
                  </a:schemeClr>
                </a:solidFill>
              </a:rPr>
              <a:t>提供低视力的设置，以协助色弱人士。</a:t>
            </a:r>
          </a:p>
          <a:p>
            <a:r>
              <a:rPr lang="zh-CN" altLang="en-US" smtClean="0">
                <a:solidFill>
                  <a:schemeClr val="tx1">
                    <a:lumMod val="65000"/>
                  </a:schemeClr>
                </a:solidFill>
              </a:rPr>
              <a:t>预载省电及充电预测功能。</a:t>
            </a:r>
          </a:p>
          <a:p>
            <a:r>
              <a:rPr lang="zh-CN" altLang="en-US" smtClean="0">
                <a:solidFill>
                  <a:schemeClr val="tx1">
                    <a:lumMod val="65000"/>
                  </a:schemeClr>
                </a:solidFill>
              </a:rPr>
              <a:t>新增自动内容加密功能。</a:t>
            </a:r>
            <a:endParaRPr lang="en-US" altLang="zh-CN" smtClean="0">
              <a:solidFill>
                <a:schemeClr val="tx1">
                  <a:lumMod val="65000"/>
                </a:schemeClr>
              </a:solidFill>
            </a:endParaRPr>
          </a:p>
          <a:p>
            <a:r>
              <a:rPr lang="zh-CN" altLang="en-US" smtClean="0">
                <a:solidFill>
                  <a:schemeClr val="tx1">
                    <a:lumMod val="65000"/>
                  </a:schemeClr>
                </a:solidFill>
              </a:rPr>
              <a:t>支持心跳传感器。</a:t>
            </a:r>
          </a:p>
          <a:p>
            <a:r>
              <a:rPr lang="zh-CN" altLang="en-US" smtClean="0">
                <a:solidFill>
                  <a:schemeClr val="tx1">
                    <a:lumMod val="65000"/>
                  </a:schemeClr>
                </a:solidFill>
              </a:rPr>
              <a:t>新增多人设备分享功能，可在其他设备登录自己账号，并获取用户的联系人、日历等</a:t>
            </a:r>
            <a:r>
              <a:rPr lang="en-US" altLang="zh-CN" smtClean="0">
                <a:solidFill>
                  <a:schemeClr val="tx1">
                    <a:lumMod val="65000"/>
                  </a:schemeClr>
                </a:solidFill>
              </a:rPr>
              <a:t>Google</a:t>
            </a:r>
            <a:r>
              <a:rPr lang="zh-CN" altLang="en-US" smtClean="0">
                <a:solidFill>
                  <a:schemeClr val="tx1">
                    <a:lumMod val="65000"/>
                  </a:schemeClr>
                </a:solidFill>
              </a:rPr>
              <a:t>云数据。</a:t>
            </a:r>
          </a:p>
          <a:p>
            <a:r>
              <a:rPr lang="zh-CN" altLang="en-US" smtClean="0">
                <a:solidFill>
                  <a:schemeClr val="tx1">
                    <a:lumMod val="65000"/>
                  </a:schemeClr>
                </a:solidFill>
              </a:rPr>
              <a:t>改善</a:t>
            </a:r>
            <a:r>
              <a:rPr lang="en-US" altLang="zh-CN" smtClean="0">
                <a:solidFill>
                  <a:schemeClr val="tx1">
                    <a:lumMod val="65000"/>
                  </a:schemeClr>
                </a:solidFill>
              </a:rPr>
              <a:t>Google Now</a:t>
            </a:r>
            <a:r>
              <a:rPr lang="zh-CN" altLang="en-US" smtClean="0">
                <a:solidFill>
                  <a:schemeClr val="tx1">
                    <a:lumMod val="65000"/>
                  </a:schemeClr>
                </a:solidFill>
              </a:rPr>
              <a:t>功能。</a:t>
            </a: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4</a:t>
            </a:fld>
            <a:endParaRPr lang="zh-CN" altLang="en-US"/>
          </a:p>
        </p:txBody>
      </p:sp>
    </p:spTree>
    <p:extLst>
      <p:ext uri="{BB962C8B-B14F-4D97-AF65-F5344CB8AC3E}">
        <p14:creationId xmlns:p14="http://schemas.microsoft.com/office/powerpoint/2010/main" val="82246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安全</a:t>
            </a:r>
            <a:endParaRPr lang="en-US" altLang="zh-CN" smtClean="0"/>
          </a:p>
          <a:p>
            <a:r>
              <a:rPr lang="en-US" altLang="zh-CN" smtClean="0"/>
              <a:t>http://developer.baidu.com/map/index.php?title=android-locsdk/guide/v5-0</a:t>
            </a:r>
          </a:p>
          <a:p>
            <a:r>
              <a:rPr lang="en-US" altLang="zh-CN" smtClean="0"/>
              <a:t>http://www.zhihu.com/question/22749446</a:t>
            </a:r>
          </a:p>
          <a:p>
            <a:endParaRPr lang="en-US" altLang="zh-CN" smtClean="0"/>
          </a:p>
          <a:p>
            <a:r>
              <a:rPr lang="zh-CN" altLang="en-US" smtClean="0"/>
              <a:t>加固</a:t>
            </a:r>
            <a:endParaRPr lang="en-US" altLang="zh-CN" smtClean="0"/>
          </a:p>
          <a:p>
            <a:r>
              <a:rPr lang="en-US" altLang="zh-CN" smtClean="0"/>
              <a:t>http://jiagu.360.cn/1101144936.php?dtid=1101144931&amp;did=1101151281</a:t>
            </a:r>
          </a:p>
          <a:p>
            <a:r>
              <a:rPr lang="en-US" altLang="zh-CN" smtClean="0"/>
              <a:t>http://www.devstore.cn/evaluation/testInfo/49-41.html</a:t>
            </a:r>
          </a:p>
          <a:p>
            <a:endParaRPr lang="en-US" altLang="zh-CN" smtClean="0"/>
          </a:p>
          <a:p>
            <a:r>
              <a:rPr lang="en-US" altLang="zh-CN" smtClean="0"/>
              <a:t>http://www.eoeandroid.com/thread-564427-1-1.html</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6</a:t>
            </a:fld>
            <a:endParaRPr lang="zh-CN" altLang="en-US"/>
          </a:p>
        </p:txBody>
      </p:sp>
    </p:spTree>
    <p:extLst>
      <p:ext uri="{BB962C8B-B14F-4D97-AF65-F5344CB8AC3E}">
        <p14:creationId xmlns:p14="http://schemas.microsoft.com/office/powerpoint/2010/main" val="412999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https://source.android.com/devices/tech/dalvik/</a:t>
            </a:r>
          </a:p>
          <a:p>
            <a:r>
              <a:rPr lang="en-US" altLang="zh-CN" sz="1200" b="0" i="0" kern="1200" smtClean="0">
                <a:solidFill>
                  <a:schemeClr val="tx1"/>
                </a:solidFill>
                <a:effectLst/>
                <a:latin typeface="+mn-lt"/>
                <a:ea typeface="+mn-ea"/>
                <a:cs typeface="+mn-cs"/>
              </a:rPr>
              <a:t>https://software.intel.com/pt-br/articles/art-vs-dalvik-introducing-the-new-android-x86-runtime</a:t>
            </a:r>
          </a:p>
          <a:p>
            <a:endParaRPr lang="en-US" altLang="zh-CN" sz="1200" b="0" i="0" kern="1200" smtClean="0">
              <a:solidFill>
                <a:schemeClr val="tx1"/>
              </a:solidFill>
              <a:effectLst/>
              <a:latin typeface="+mn-lt"/>
              <a:ea typeface="+mn-ea"/>
              <a:cs typeface="+mn-cs"/>
            </a:endParaRPr>
          </a:p>
          <a:p>
            <a:r>
              <a:rPr lang="en-US" altLang="zh-CN" smtClean="0"/>
              <a:t>http://blog.csdn.net/luoshengyang/article/details/42555483</a:t>
            </a:r>
          </a:p>
          <a:p>
            <a:r>
              <a:rPr lang="en-US" altLang="zh-CN" sz="1200" b="0" i="0" kern="1200" smtClean="0">
                <a:solidFill>
                  <a:schemeClr val="tx1"/>
                </a:solidFill>
                <a:effectLst/>
                <a:latin typeface="+mn-lt"/>
                <a:ea typeface="+mn-ea"/>
                <a:cs typeface="+mn-cs"/>
              </a:rPr>
              <a:t>ART</a:t>
            </a:r>
            <a:r>
              <a:rPr lang="zh-CN" altLang="en-US" sz="1200" b="0" i="0" kern="1200" smtClean="0">
                <a:solidFill>
                  <a:schemeClr val="tx1"/>
                </a:solidFill>
                <a:effectLst/>
                <a:latin typeface="+mn-lt"/>
                <a:ea typeface="+mn-ea"/>
                <a:cs typeface="+mn-cs"/>
              </a:rPr>
              <a:t>运行时</a:t>
            </a:r>
            <a:r>
              <a:rPr lang="en-US" altLang="zh-CN" sz="1200" b="0" i="0" kern="1200" smtClean="0">
                <a:solidFill>
                  <a:schemeClr val="tx1"/>
                </a:solidFill>
                <a:effectLst/>
                <a:latin typeface="+mn-lt"/>
                <a:ea typeface="+mn-ea"/>
                <a:cs typeface="+mn-cs"/>
              </a:rPr>
              <a:t>GC</a:t>
            </a:r>
            <a:r>
              <a:rPr lang="zh-CN" altLang="en-US" sz="1200" b="0" i="0" kern="1200" smtClean="0">
                <a:solidFill>
                  <a:schemeClr val="tx1"/>
                </a:solidFill>
                <a:effectLst/>
                <a:latin typeface="+mn-lt"/>
                <a:ea typeface="+mn-ea"/>
                <a:cs typeface="+mn-cs"/>
              </a:rPr>
              <a:t>的优势在于：</a:t>
            </a:r>
          </a:p>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1. ART</a:t>
            </a:r>
            <a:r>
              <a:rPr lang="zh-CN" altLang="en-US" sz="1200" b="0" i="0" kern="1200" smtClean="0">
                <a:solidFill>
                  <a:schemeClr val="tx1"/>
                </a:solidFill>
                <a:effectLst/>
                <a:latin typeface="+mn-lt"/>
                <a:ea typeface="+mn-ea"/>
                <a:cs typeface="+mn-cs"/>
              </a:rPr>
              <a:t>运行时堆的划分和管理更细致，它分为</a:t>
            </a:r>
            <a:r>
              <a:rPr lang="en-US" altLang="zh-CN" sz="1200" b="0" i="0" kern="1200" smtClean="0">
                <a:solidFill>
                  <a:schemeClr val="tx1"/>
                </a:solidFill>
                <a:effectLst/>
                <a:latin typeface="+mn-lt"/>
                <a:ea typeface="+mn-ea"/>
                <a:cs typeface="+mn-cs"/>
              </a:rPr>
              <a:t>Image Space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Zygote Space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Allocation Space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Large Object Space</a:t>
            </a:r>
            <a:r>
              <a:rPr lang="zh-CN" altLang="en-US" sz="1200" b="0" i="0" kern="1200" smtClean="0">
                <a:solidFill>
                  <a:schemeClr val="tx1"/>
                </a:solidFill>
                <a:effectLst/>
                <a:latin typeface="+mn-lt"/>
                <a:ea typeface="+mn-ea"/>
                <a:cs typeface="+mn-cs"/>
              </a:rPr>
              <a:t>四个</a:t>
            </a:r>
            <a:r>
              <a:rPr lang="en-US" altLang="zh-CN" sz="1200" b="0" i="0" kern="1200" smtClean="0">
                <a:solidFill>
                  <a:schemeClr val="tx1"/>
                </a:solidFill>
                <a:effectLst/>
                <a:latin typeface="+mn-lt"/>
                <a:ea typeface="+mn-ea"/>
                <a:cs typeface="+mn-cs"/>
              </a:rPr>
              <a:t>Space</a:t>
            </a:r>
            <a:r>
              <a:rPr lang="zh-CN" altLang="en-US" sz="1200" b="0" i="0" kern="1200" smtClean="0">
                <a:solidFill>
                  <a:schemeClr val="tx1"/>
                </a:solidFill>
                <a:effectLst/>
                <a:latin typeface="+mn-lt"/>
                <a:ea typeface="+mn-ea"/>
                <a:cs typeface="+mn-cs"/>
              </a:rPr>
              <a:t>，再加上一个</a:t>
            </a:r>
            <a:r>
              <a:rPr lang="en-US" altLang="zh-CN" sz="1200" b="0" i="0" kern="1200" smtClean="0">
                <a:solidFill>
                  <a:schemeClr val="tx1"/>
                </a:solidFill>
                <a:effectLst/>
                <a:latin typeface="+mn-lt"/>
                <a:ea typeface="+mn-ea"/>
                <a:cs typeface="+mn-cs"/>
              </a:rPr>
              <a:t>Allocation Stack</a:t>
            </a:r>
            <a:r>
              <a:rPr lang="zh-CN" altLang="en-US" sz="1200" b="0" i="0" kern="1200" smtClean="0">
                <a:solidFill>
                  <a:schemeClr val="tx1"/>
                </a:solidFill>
                <a:effectLst/>
                <a:latin typeface="+mn-lt"/>
                <a:ea typeface="+mn-ea"/>
                <a:cs typeface="+mn-cs"/>
              </a:rPr>
              <a:t>。其中，</a:t>
            </a:r>
            <a:r>
              <a:rPr lang="en-US" altLang="zh-CN" sz="1200" b="0" i="0" kern="1200" smtClean="0">
                <a:solidFill>
                  <a:schemeClr val="tx1"/>
                </a:solidFill>
                <a:effectLst/>
                <a:latin typeface="+mn-lt"/>
                <a:ea typeface="+mn-ea"/>
                <a:cs typeface="+mn-cs"/>
              </a:rPr>
              <a:t>Allocation Space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Large Object Space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Dalvik</a:t>
            </a:r>
            <a:r>
              <a:rPr lang="zh-CN" altLang="en-US" sz="1200" b="0" i="0" kern="1200" smtClean="0">
                <a:solidFill>
                  <a:schemeClr val="tx1"/>
                </a:solidFill>
                <a:effectLst/>
                <a:latin typeface="+mn-lt"/>
                <a:ea typeface="+mn-ea"/>
                <a:cs typeface="+mn-cs"/>
              </a:rPr>
              <a:t>虚拟机的</a:t>
            </a:r>
            <a:r>
              <a:rPr lang="en-US" altLang="zh-CN" sz="1200" b="0" i="0" kern="1200" smtClean="0">
                <a:solidFill>
                  <a:schemeClr val="tx1"/>
                </a:solidFill>
                <a:effectLst/>
                <a:latin typeface="+mn-lt"/>
                <a:ea typeface="+mn-ea"/>
                <a:cs typeface="+mn-cs"/>
              </a:rPr>
              <a:t>Zygote</a:t>
            </a:r>
            <a:r>
              <a:rPr lang="zh-CN" altLang="en-US" sz="1200" b="0" i="0" kern="1200" smtClean="0">
                <a:solidFill>
                  <a:schemeClr val="tx1"/>
                </a:solidFill>
                <a:effectLst/>
                <a:latin typeface="+mn-lt"/>
                <a:ea typeface="+mn-ea"/>
                <a:cs typeface="+mn-cs"/>
              </a:rPr>
              <a:t>堆和</a:t>
            </a:r>
            <a:r>
              <a:rPr lang="en-US" altLang="zh-CN" sz="1200" b="0" i="0" kern="1200" smtClean="0">
                <a:solidFill>
                  <a:schemeClr val="tx1"/>
                </a:solidFill>
                <a:effectLst/>
                <a:latin typeface="+mn-lt"/>
                <a:ea typeface="+mn-ea"/>
                <a:cs typeface="+mn-cs"/>
              </a:rPr>
              <a:t>Active</a:t>
            </a:r>
            <a:r>
              <a:rPr lang="zh-CN" altLang="en-US" sz="1200" b="0" i="0" kern="1200" smtClean="0">
                <a:solidFill>
                  <a:schemeClr val="tx1"/>
                </a:solidFill>
                <a:effectLst/>
                <a:latin typeface="+mn-lt"/>
                <a:ea typeface="+mn-ea"/>
                <a:cs typeface="+mn-cs"/>
              </a:rPr>
              <a:t>堆作用是一样的，而其余的</a:t>
            </a:r>
            <a:r>
              <a:rPr lang="en-US" altLang="zh-CN" sz="1200" b="0" i="0" kern="1200" smtClean="0">
                <a:solidFill>
                  <a:schemeClr val="tx1"/>
                </a:solidFill>
                <a:effectLst/>
                <a:latin typeface="+mn-lt"/>
                <a:ea typeface="+mn-ea"/>
                <a:cs typeface="+mn-cs"/>
              </a:rPr>
              <a:t>Space</a:t>
            </a:r>
            <a:r>
              <a:rPr lang="zh-CN" altLang="en-US" sz="1200" b="0" i="0" kern="1200" smtClean="0">
                <a:solidFill>
                  <a:schemeClr val="tx1"/>
                </a:solidFill>
                <a:effectLst/>
                <a:latin typeface="+mn-lt"/>
                <a:ea typeface="+mn-ea"/>
                <a:cs typeface="+mn-cs"/>
              </a:rPr>
              <a:t>则有特别的作用，例如，</a:t>
            </a:r>
            <a:r>
              <a:rPr lang="en-US" altLang="zh-CN" sz="1200" b="0" i="0" kern="1200" smtClean="0">
                <a:solidFill>
                  <a:schemeClr val="tx1"/>
                </a:solidFill>
                <a:effectLst/>
                <a:latin typeface="+mn-lt"/>
                <a:ea typeface="+mn-ea"/>
                <a:cs typeface="+mn-cs"/>
              </a:rPr>
              <a:t>Image Space</a:t>
            </a:r>
            <a:r>
              <a:rPr lang="zh-CN" altLang="en-US" sz="1200" b="0" i="0" kern="1200" smtClean="0">
                <a:solidFill>
                  <a:schemeClr val="tx1"/>
                </a:solidFill>
                <a:effectLst/>
                <a:latin typeface="+mn-lt"/>
                <a:ea typeface="+mn-ea"/>
                <a:cs typeface="+mn-cs"/>
              </a:rPr>
              <a:t>的对象是永远不需要回收的。</a:t>
            </a:r>
          </a:p>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2. ART</a:t>
            </a:r>
            <a:r>
              <a:rPr lang="zh-CN" altLang="en-US" sz="1200" b="0" i="0" kern="1200" smtClean="0">
                <a:solidFill>
                  <a:schemeClr val="tx1"/>
                </a:solidFill>
                <a:effectLst/>
                <a:latin typeface="+mn-lt"/>
                <a:ea typeface="+mn-ea"/>
                <a:cs typeface="+mn-cs"/>
              </a:rPr>
              <a:t>运行时的每一个</a:t>
            </a:r>
            <a:r>
              <a:rPr lang="en-US" altLang="zh-CN" sz="1200" b="0" i="0" kern="1200" smtClean="0">
                <a:solidFill>
                  <a:schemeClr val="tx1"/>
                </a:solidFill>
                <a:effectLst/>
                <a:latin typeface="+mn-lt"/>
                <a:ea typeface="+mn-ea"/>
                <a:cs typeface="+mn-cs"/>
              </a:rPr>
              <a:t>Space</a:t>
            </a:r>
            <a:r>
              <a:rPr lang="zh-CN" altLang="en-US" sz="1200" b="0" i="0" kern="1200" smtClean="0">
                <a:solidFill>
                  <a:schemeClr val="tx1"/>
                </a:solidFill>
                <a:effectLst/>
                <a:latin typeface="+mn-lt"/>
                <a:ea typeface="+mn-ea"/>
                <a:cs typeface="+mn-cs"/>
              </a:rPr>
              <a:t>都有不同的回收策略，</a:t>
            </a:r>
            <a:r>
              <a:rPr lang="en-US" altLang="zh-CN" sz="1200" b="0" i="0" kern="1200" smtClean="0">
                <a:solidFill>
                  <a:schemeClr val="tx1"/>
                </a:solidFill>
                <a:effectLst/>
                <a:latin typeface="+mn-lt"/>
                <a:ea typeface="+mn-ea"/>
                <a:cs typeface="+mn-cs"/>
              </a:rPr>
              <a:t>ART</a:t>
            </a:r>
            <a:r>
              <a:rPr lang="zh-CN" altLang="en-US" sz="1200" b="0" i="0" kern="1200" smtClean="0">
                <a:solidFill>
                  <a:schemeClr val="tx1"/>
                </a:solidFill>
                <a:effectLst/>
                <a:latin typeface="+mn-lt"/>
                <a:ea typeface="+mn-ea"/>
                <a:cs typeface="+mn-cs"/>
              </a:rPr>
              <a:t>运行时根据这个特性提供了</a:t>
            </a:r>
            <a:r>
              <a:rPr lang="en-US" altLang="zh-CN" sz="1200" b="0" i="0" kern="1200" smtClean="0">
                <a:solidFill>
                  <a:schemeClr val="tx1"/>
                </a:solidFill>
                <a:effectLst/>
                <a:latin typeface="+mn-lt"/>
                <a:ea typeface="+mn-ea"/>
                <a:cs typeface="+mn-cs"/>
              </a:rPr>
              <a:t>Mark Sweep</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Partial Mark Sweep</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Sticky Mark Sweep</a:t>
            </a:r>
            <a:r>
              <a:rPr lang="zh-CN" altLang="en-US" sz="1200" b="0" i="0" kern="1200" smtClean="0">
                <a:solidFill>
                  <a:schemeClr val="tx1"/>
                </a:solidFill>
                <a:effectLst/>
                <a:latin typeface="+mn-lt"/>
                <a:ea typeface="+mn-ea"/>
                <a:cs typeface="+mn-cs"/>
              </a:rPr>
              <a:t>等三种回收力度不同的垃圾收集器。</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其中，</a:t>
            </a:r>
            <a:r>
              <a:rPr lang="en-US" altLang="zh-CN" sz="1200" b="0" i="0" kern="1200" smtClean="0">
                <a:solidFill>
                  <a:schemeClr val="tx1"/>
                </a:solidFill>
                <a:effectLst/>
                <a:latin typeface="+mn-lt"/>
                <a:ea typeface="+mn-ea"/>
                <a:cs typeface="+mn-cs"/>
              </a:rPr>
              <a:t>Mark Sweep</a:t>
            </a:r>
            <a:r>
              <a:rPr lang="zh-CN" altLang="en-US" sz="1200" b="0" i="0" kern="1200" smtClean="0">
                <a:solidFill>
                  <a:schemeClr val="tx1"/>
                </a:solidFill>
                <a:effectLst/>
                <a:latin typeface="+mn-lt"/>
                <a:ea typeface="+mn-ea"/>
                <a:cs typeface="+mn-cs"/>
              </a:rPr>
              <a:t>的垃圾回收力度最大，它会同时回收</a:t>
            </a:r>
            <a:r>
              <a:rPr lang="en-US" altLang="zh-CN" sz="1200" b="0" i="0" kern="1200" smtClean="0">
                <a:solidFill>
                  <a:schemeClr val="tx1"/>
                </a:solidFill>
                <a:effectLst/>
                <a:latin typeface="+mn-lt"/>
                <a:ea typeface="+mn-ea"/>
                <a:cs typeface="+mn-cs"/>
              </a:rPr>
              <a:t>Zygote Space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Allocation Space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Large Object Space</a:t>
            </a:r>
            <a:r>
              <a:rPr lang="zh-CN" altLang="en-US" sz="1200" b="0" i="0" kern="1200" smtClean="0">
                <a:solidFill>
                  <a:schemeClr val="tx1"/>
                </a:solidFill>
                <a:effectLst/>
                <a:latin typeface="+mn-lt"/>
                <a:ea typeface="+mn-ea"/>
                <a:cs typeface="+mn-cs"/>
              </a:rPr>
              <a:t>的垃圾，</a:t>
            </a:r>
            <a:endParaRPr lang="en-US" altLang="zh-CN" sz="1200" b="0" i="0" kern="1200" smtClean="0">
              <a:solidFill>
                <a:schemeClr val="tx1"/>
              </a:solidFill>
              <a:effectLst/>
              <a:latin typeface="+mn-lt"/>
              <a:ea typeface="+mn-ea"/>
              <a:cs typeface="+mn-cs"/>
            </a:endParaRPr>
          </a:p>
          <a:p>
            <a:r>
              <a:rPr lang="en-US" altLang="zh-CN" sz="1200" b="0" i="0" kern="1200" baseline="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Partial Mark Sweep</a:t>
            </a:r>
            <a:r>
              <a:rPr lang="zh-CN" altLang="en-US" sz="1200" b="0" i="0" kern="1200" smtClean="0">
                <a:solidFill>
                  <a:schemeClr val="tx1"/>
                </a:solidFill>
                <a:effectLst/>
                <a:latin typeface="+mn-lt"/>
                <a:ea typeface="+mn-ea"/>
                <a:cs typeface="+mn-cs"/>
              </a:rPr>
              <a:t>的垃圾回收力度居中，它只会同时回收</a:t>
            </a:r>
            <a:r>
              <a:rPr lang="en-US" altLang="zh-CN" sz="1200" b="0" i="0" kern="1200" smtClean="0">
                <a:solidFill>
                  <a:schemeClr val="tx1"/>
                </a:solidFill>
                <a:effectLst/>
                <a:latin typeface="+mn-lt"/>
                <a:ea typeface="+mn-ea"/>
                <a:cs typeface="+mn-cs"/>
              </a:rPr>
              <a:t>Allocation Space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Large Object Space</a:t>
            </a:r>
            <a:r>
              <a:rPr lang="zh-CN" altLang="en-US" sz="1200" b="0" i="0" kern="1200" smtClean="0">
                <a:solidFill>
                  <a:schemeClr val="tx1"/>
                </a:solidFill>
                <a:effectLst/>
                <a:latin typeface="+mn-lt"/>
                <a:ea typeface="+mn-ea"/>
                <a:cs typeface="+mn-cs"/>
              </a:rPr>
              <a:t>的垃圾，</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而</a:t>
            </a:r>
            <a:r>
              <a:rPr lang="en-US" altLang="zh-CN" sz="1200" b="0" i="0" kern="1200" smtClean="0">
                <a:solidFill>
                  <a:schemeClr val="tx1"/>
                </a:solidFill>
                <a:effectLst/>
                <a:latin typeface="+mn-lt"/>
                <a:ea typeface="+mn-ea"/>
                <a:cs typeface="+mn-cs"/>
              </a:rPr>
              <a:t>Sticky Mark Sweep</a:t>
            </a:r>
            <a:r>
              <a:rPr lang="zh-CN" altLang="en-US" sz="1200" b="0" i="0" kern="1200" smtClean="0">
                <a:solidFill>
                  <a:schemeClr val="tx1"/>
                </a:solidFill>
                <a:effectLst/>
                <a:latin typeface="+mn-lt"/>
                <a:ea typeface="+mn-ea"/>
                <a:cs typeface="+mn-cs"/>
              </a:rPr>
              <a:t>的垃圾回收力度最小，它只会回收</a:t>
            </a:r>
            <a:r>
              <a:rPr lang="en-US" altLang="zh-CN" sz="1200" b="0" i="0" kern="1200" smtClean="0">
                <a:solidFill>
                  <a:schemeClr val="tx1"/>
                </a:solidFill>
                <a:effectLst/>
                <a:latin typeface="+mn-lt"/>
                <a:ea typeface="+mn-ea"/>
                <a:cs typeface="+mn-cs"/>
              </a:rPr>
              <a:t>Allocation Stack</a:t>
            </a:r>
            <a:r>
              <a:rPr lang="zh-CN" altLang="en-US" sz="1200" b="0" i="0" kern="1200" smtClean="0">
                <a:solidFill>
                  <a:schemeClr val="tx1"/>
                </a:solidFill>
                <a:effectLst/>
                <a:latin typeface="+mn-lt"/>
                <a:ea typeface="+mn-ea"/>
                <a:cs typeface="+mn-cs"/>
              </a:rPr>
              <a:t>的垃圾，即上次</a:t>
            </a:r>
            <a:r>
              <a:rPr lang="en-US" altLang="zh-CN" sz="1200" b="0" i="0" kern="1200" smtClean="0">
                <a:solidFill>
                  <a:schemeClr val="tx1"/>
                </a:solidFill>
                <a:effectLst/>
                <a:latin typeface="+mn-lt"/>
                <a:ea typeface="+mn-ea"/>
                <a:cs typeface="+mn-cs"/>
              </a:rPr>
              <a:t>GC</a:t>
            </a:r>
            <a:r>
              <a:rPr lang="zh-CN" altLang="en-US" sz="1200" b="0" i="0" kern="1200" smtClean="0">
                <a:solidFill>
                  <a:schemeClr val="tx1"/>
                </a:solidFill>
                <a:effectLst/>
                <a:latin typeface="+mn-lt"/>
                <a:ea typeface="+mn-ea"/>
                <a:cs typeface="+mn-cs"/>
              </a:rPr>
              <a:t>以后分配出来的又不再使用了的对象。</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力度越大的垃圾收集器，回收垃圾时需要的时候也就越长。这样我们就可以在应用程序运行的过程中根据不同的情景使用不同的垃圾收集器，那就可以更有效地执行垃圾回收过程。</a:t>
            </a:r>
          </a:p>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3. ART</a:t>
            </a:r>
            <a:r>
              <a:rPr lang="zh-CN" altLang="en-US" sz="1200" b="0" i="0" kern="1200" smtClean="0">
                <a:solidFill>
                  <a:schemeClr val="tx1"/>
                </a:solidFill>
                <a:effectLst/>
                <a:latin typeface="+mn-lt"/>
                <a:ea typeface="+mn-ea"/>
                <a:cs typeface="+mn-cs"/>
              </a:rPr>
              <a:t>运行时充分地利用了设备的</a:t>
            </a:r>
            <a:r>
              <a:rPr lang="en-US" altLang="zh-CN" sz="1200" b="0" i="0" kern="1200" smtClean="0">
                <a:solidFill>
                  <a:schemeClr val="tx1"/>
                </a:solidFill>
                <a:effectLst/>
                <a:latin typeface="+mn-lt"/>
                <a:ea typeface="+mn-ea"/>
                <a:cs typeface="+mn-cs"/>
              </a:rPr>
              <a:t>CPU</a:t>
            </a:r>
            <a:r>
              <a:rPr lang="zh-CN" altLang="en-US" sz="1200" b="0" i="0" kern="1200" smtClean="0">
                <a:solidFill>
                  <a:schemeClr val="tx1"/>
                </a:solidFill>
                <a:effectLst/>
                <a:latin typeface="+mn-lt"/>
                <a:ea typeface="+mn-ea"/>
                <a:cs typeface="+mn-cs"/>
              </a:rPr>
              <a:t>多核特性，在并行</a:t>
            </a:r>
            <a:r>
              <a:rPr lang="en-US" altLang="zh-CN" sz="1200" b="0" i="0" kern="1200" smtClean="0">
                <a:solidFill>
                  <a:schemeClr val="tx1"/>
                </a:solidFill>
                <a:effectLst/>
                <a:latin typeface="+mn-lt"/>
                <a:ea typeface="+mn-ea"/>
                <a:cs typeface="+mn-cs"/>
              </a:rPr>
              <a:t>GC</a:t>
            </a:r>
            <a:r>
              <a:rPr lang="zh-CN" altLang="en-US" sz="1200" b="0" i="0" kern="1200" smtClean="0">
                <a:solidFill>
                  <a:schemeClr val="tx1"/>
                </a:solidFill>
                <a:effectLst/>
                <a:latin typeface="+mn-lt"/>
                <a:ea typeface="+mn-ea"/>
                <a:cs typeface="+mn-cs"/>
              </a:rPr>
              <a:t>的执行过程中，将每一个并发阶段的工作划分成多个子任务，然后提交给一个线程池执行，这样就可以更高效率地完成整个</a:t>
            </a:r>
            <a:r>
              <a:rPr lang="en-US" altLang="zh-CN" sz="1200" b="0" i="0" kern="1200" smtClean="0">
                <a:solidFill>
                  <a:schemeClr val="tx1"/>
                </a:solidFill>
                <a:effectLst/>
                <a:latin typeface="+mn-lt"/>
                <a:ea typeface="+mn-ea"/>
                <a:cs typeface="+mn-cs"/>
              </a:rPr>
              <a:t>GC</a:t>
            </a:r>
            <a:r>
              <a:rPr lang="zh-CN" altLang="en-US" sz="1200" b="0" i="0" kern="1200" smtClean="0">
                <a:solidFill>
                  <a:schemeClr val="tx1"/>
                </a:solidFill>
                <a:effectLst/>
                <a:latin typeface="+mn-lt"/>
                <a:ea typeface="+mn-ea"/>
                <a:cs typeface="+mn-cs"/>
              </a:rPr>
              <a:t>过程，避免长时间对应用程序造成停顿。</a:t>
            </a:r>
            <a:endParaRPr lang="en-US" altLang="zh-CN" smtClean="0"/>
          </a:p>
          <a:p>
            <a:endParaRPr lang="en-US" altLang="zh-CN" smtClean="0"/>
          </a:p>
          <a:p>
            <a:endParaRPr lang="en-US" altLang="zh-CN" smtClean="0"/>
          </a:p>
          <a:p>
            <a:r>
              <a:rPr lang="en-US" altLang="zh-CN" smtClean="0"/>
              <a:t>http://www.jianshu.com/p/b0f5d21fe031</a:t>
            </a:r>
          </a:p>
          <a:p>
            <a:r>
              <a:rPr lang="zh-CN" altLang="en-US" sz="1200" b="0" i="0" kern="1200" smtClean="0">
                <a:solidFill>
                  <a:schemeClr val="tx1"/>
                </a:solidFill>
                <a:effectLst/>
                <a:latin typeface="+mn-lt"/>
                <a:ea typeface="+mn-ea"/>
                <a:cs typeface="+mn-cs"/>
              </a:rPr>
              <a:t>基本的垃圾收集算法有四种</a:t>
            </a:r>
            <a:endParaRPr lang="en-US" altLang="zh-CN" sz="1200" b="0" i="0" kern="1200" smtClean="0">
              <a:solidFill>
                <a:schemeClr val="tx1"/>
              </a:solidFill>
              <a:effectLst/>
              <a:latin typeface="+mn-lt"/>
              <a:ea typeface="+mn-ea"/>
              <a:cs typeface="+mn-cs"/>
            </a:endParaRPr>
          </a:p>
          <a:p>
            <a:pPr lvl="1"/>
            <a:r>
              <a:rPr lang="zh-CN" altLang="en-US" sz="1200" b="0" i="0" kern="1200" smtClean="0">
                <a:solidFill>
                  <a:schemeClr val="tx1"/>
                </a:solidFill>
                <a:effectLst/>
                <a:latin typeface="+mn-lt"/>
                <a:ea typeface="+mn-ea"/>
                <a:cs typeface="+mn-cs"/>
              </a:rPr>
              <a:t>标记</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清除算法</a:t>
            </a:r>
            <a:r>
              <a:rPr lang="en-US" altLang="zh-CN" sz="1200" b="0" i="0" kern="1200" smtClean="0">
                <a:solidFill>
                  <a:schemeClr val="tx1"/>
                </a:solidFill>
                <a:effectLst/>
                <a:latin typeface="+mn-lt"/>
                <a:ea typeface="+mn-ea"/>
                <a:cs typeface="+mn-cs"/>
              </a:rPr>
              <a:t>(mark-sweep)</a:t>
            </a:r>
          </a:p>
          <a:p>
            <a:pPr lvl="1"/>
            <a:r>
              <a:rPr lang="zh-CN" altLang="en-US" sz="1200" b="0" i="0" kern="1200" smtClean="0">
                <a:solidFill>
                  <a:schemeClr val="tx1"/>
                </a:solidFill>
                <a:effectLst/>
                <a:latin typeface="+mn-lt"/>
                <a:ea typeface="+mn-ea"/>
                <a:cs typeface="+mn-cs"/>
              </a:rPr>
              <a:t>标记</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压缩算法</a:t>
            </a:r>
            <a:r>
              <a:rPr lang="en-US" altLang="zh-CN" sz="1200" b="0" i="0" kern="1200" smtClean="0">
                <a:solidFill>
                  <a:schemeClr val="tx1"/>
                </a:solidFill>
                <a:effectLst/>
                <a:latin typeface="+mn-lt"/>
                <a:ea typeface="+mn-ea"/>
                <a:cs typeface="+mn-cs"/>
              </a:rPr>
              <a:t>(mark-compact)</a:t>
            </a:r>
          </a:p>
          <a:p>
            <a:pPr lvl="1"/>
            <a:r>
              <a:rPr lang="zh-CN" altLang="en-US" sz="1200" b="0" i="0" kern="1200" smtClean="0">
                <a:solidFill>
                  <a:schemeClr val="tx1"/>
                </a:solidFill>
                <a:effectLst/>
                <a:latin typeface="+mn-lt"/>
                <a:ea typeface="+mn-ea"/>
                <a:cs typeface="+mn-cs"/>
              </a:rPr>
              <a:t>复制算法</a:t>
            </a:r>
            <a:r>
              <a:rPr lang="en-US" altLang="zh-CN" sz="1200" b="0" i="0" kern="1200" smtClean="0">
                <a:solidFill>
                  <a:schemeClr val="tx1"/>
                </a:solidFill>
                <a:effectLst/>
                <a:latin typeface="+mn-lt"/>
                <a:ea typeface="+mn-ea"/>
                <a:cs typeface="+mn-cs"/>
              </a:rPr>
              <a:t>(copying)</a:t>
            </a:r>
          </a:p>
          <a:p>
            <a:pPr lvl="1"/>
            <a:r>
              <a:rPr lang="zh-CN" altLang="en-US" sz="1200" b="0" i="0" kern="1200" smtClean="0">
                <a:solidFill>
                  <a:schemeClr val="tx1"/>
                </a:solidFill>
                <a:effectLst/>
                <a:latin typeface="+mn-lt"/>
                <a:ea typeface="+mn-ea"/>
                <a:cs typeface="+mn-cs"/>
              </a:rPr>
              <a:t>引用计数算法</a:t>
            </a:r>
            <a:r>
              <a:rPr lang="en-US" altLang="zh-CN" sz="1200" b="0" i="0" kern="1200" smtClean="0">
                <a:solidFill>
                  <a:schemeClr val="tx1"/>
                </a:solidFill>
                <a:effectLst/>
                <a:latin typeface="+mn-lt"/>
                <a:ea typeface="+mn-ea"/>
                <a:cs typeface="+mn-cs"/>
              </a:rPr>
              <a:t>(reference counting)</a:t>
            </a:r>
            <a:endParaRPr lang="en-US" altLang="zh-CN" sz="1200" b="0" i="0" kern="1200" dirty="0">
              <a:solidFill>
                <a:schemeClr val="tx1"/>
              </a:solidFill>
              <a:effectLst/>
              <a:latin typeface="+mn-lt"/>
              <a:ea typeface="+mn-ea"/>
              <a:cs typeface="+mn-cs"/>
            </a:endParaRPr>
          </a:p>
          <a:p>
            <a:pPr lvl="1"/>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t>7</a:t>
            </a:fld>
            <a:endParaRPr lang="zh-CN" altLang="en-US"/>
          </a:p>
        </p:txBody>
      </p:sp>
    </p:spTree>
    <p:extLst>
      <p:ext uri="{BB962C8B-B14F-4D97-AF65-F5344CB8AC3E}">
        <p14:creationId xmlns:p14="http://schemas.microsoft.com/office/powerpoint/2010/main" val="189319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http://www.google.com/design/spec/material-design/introduction.html</a:t>
            </a:r>
          </a:p>
          <a:p>
            <a:endParaRPr lang="en-US" altLang="zh-CN" dirty="0" smtClean="0"/>
          </a:p>
          <a:p>
            <a:endParaRPr lang="en-US" altLang="zh-CN" dirty="0" smtClean="0"/>
          </a:p>
          <a:p>
            <a:r>
              <a:rPr lang="en-US" altLang="zh-CN" dirty="0" smtClean="0">
                <a:hlinkClick r:id="rId3"/>
              </a:rPr>
              <a:t>http://design.1sters.com/</a:t>
            </a:r>
            <a:endParaRPr lang="en-US" altLang="zh-CN" dirty="0" smtClean="0"/>
          </a:p>
          <a:p>
            <a:endParaRPr lang="en-US" altLang="zh-CN" dirty="0" smtClean="0"/>
          </a:p>
          <a:p>
            <a:r>
              <a:rPr lang="en-US" altLang="zh-CN" dirty="0" smtClean="0"/>
              <a:t>http://material.cmiscm.com/</a:t>
            </a:r>
          </a:p>
          <a:p>
            <a:endParaRPr lang="en-US" altLang="zh-CN" dirty="0" smtClean="0"/>
          </a:p>
          <a:p>
            <a:r>
              <a:rPr lang="en-US" altLang="zh-CN" dirty="0" smtClean="0"/>
              <a:t>http://www.w3cplus.com/content/1488.html</a:t>
            </a:r>
          </a:p>
          <a:p>
            <a:endParaRPr lang="en-US" altLang="zh-CN" dirty="0" smtClean="0"/>
          </a:p>
          <a:p>
            <a:r>
              <a:rPr lang="en-US" altLang="zh-CN" dirty="0" smtClean="0"/>
              <a:t>http://www.zhihu.com/question/24276657</a:t>
            </a:r>
          </a:p>
          <a:p>
            <a:r>
              <a:rPr lang="en-US" altLang="zh-CN" dirty="0" smtClean="0"/>
              <a:t>http://www.feng.com/Story/The_materialized_Tuisan__559448.shtml</a:t>
            </a: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8</a:t>
            </a:fld>
            <a:endParaRPr lang="zh-CN" altLang="en-US"/>
          </a:p>
        </p:txBody>
      </p:sp>
    </p:spTree>
    <p:extLst>
      <p:ext uri="{BB962C8B-B14F-4D97-AF65-F5344CB8AC3E}">
        <p14:creationId xmlns:p14="http://schemas.microsoft.com/office/powerpoint/2010/main" val="61406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http://www.google.com/design/spec/material-design/introduction.html</a:t>
            </a:r>
          </a:p>
          <a:p>
            <a:endParaRPr lang="en-US" altLang="zh-CN" smtClean="0"/>
          </a:p>
          <a:p>
            <a:r>
              <a:rPr lang="en-US" altLang="zh-CN" smtClean="0"/>
              <a:t>http://design.1sters.com/</a:t>
            </a:r>
            <a:endParaRPr lang="zh-CN" altLang="en-US"/>
          </a:p>
        </p:txBody>
      </p:sp>
      <p:sp>
        <p:nvSpPr>
          <p:cNvPr id="4" name="灯片编号占位符 3"/>
          <p:cNvSpPr>
            <a:spLocks noGrp="1"/>
          </p:cNvSpPr>
          <p:nvPr>
            <p:ph type="sldNum" sz="quarter" idx="10"/>
          </p:nvPr>
        </p:nvSpPr>
        <p:spPr/>
        <p:txBody>
          <a:bodyPr/>
          <a:lstStyle/>
          <a:p>
            <a:fld id="{01F2A70B-78F2-4DCF-B53B-C990D2FAFB8A}" type="slidenum">
              <a:rPr lang="en-US" altLang="zh-CN" smtClean="0"/>
              <a:t>9</a:t>
            </a:fld>
            <a:endParaRPr lang="zh-CN" altLang="en-US"/>
          </a:p>
        </p:txBody>
      </p:sp>
    </p:spTree>
    <p:extLst>
      <p:ext uri="{BB962C8B-B14F-4D97-AF65-F5344CB8AC3E}">
        <p14:creationId xmlns:p14="http://schemas.microsoft.com/office/powerpoint/2010/main" val="1104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10</a:t>
            </a:fld>
            <a:endParaRPr lang="zh-CN" altLang="en-US"/>
          </a:p>
        </p:txBody>
      </p:sp>
    </p:spTree>
    <p:extLst>
      <p:ext uri="{BB962C8B-B14F-4D97-AF65-F5344CB8AC3E}">
        <p14:creationId xmlns:p14="http://schemas.microsoft.com/office/powerpoint/2010/main" val="387669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11</a:t>
            </a:fld>
            <a:endParaRPr lang="zh-CN" altLang="en-US"/>
          </a:p>
        </p:txBody>
      </p:sp>
    </p:spTree>
    <p:extLst>
      <p:ext uri="{BB962C8B-B14F-4D97-AF65-F5344CB8AC3E}">
        <p14:creationId xmlns:p14="http://schemas.microsoft.com/office/powerpoint/2010/main" val="391930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2015/9/4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017455" y="2500306"/>
            <a:ext cx="5857886" cy="830997"/>
          </a:xfrm>
          <a:prstGeom prst="rect">
            <a:avLst/>
          </a:prstGeom>
          <a:noFill/>
        </p:spPr>
        <p:txBody>
          <a:bodyPr wrap="none" rtlCol="0" anchor="ctr">
            <a:spAutoFit/>
          </a:bodyPr>
          <a:lstStyle/>
          <a:p>
            <a:r>
              <a:rPr lang="en-US" altLang="zh-CN" sz="4800" b="1" smtClean="0">
                <a:solidFill>
                  <a:schemeClr val="bg1"/>
                </a:solidFill>
                <a:latin typeface="微软雅黑" pitchFamily="34" charset="-122"/>
                <a:ea typeface="微软雅黑" pitchFamily="34" charset="-122"/>
              </a:rPr>
              <a:t>Android5.0 </a:t>
            </a:r>
            <a:r>
              <a:rPr lang="zh-CN" altLang="en-US" sz="4800" b="1" smtClean="0">
                <a:solidFill>
                  <a:schemeClr val="bg1"/>
                </a:solidFill>
                <a:latin typeface="微软雅黑" pitchFamily="34" charset="-122"/>
                <a:ea typeface="微软雅黑" pitchFamily="34" charset="-122"/>
              </a:rPr>
              <a:t>新特性</a:t>
            </a:r>
            <a:endParaRPr lang="en-US" altLang="zh-CN" sz="4800" b="1" smtClean="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4678"/>
            <a:ext cx="8229600" cy="778098"/>
          </a:xfrm>
        </p:spPr>
        <p:txBody>
          <a:bodyPr/>
          <a:lstStyle/>
          <a:p>
            <a:r>
              <a:rPr lang="en-US" altLang="zh-CN" dirty="0" err="1" smtClean="0"/>
              <a:t>DrawerLayout</a:t>
            </a:r>
            <a:r>
              <a:rPr lang="zh-CN" altLang="en-US" dirty="0" smtClean="0"/>
              <a:t>（抽屉布局）</a:t>
            </a:r>
            <a:endParaRPr lang="zh-CN" altLang="en-US" dirty="0"/>
          </a:p>
        </p:txBody>
      </p:sp>
      <p:sp>
        <p:nvSpPr>
          <p:cNvPr id="3" name="内容占位符 2"/>
          <p:cNvSpPr>
            <a:spLocks noGrp="1"/>
          </p:cNvSpPr>
          <p:nvPr>
            <p:ph idx="1"/>
          </p:nvPr>
        </p:nvSpPr>
        <p:spPr/>
        <p:txBody>
          <a:bodyPr/>
          <a:lstStyle/>
          <a:p>
            <a:r>
              <a:rPr lang="en-US" altLang="zh-CN" sz="3000" dirty="0"/>
              <a:t>android.support.v4.widget.DrawerLayout</a:t>
            </a:r>
            <a:endParaRPr lang="zh-CN" altLang="en-US" sz="3000" dirty="0"/>
          </a:p>
          <a:p>
            <a:r>
              <a:rPr lang="zh-CN" altLang="en-US" dirty="0" smtClean="0"/>
              <a:t>在布局中引用，其第</a:t>
            </a:r>
            <a:r>
              <a:rPr lang="en-US" altLang="zh-CN" dirty="0" smtClean="0"/>
              <a:t>0</a:t>
            </a:r>
            <a:r>
              <a:rPr lang="zh-CN" altLang="en-US" dirty="0" smtClean="0"/>
              <a:t>个</a:t>
            </a:r>
            <a:r>
              <a:rPr lang="en-US" altLang="zh-CN" dirty="0" smtClean="0"/>
              <a:t>child</a:t>
            </a:r>
            <a:r>
              <a:rPr lang="zh-CN" altLang="en-US" dirty="0" smtClean="0"/>
              <a:t>为主布局</a:t>
            </a:r>
            <a:endParaRPr lang="en-US" altLang="zh-CN" dirty="0" smtClean="0"/>
          </a:p>
          <a:p>
            <a:r>
              <a:rPr lang="zh-CN" altLang="en-US" dirty="0" smtClean="0"/>
              <a:t>其他</a:t>
            </a:r>
            <a:r>
              <a:rPr lang="en-US" altLang="zh-CN" dirty="0" smtClean="0"/>
              <a:t>child</a:t>
            </a:r>
            <a:r>
              <a:rPr lang="zh-CN" altLang="en-US" dirty="0" smtClean="0"/>
              <a:t>为可伸缩（</a:t>
            </a:r>
            <a:r>
              <a:rPr lang="en-US" altLang="zh-CN" dirty="0" smtClean="0"/>
              <a:t>drawer</a:t>
            </a:r>
            <a:r>
              <a:rPr lang="zh-CN" altLang="en-US" dirty="0" smtClean="0"/>
              <a:t>）的布局</a:t>
            </a:r>
            <a:endParaRPr lang="en-US" altLang="zh-CN" dirty="0" smtClean="0"/>
          </a:p>
          <a:p>
            <a:pPr lvl="1"/>
            <a:r>
              <a:rPr lang="zh-CN" altLang="en-US" dirty="0" smtClean="0"/>
              <a:t>需要设置</a:t>
            </a:r>
            <a:r>
              <a:rPr lang="en-US" altLang="zh-CN" dirty="0" err="1" smtClean="0"/>
              <a:t>layout_gravity</a:t>
            </a:r>
            <a:r>
              <a:rPr lang="zh-CN" altLang="en-US" dirty="0" smtClean="0"/>
              <a:t>属性</a:t>
            </a:r>
            <a:endParaRPr lang="en-US" altLang="zh-CN" dirty="0"/>
          </a:p>
          <a:p>
            <a:pPr lvl="1"/>
            <a:r>
              <a:rPr lang="zh-CN" altLang="en-US" dirty="0" smtClean="0"/>
              <a:t>重要方法：</a:t>
            </a:r>
            <a:endParaRPr lang="en-US" altLang="zh-CN" dirty="0" smtClean="0"/>
          </a:p>
          <a:p>
            <a:pPr lvl="2"/>
            <a:r>
              <a:rPr lang="en-US" altLang="zh-CN" dirty="0" err="1" smtClean="0"/>
              <a:t>setDrawerShadow</a:t>
            </a:r>
            <a:r>
              <a:rPr lang="en-US" altLang="zh-CN" dirty="0" smtClean="0"/>
              <a:t> </a:t>
            </a:r>
            <a:r>
              <a:rPr lang="zh-CN" altLang="en-US" dirty="0" smtClean="0"/>
              <a:t>设置阴影</a:t>
            </a:r>
            <a:endParaRPr lang="en-US" altLang="zh-CN" dirty="0" smtClean="0"/>
          </a:p>
          <a:p>
            <a:pPr lvl="2"/>
            <a:r>
              <a:rPr lang="en-US" altLang="zh-CN" dirty="0" err="1" smtClean="0"/>
              <a:t>setDrawerListener</a:t>
            </a:r>
            <a:r>
              <a:rPr lang="en-US" altLang="zh-CN" dirty="0" smtClean="0"/>
              <a:t>  </a:t>
            </a:r>
            <a:r>
              <a:rPr lang="zh-CN" altLang="en-US" dirty="0" smtClean="0"/>
              <a:t>设置抽屉拉动的回调</a:t>
            </a:r>
            <a:endParaRPr lang="en-US" altLang="zh-CN" dirty="0"/>
          </a:p>
        </p:txBody>
      </p:sp>
    </p:spTree>
    <p:extLst>
      <p:ext uri="{BB962C8B-B14F-4D97-AF65-F5344CB8AC3E}">
        <p14:creationId xmlns:p14="http://schemas.microsoft.com/office/powerpoint/2010/main" val="9247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7848"/>
            <a:ext cx="8075240" cy="1143000"/>
          </a:xfrm>
        </p:spPr>
        <p:txBody>
          <a:bodyPr>
            <a:normAutofit fontScale="90000"/>
          </a:bodyPr>
          <a:lstStyle/>
          <a:p>
            <a:r>
              <a:rPr lang="en-US" altLang="zh-CN" err="1"/>
              <a:t>ActionBarDrawerToggle</a:t>
            </a:r>
            <a:r>
              <a:rPr lang="en-US" altLang="zh-CN"/>
              <a:t> </a:t>
            </a:r>
            <a:r>
              <a:rPr lang="en-US" altLang="zh-CN" smtClean="0"/>
              <a:t/>
            </a:r>
            <a:br>
              <a:rPr lang="en-US" altLang="zh-CN" smtClean="0"/>
            </a:br>
            <a:r>
              <a:rPr lang="zh-CN" altLang="en-US" smtClean="0"/>
              <a:t>（</a:t>
            </a:r>
            <a:r>
              <a:rPr lang="zh-CN" altLang="en-US" smtClean="0"/>
              <a:t>连接</a:t>
            </a:r>
            <a:r>
              <a:rPr lang="en-US" altLang="zh-CN" smtClean="0"/>
              <a:t>ActionBar</a:t>
            </a:r>
            <a:r>
              <a:rPr lang="zh-CN" altLang="en-US" smtClean="0"/>
              <a:t>和</a:t>
            </a:r>
            <a:r>
              <a:rPr lang="en-US" altLang="zh-CN" smtClean="0"/>
              <a:t>Drawer</a:t>
            </a:r>
            <a:r>
              <a:rPr lang="zh-CN" altLang="en-US" smtClean="0"/>
              <a:t>的开关）</a:t>
            </a:r>
            <a:endParaRPr lang="zh-CN" altLang="en-US" dirty="0"/>
          </a:p>
        </p:txBody>
      </p:sp>
      <p:sp>
        <p:nvSpPr>
          <p:cNvPr id="3" name="内容占位符 2"/>
          <p:cNvSpPr>
            <a:spLocks noGrp="1"/>
          </p:cNvSpPr>
          <p:nvPr>
            <p:ph idx="1"/>
          </p:nvPr>
        </p:nvSpPr>
        <p:spPr>
          <a:xfrm>
            <a:off x="457200" y="2564904"/>
            <a:ext cx="8229600" cy="3340968"/>
          </a:xfrm>
        </p:spPr>
        <p:txBody>
          <a:bodyPr/>
          <a:lstStyle/>
          <a:p>
            <a:r>
              <a:rPr lang="en-US" altLang="zh-CN" dirty="0" smtClean="0"/>
              <a:t>android.support.v7.app</a:t>
            </a:r>
            <a:r>
              <a:rPr lang="en-US" altLang="zh-CN" smtClean="0"/>
              <a:t>.</a:t>
            </a:r>
            <a:r>
              <a:rPr lang="en-US" altLang="zh-CN"/>
              <a:t> </a:t>
            </a:r>
            <a:r>
              <a:rPr lang="en-US" altLang="zh-CN" smtClean="0"/>
              <a:t>ActionBarDrawerToggle</a:t>
            </a:r>
            <a:endParaRPr lang="en-US" altLang="zh-CN" dirty="0"/>
          </a:p>
          <a:p>
            <a:r>
              <a:rPr lang="zh-CN" altLang="en-US" dirty="0" smtClean="0"/>
              <a:t>构造</a:t>
            </a:r>
            <a:r>
              <a:rPr lang="en-US" altLang="zh-CN" dirty="0" err="1"/>
              <a:t>ActionBarDrawerToggle</a:t>
            </a:r>
            <a:r>
              <a:rPr lang="en-US" altLang="zh-CN" dirty="0"/>
              <a:t>(Activity </a:t>
            </a:r>
            <a:r>
              <a:rPr lang="en-US" altLang="zh-CN" dirty="0" err="1"/>
              <a:t>activity</a:t>
            </a:r>
            <a:r>
              <a:rPr lang="en-US" altLang="zh-CN" dirty="0"/>
              <a:t>, </a:t>
            </a:r>
            <a:r>
              <a:rPr lang="en-US" altLang="zh-CN" dirty="0" err="1"/>
              <a:t>DrawerLayout</a:t>
            </a:r>
            <a:r>
              <a:rPr lang="en-US" altLang="zh-CN" dirty="0"/>
              <a:t> </a:t>
            </a:r>
            <a:r>
              <a:rPr lang="en-US" altLang="zh-CN" dirty="0" err="1"/>
              <a:t>drawerLayout</a:t>
            </a:r>
            <a:r>
              <a:rPr lang="en-US" altLang="zh-CN" dirty="0"/>
              <a:t>, </a:t>
            </a:r>
            <a:r>
              <a:rPr lang="en-US" altLang="zh-CN" dirty="0" smtClean="0"/>
              <a:t>[</a:t>
            </a:r>
            <a:r>
              <a:rPr lang="en-US" altLang="zh-CN" dirty="0" err="1" smtClean="0"/>
              <a:t>ToolBar</a:t>
            </a:r>
            <a:r>
              <a:rPr lang="en-US" altLang="zh-CN" dirty="0" smtClean="0"/>
              <a:t>  toolbar], </a:t>
            </a:r>
            <a:r>
              <a:rPr lang="en-US" altLang="zh-CN" dirty="0" err="1" smtClean="0"/>
              <a:t>int</a:t>
            </a:r>
            <a:r>
              <a:rPr lang="en-US" altLang="zh-CN" dirty="0" smtClean="0"/>
              <a:t> </a:t>
            </a:r>
            <a:r>
              <a:rPr lang="en-US" altLang="zh-CN" dirty="0" err="1" smtClean="0"/>
              <a:t>openRes</a:t>
            </a:r>
            <a:r>
              <a:rPr lang="en-US" altLang="zh-CN" dirty="0"/>
              <a:t>, </a:t>
            </a:r>
            <a:r>
              <a:rPr lang="en-US" altLang="zh-CN" dirty="0" err="1"/>
              <a:t>int</a:t>
            </a:r>
            <a:r>
              <a:rPr lang="en-US" altLang="zh-CN" dirty="0"/>
              <a:t> </a:t>
            </a:r>
            <a:r>
              <a:rPr lang="en-US" altLang="zh-CN" err="1" smtClean="0"/>
              <a:t>closeRes</a:t>
            </a:r>
            <a:r>
              <a:rPr lang="en-US" altLang="zh-CN" smtClean="0"/>
              <a:t>)</a:t>
            </a:r>
            <a:endParaRPr lang="zh-CN" altLang="en-US" dirty="0"/>
          </a:p>
          <a:p>
            <a:r>
              <a:rPr lang="zh-CN" altLang="en-US" dirty="0" smtClean="0"/>
              <a:t>同步</a:t>
            </a:r>
            <a:endParaRPr lang="zh-CN" altLang="en-US" dirty="0"/>
          </a:p>
        </p:txBody>
      </p:sp>
    </p:spTree>
    <p:extLst>
      <p:ext uri="{BB962C8B-B14F-4D97-AF65-F5344CB8AC3E}">
        <p14:creationId xmlns:p14="http://schemas.microsoft.com/office/powerpoint/2010/main" val="417765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7808"/>
            <a:ext cx="6563072" cy="1143000"/>
          </a:xfrm>
        </p:spPr>
        <p:txBody>
          <a:bodyPr/>
          <a:lstStyle/>
          <a:p>
            <a:r>
              <a:rPr lang="zh-CN" altLang="en-US" smtClean="0"/>
              <a:t>主题与颜色</a:t>
            </a:r>
            <a:endParaRPr lang="zh-CN" altLang="en-US"/>
          </a:p>
        </p:txBody>
      </p:sp>
      <p:sp>
        <p:nvSpPr>
          <p:cNvPr id="3" name="内容占位符 2"/>
          <p:cNvSpPr>
            <a:spLocks noGrp="1"/>
          </p:cNvSpPr>
          <p:nvPr>
            <p:ph idx="1"/>
          </p:nvPr>
        </p:nvSpPr>
        <p:spPr>
          <a:xfrm>
            <a:off x="457200" y="1600200"/>
            <a:ext cx="5554960" cy="4525963"/>
          </a:xfrm>
        </p:spPr>
        <p:txBody>
          <a:bodyPr/>
          <a:lstStyle/>
          <a:p>
            <a:r>
              <a:rPr lang="zh-CN" altLang="en-US" smtClean="0"/>
              <a:t>默认主题：</a:t>
            </a:r>
            <a:endParaRPr lang="en-US" altLang="zh-CN" smtClean="0"/>
          </a:p>
          <a:p>
            <a:pPr lvl="1"/>
            <a:r>
              <a:rPr lang="en-US" altLang="zh-CN" sz="2400" smtClean="0"/>
              <a:t>Theme.Material</a:t>
            </a:r>
          </a:p>
          <a:p>
            <a:r>
              <a:rPr lang="zh-CN" altLang="en-US" smtClean="0"/>
              <a:t>其他主题：</a:t>
            </a:r>
            <a:endParaRPr lang="en-US" altLang="zh-CN" smtClean="0"/>
          </a:p>
          <a:p>
            <a:pPr lvl="1"/>
            <a:r>
              <a:rPr lang="en-US" altLang="zh-CN" sz="2400" smtClean="0"/>
              <a:t>Theme.Material.Light</a:t>
            </a:r>
            <a:endParaRPr lang="en-US" altLang="zh-CN" sz="2400"/>
          </a:p>
          <a:p>
            <a:pPr lvl="1"/>
            <a:r>
              <a:rPr lang="en-US" altLang="zh-CN" sz="2400" smtClean="0"/>
              <a:t>Theme.Material.Light.DarkActionBar</a:t>
            </a:r>
            <a:endParaRPr lang="en-US" altLang="zh-CN" sz="2400"/>
          </a:p>
          <a:p>
            <a:r>
              <a:rPr lang="zh-CN" altLang="en-US" smtClean="0"/>
              <a:t>如何自定义主题（配色）</a:t>
            </a:r>
            <a:endParaRPr lang="en-US" altLang="zh-CN" smtClean="0"/>
          </a:p>
          <a:p>
            <a:pPr marL="457200" lvl="1" indent="0">
              <a:buNone/>
            </a:pPr>
            <a:endParaRPr lang="en-US" altLang="zh-CN" dirty="0" smtClean="0"/>
          </a:p>
          <a:p>
            <a:endParaRPr lang="en-US" altLang="zh-CN" dirty="0" smtClean="0"/>
          </a:p>
          <a:p>
            <a:endParaRPr lang="zh-CN" altLang="en-US" dirty="0"/>
          </a:p>
        </p:txBody>
      </p:sp>
      <p:pic>
        <p:nvPicPr>
          <p:cNvPr id="1026" name="Picture 2" descr="http://developer.android.com/training/material/images/Theme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544" y="1353707"/>
            <a:ext cx="2864960" cy="509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01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686"/>
            <a:ext cx="8229600" cy="850106"/>
          </a:xfrm>
        </p:spPr>
        <p:txBody>
          <a:bodyPr/>
          <a:lstStyle/>
          <a:p>
            <a:r>
              <a:rPr lang="zh-CN" altLang="en-US" smtClean="0"/>
              <a:t>高度</a:t>
            </a:r>
            <a:endParaRPr lang="zh-CN" altLang="en-US" dirty="0"/>
          </a:p>
        </p:txBody>
      </p:sp>
      <p:sp>
        <p:nvSpPr>
          <p:cNvPr id="3" name="内容占位符 2"/>
          <p:cNvSpPr>
            <a:spLocks noGrp="1"/>
          </p:cNvSpPr>
          <p:nvPr>
            <p:ph idx="1"/>
          </p:nvPr>
        </p:nvSpPr>
        <p:spPr>
          <a:xfrm>
            <a:off x="457200" y="1888232"/>
            <a:ext cx="8229600" cy="3268960"/>
          </a:xfrm>
        </p:spPr>
        <p:txBody>
          <a:bodyPr>
            <a:normAutofit/>
          </a:bodyPr>
          <a:lstStyle/>
          <a:p>
            <a:r>
              <a:rPr lang="en-US" altLang="zh-CN" sz="2400" dirty="0"/>
              <a:t>Z = elevation </a:t>
            </a:r>
            <a:r>
              <a:rPr lang="en-US" altLang="zh-CN" sz="2400"/>
              <a:t>+ </a:t>
            </a:r>
            <a:r>
              <a:rPr lang="en-US" altLang="zh-CN" sz="2400" smtClean="0"/>
              <a:t>translationZ</a:t>
            </a:r>
          </a:p>
          <a:p>
            <a:r>
              <a:rPr lang="en-US" altLang="zh-CN" sz="2400" smtClean="0"/>
              <a:t>elevation </a:t>
            </a:r>
            <a:r>
              <a:rPr lang="zh-CN" altLang="en-US" sz="2400" smtClean="0"/>
              <a:t>是相对</a:t>
            </a:r>
            <a:r>
              <a:rPr lang="zh-CN" altLang="en-US" sz="2400" dirty="0" smtClean="0"/>
              <a:t>于父控件的高度</a:t>
            </a:r>
            <a:endParaRPr lang="en-US" altLang="zh-CN" sz="2400" dirty="0" smtClean="0"/>
          </a:p>
          <a:p>
            <a:r>
              <a:rPr lang="zh-CN" altLang="en-US" sz="2400" smtClean="0"/>
              <a:t>建议</a:t>
            </a:r>
            <a:r>
              <a:rPr lang="en-US" altLang="zh-CN" sz="2400" dirty="0" smtClean="0"/>
              <a:t>0-5(6</a:t>
            </a:r>
            <a:r>
              <a:rPr lang="zh-CN" altLang="en-US" sz="2400" dirty="0"/>
              <a:t>个</a:t>
            </a:r>
            <a:r>
              <a:rPr lang="en-US" altLang="zh-CN" sz="2400" dirty="0" smtClean="0"/>
              <a:t>)</a:t>
            </a:r>
            <a:r>
              <a:rPr lang="zh-CN" altLang="en-US" sz="2400" dirty="0" smtClean="0"/>
              <a:t> 不同的层次</a:t>
            </a:r>
            <a:r>
              <a:rPr lang="en-US" altLang="zh-CN" sz="2400" dirty="0" smtClean="0"/>
              <a:t>,2dp</a:t>
            </a:r>
            <a:r>
              <a:rPr lang="zh-CN" altLang="en-US" sz="2400" dirty="0" smtClean="0"/>
              <a:t>一层</a:t>
            </a:r>
            <a:endParaRPr lang="en-US" altLang="zh-CN" sz="2400" dirty="0" smtClean="0"/>
          </a:p>
          <a:p>
            <a:pPr marL="342900" lvl="1" indent="-342900">
              <a:buClr>
                <a:schemeClr val="tx1"/>
              </a:buClr>
              <a:buFont typeface="Arial" panose="020B0604020202020204" pitchFamily="34" charset="0"/>
              <a:buChar char="•"/>
            </a:pPr>
            <a:r>
              <a:rPr lang="zh-CN" altLang="en-US" sz="2400">
                <a:cs typeface="+mn-cs"/>
              </a:rPr>
              <a:t>选中状态</a:t>
            </a:r>
            <a:r>
              <a:rPr lang="zh-CN" altLang="en-US" sz="2400" smtClean="0">
                <a:cs typeface="+mn-cs"/>
              </a:rPr>
              <a:t>提升</a:t>
            </a:r>
            <a:r>
              <a:rPr lang="en-US" altLang="zh-CN" sz="2400"/>
              <a:t>3</a:t>
            </a:r>
            <a:r>
              <a:rPr lang="zh-CN" altLang="en-US" sz="2400"/>
              <a:t>层</a:t>
            </a:r>
            <a:r>
              <a:rPr lang="zh-CN" altLang="en-US" sz="2400" smtClean="0">
                <a:cs typeface="+mn-cs"/>
              </a:rPr>
              <a:t>（</a:t>
            </a:r>
            <a:r>
              <a:rPr lang="en-US" altLang="zh-CN" sz="2400" smtClean="0"/>
              <a:t>6dp </a:t>
            </a:r>
            <a:r>
              <a:rPr lang="zh-CN" altLang="en-US" sz="2400" smtClean="0">
                <a:cs typeface="+mn-cs"/>
              </a:rPr>
              <a:t>）</a:t>
            </a:r>
            <a:endParaRPr lang="en-US" altLang="zh-CN" sz="2400">
              <a:cs typeface="+mn-cs"/>
            </a:endParaRPr>
          </a:p>
          <a:p>
            <a:pPr marL="342900" lvl="1" indent="-342900">
              <a:buClr>
                <a:schemeClr val="tx1"/>
              </a:buClr>
              <a:buFont typeface="Arial" panose="020B0604020202020204" pitchFamily="34" charset="0"/>
              <a:buChar char="•"/>
            </a:pPr>
            <a:r>
              <a:rPr lang="zh-CN" altLang="en-US" sz="2400">
                <a:cs typeface="+mn-cs"/>
              </a:rPr>
              <a:t>高度决定了</a:t>
            </a:r>
            <a:r>
              <a:rPr lang="en-US" altLang="zh-CN" sz="2400">
                <a:cs typeface="+mn-cs"/>
              </a:rPr>
              <a:t>View</a:t>
            </a:r>
            <a:r>
              <a:rPr lang="zh-CN" altLang="en-US" sz="2400">
                <a:cs typeface="+mn-cs"/>
              </a:rPr>
              <a:t>的遮盖关系</a:t>
            </a:r>
            <a:endParaRPr lang="en-US" altLang="zh-CN" sz="2400">
              <a:cs typeface="+mn-cs"/>
            </a:endParaRPr>
          </a:p>
          <a:p>
            <a:pPr marL="342900" lvl="1" indent="-342900">
              <a:buClr>
                <a:schemeClr val="tx1"/>
              </a:buClr>
              <a:buFont typeface="Arial" panose="020B0604020202020204" pitchFamily="34" charset="0"/>
              <a:buChar char="•"/>
            </a:pPr>
            <a:r>
              <a:rPr lang="en-US" altLang="zh-CN" sz="2400" smtClean="0">
                <a:solidFill>
                  <a:srgbClr val="FF0000"/>
                </a:solidFill>
                <a:cs typeface="+mn-cs"/>
              </a:rPr>
              <a:t>setElevation </a:t>
            </a:r>
            <a:r>
              <a:rPr lang="zh-CN" altLang="en-US" sz="2400">
                <a:solidFill>
                  <a:srgbClr val="FF0000"/>
                </a:solidFill>
                <a:cs typeface="+mn-cs"/>
              </a:rPr>
              <a:t>的单位是</a:t>
            </a:r>
            <a:r>
              <a:rPr lang="en-US" altLang="zh-CN" sz="2400">
                <a:solidFill>
                  <a:srgbClr val="FF0000"/>
                </a:solidFill>
                <a:cs typeface="+mn-cs"/>
              </a:rPr>
              <a:t>px</a:t>
            </a:r>
            <a:endParaRPr lang="en-US" altLang="zh-CN" sz="2400" dirty="0">
              <a:solidFill>
                <a:srgbClr val="FF0000"/>
              </a:solidFill>
              <a:cs typeface="+mn-cs"/>
            </a:endParaRPr>
          </a:p>
          <a:p>
            <a:endParaRPr lang="zh-CN" altLang="en-US" dirty="0"/>
          </a:p>
        </p:txBody>
      </p:sp>
    </p:spTree>
    <p:extLst>
      <p:ext uri="{BB962C8B-B14F-4D97-AF65-F5344CB8AC3E}">
        <p14:creationId xmlns:p14="http://schemas.microsoft.com/office/powerpoint/2010/main" val="324023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686"/>
            <a:ext cx="8229600" cy="1066130"/>
          </a:xfrm>
        </p:spPr>
        <p:txBody>
          <a:bodyPr/>
          <a:lstStyle/>
          <a:p>
            <a:r>
              <a:rPr lang="zh-CN" altLang="en-US"/>
              <a:t>阴影</a:t>
            </a:r>
          </a:p>
        </p:txBody>
      </p:sp>
      <p:sp>
        <p:nvSpPr>
          <p:cNvPr id="3" name="内容占位符 2"/>
          <p:cNvSpPr>
            <a:spLocks noGrp="1"/>
          </p:cNvSpPr>
          <p:nvPr>
            <p:ph idx="1"/>
          </p:nvPr>
        </p:nvSpPr>
        <p:spPr>
          <a:xfrm>
            <a:off x="457200" y="1960240"/>
            <a:ext cx="8229600" cy="2260848"/>
          </a:xfrm>
        </p:spPr>
        <p:txBody>
          <a:bodyPr/>
          <a:lstStyle/>
          <a:p>
            <a:r>
              <a:rPr lang="zh-CN" altLang="en-US" sz="3200"/>
              <a:t>双</a:t>
            </a:r>
            <a:r>
              <a:rPr lang="zh-CN" altLang="en-US" sz="3200" smtClean="0"/>
              <a:t>阴影，更逼真</a:t>
            </a:r>
            <a:endParaRPr lang="en-US" altLang="zh-CN" sz="3200" smtClean="0"/>
          </a:p>
          <a:p>
            <a:pPr marL="457200" lvl="1" indent="-457200">
              <a:buClr>
                <a:schemeClr val="tx1"/>
              </a:buClr>
              <a:buFont typeface="Arial" panose="020B0604020202020204" pitchFamily="34" charset="0"/>
              <a:buChar char="•"/>
            </a:pPr>
            <a:r>
              <a:rPr lang="zh-CN" altLang="en-US" sz="3200">
                <a:cs typeface="+mn-cs"/>
              </a:rPr>
              <a:t>带有透明通道的背景默认不显示阴影</a:t>
            </a:r>
            <a:endParaRPr lang="en-US" altLang="zh-CN" sz="3200">
              <a:cs typeface="+mn-cs"/>
            </a:endParaRPr>
          </a:p>
          <a:p>
            <a:endParaRPr lang="zh-CN" altLang="en-US"/>
          </a:p>
        </p:txBody>
      </p:sp>
    </p:spTree>
    <p:extLst>
      <p:ext uri="{BB962C8B-B14F-4D97-AF65-F5344CB8AC3E}">
        <p14:creationId xmlns:p14="http://schemas.microsoft.com/office/powerpoint/2010/main" val="394656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4718"/>
            <a:ext cx="8229600" cy="634082"/>
          </a:xfrm>
        </p:spPr>
        <p:txBody>
          <a:bodyPr>
            <a:normAutofit fontScale="90000"/>
          </a:bodyPr>
          <a:lstStyle/>
          <a:p>
            <a:r>
              <a:rPr lang="zh-CN" altLang="en-US" smtClean="0"/>
              <a:t>裁剪</a:t>
            </a:r>
            <a:endParaRPr lang="zh-CN" altLang="en-US" dirty="0"/>
          </a:p>
        </p:txBody>
      </p:sp>
      <p:sp>
        <p:nvSpPr>
          <p:cNvPr id="3" name="内容占位符 2"/>
          <p:cNvSpPr>
            <a:spLocks noGrp="1"/>
          </p:cNvSpPr>
          <p:nvPr>
            <p:ph idx="1"/>
          </p:nvPr>
        </p:nvSpPr>
        <p:spPr>
          <a:xfrm>
            <a:off x="457200" y="1816224"/>
            <a:ext cx="8229600" cy="3556992"/>
          </a:xfrm>
        </p:spPr>
        <p:txBody>
          <a:bodyPr/>
          <a:lstStyle/>
          <a:p>
            <a:r>
              <a:rPr lang="zh-CN" altLang="en-US" smtClean="0"/>
              <a:t>裁剪决定阴影</a:t>
            </a:r>
            <a:endParaRPr lang="en-US" altLang="zh-CN" dirty="0" smtClean="0"/>
          </a:p>
          <a:p>
            <a:endParaRPr lang="en-US" altLang="zh-CN" dirty="0"/>
          </a:p>
          <a:p>
            <a:r>
              <a:rPr lang="zh-CN" altLang="en-US" dirty="0" smtClean="0"/>
              <a:t>如何裁剪</a:t>
            </a:r>
            <a:endParaRPr lang="en-US" altLang="zh-CN" dirty="0" smtClean="0"/>
          </a:p>
          <a:p>
            <a:pPr lvl="1"/>
            <a:r>
              <a:rPr lang="zh-CN" altLang="en-US" smtClean="0"/>
              <a:t>布局</a:t>
            </a:r>
            <a:endParaRPr lang="en-US" altLang="zh-CN" smtClean="0"/>
          </a:p>
          <a:p>
            <a:pPr lvl="1"/>
            <a:r>
              <a:rPr lang="zh-CN" altLang="en-US" smtClean="0"/>
              <a:t>代码</a:t>
            </a:r>
            <a:endParaRPr lang="en-US" altLang="zh-CN" dirty="0" smtClean="0"/>
          </a:p>
          <a:p>
            <a:pPr lvl="1"/>
            <a:endParaRPr lang="zh-CN" altLang="en-US" dirty="0"/>
          </a:p>
        </p:txBody>
      </p:sp>
    </p:spTree>
    <p:extLst>
      <p:ext uri="{BB962C8B-B14F-4D97-AF65-F5344CB8AC3E}">
        <p14:creationId xmlns:p14="http://schemas.microsoft.com/office/powerpoint/2010/main" val="391693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22710"/>
            <a:ext cx="8229600" cy="706090"/>
          </a:xfrm>
        </p:spPr>
        <p:txBody>
          <a:bodyPr>
            <a:normAutofit fontScale="90000"/>
          </a:bodyPr>
          <a:lstStyle/>
          <a:p>
            <a:r>
              <a:rPr lang="zh-CN" altLang="en-US" dirty="0" smtClean="0"/>
              <a:t>单一图片选择器</a:t>
            </a:r>
            <a:endParaRPr lang="zh-CN" altLang="en-US" dirty="0"/>
          </a:p>
        </p:txBody>
      </p:sp>
      <p:sp>
        <p:nvSpPr>
          <p:cNvPr id="3" name="内容占位符 2"/>
          <p:cNvSpPr>
            <a:spLocks noGrp="1"/>
          </p:cNvSpPr>
          <p:nvPr>
            <p:ph idx="1"/>
          </p:nvPr>
        </p:nvSpPr>
        <p:spPr>
          <a:xfrm>
            <a:off x="62481" y="1855365"/>
            <a:ext cx="5517631" cy="4525963"/>
          </a:xfrm>
        </p:spPr>
        <p:txBody>
          <a:bodyPr/>
          <a:lstStyle/>
          <a:p>
            <a:r>
              <a:rPr lang="zh-CN" altLang="en-US" sz="2600" dirty="0" smtClean="0"/>
              <a:t>什么是选择器</a:t>
            </a:r>
            <a:endParaRPr lang="en-US" altLang="zh-CN" sz="2600" dirty="0" smtClean="0"/>
          </a:p>
          <a:p>
            <a:pPr lvl="1"/>
            <a:r>
              <a:rPr lang="zh-CN" altLang="en-US" dirty="0" smtClean="0"/>
              <a:t>不可用、正常、选中、焦点状态</a:t>
            </a:r>
            <a:endParaRPr lang="en-US" altLang="zh-CN" dirty="0" smtClean="0"/>
          </a:p>
          <a:p>
            <a:r>
              <a:rPr lang="zh-CN" altLang="en-US" sz="2600" dirty="0"/>
              <a:t>用一张图片来完成选择器</a:t>
            </a:r>
            <a:endParaRPr lang="en-US" altLang="zh-CN" sz="2600" dirty="0"/>
          </a:p>
          <a:p>
            <a:pPr lvl="1"/>
            <a:r>
              <a:rPr lang="zh-CN" altLang="en-US" dirty="0"/>
              <a:t>好处：图片资源减少</a:t>
            </a:r>
            <a:endParaRPr lang="en-US" altLang="zh-CN" dirty="0"/>
          </a:p>
          <a:p>
            <a:pPr lvl="1"/>
            <a:r>
              <a:rPr lang="zh-CN" altLang="en-US" dirty="0"/>
              <a:t>坏处：兼容、依赖</a:t>
            </a:r>
            <a:r>
              <a:rPr lang="zh-CN" altLang="en-US"/>
              <a:t>于</a:t>
            </a:r>
            <a:r>
              <a:rPr lang="zh-CN" altLang="en-US" smtClean="0"/>
              <a:t>编码</a:t>
            </a:r>
            <a:endParaRPr lang="en-US" altLang="zh-CN" dirty="0"/>
          </a:p>
          <a:p>
            <a:pPr marL="457200" lvl="1" indent="-457200">
              <a:buClr>
                <a:schemeClr val="tx1"/>
              </a:buClr>
              <a:buFont typeface="Wingdings" panose="05000000000000000000" pitchFamily="2" charset="2"/>
              <a:buChar char="p"/>
            </a:pPr>
            <a:r>
              <a:rPr lang="zh-CN" altLang="en-US">
                <a:cs typeface="+mn-cs"/>
              </a:rPr>
              <a:t>染色模式</a:t>
            </a:r>
            <a:endParaRPr lang="en-US" altLang="zh-CN">
              <a:cs typeface="+mn-cs"/>
            </a:endParaRPr>
          </a:p>
          <a:p>
            <a:pPr lvl="1"/>
            <a:r>
              <a:rPr lang="en-US" altLang="zh-CN"/>
              <a:t>xml 6</a:t>
            </a:r>
            <a:r>
              <a:rPr lang="zh-CN" altLang="en-US"/>
              <a:t>种</a:t>
            </a:r>
            <a:endParaRPr lang="en-US" altLang="zh-CN"/>
          </a:p>
          <a:p>
            <a:pPr lvl="1"/>
            <a:r>
              <a:rPr lang="zh-CN" altLang="en-US"/>
              <a:t>代码</a:t>
            </a:r>
            <a:r>
              <a:rPr lang="en-US" altLang="zh-CN"/>
              <a:t>16</a:t>
            </a:r>
            <a:r>
              <a:rPr lang="zh-CN" altLang="en-US"/>
              <a:t>种</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135" y="1989138"/>
            <a:ext cx="3518865" cy="4321605"/>
          </a:xfrm>
          <a:prstGeom prst="rect">
            <a:avLst/>
          </a:prstGeom>
        </p:spPr>
      </p:pic>
    </p:spTree>
    <p:extLst>
      <p:ext uri="{BB962C8B-B14F-4D97-AF65-F5344CB8AC3E}">
        <p14:creationId xmlns:p14="http://schemas.microsoft.com/office/powerpoint/2010/main" val="125375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4678"/>
            <a:ext cx="8229600" cy="922114"/>
          </a:xfrm>
        </p:spPr>
        <p:txBody>
          <a:bodyPr/>
          <a:lstStyle/>
          <a:p>
            <a:r>
              <a:rPr lang="zh-CN" altLang="en-US" dirty="0" smtClean="0"/>
              <a:t>取色器</a:t>
            </a:r>
            <a:endParaRPr lang="zh-CN" altLang="en-US" dirty="0"/>
          </a:p>
        </p:txBody>
      </p:sp>
      <p:sp>
        <p:nvSpPr>
          <p:cNvPr id="3" name="内容占位符 2"/>
          <p:cNvSpPr>
            <a:spLocks noGrp="1"/>
          </p:cNvSpPr>
          <p:nvPr>
            <p:ph idx="1"/>
          </p:nvPr>
        </p:nvSpPr>
        <p:spPr/>
        <p:txBody>
          <a:bodyPr/>
          <a:lstStyle/>
          <a:p>
            <a:r>
              <a:rPr lang="zh-CN" altLang="en-US" dirty="0" smtClean="0"/>
              <a:t>类似于各种绘图工具的吸管（取色器）</a:t>
            </a:r>
            <a:endParaRPr lang="en-US" altLang="zh-CN" dirty="0" smtClean="0"/>
          </a:p>
          <a:p>
            <a:pPr lvl="1"/>
            <a:r>
              <a:rPr lang="en-US" altLang="zh-CN" smtClean="0"/>
              <a:t>android.support.v7.graphics.Palette</a:t>
            </a:r>
            <a:r>
              <a:rPr lang="en-US" altLang="zh-CN"/>
              <a:t>;</a:t>
            </a:r>
            <a:endParaRPr lang="zh-CN" altLang="en-US"/>
          </a:p>
          <a:p>
            <a:r>
              <a:rPr lang="zh-CN" altLang="en-US" smtClean="0"/>
              <a:t>为什么</a:t>
            </a:r>
            <a:r>
              <a:rPr lang="zh-CN" altLang="en-US" dirty="0" smtClean="0"/>
              <a:t>要取色器？</a:t>
            </a:r>
            <a:endParaRPr lang="en-US" altLang="zh-CN" dirty="0" smtClean="0"/>
          </a:p>
          <a:p>
            <a:pPr lvl="1"/>
            <a:r>
              <a:rPr lang="en-US" altLang="zh-CN" dirty="0" smtClean="0"/>
              <a:t>MD</a:t>
            </a:r>
            <a:r>
              <a:rPr lang="zh-CN" altLang="en-US" dirty="0" smtClean="0"/>
              <a:t>中需要活泼、变化的颜色</a:t>
            </a:r>
            <a:endParaRPr lang="en-US" altLang="zh-CN" dirty="0" smtClean="0"/>
          </a:p>
          <a:p>
            <a:pPr lvl="1"/>
            <a:r>
              <a:rPr lang="zh-CN" altLang="en-US" dirty="0" smtClean="0"/>
              <a:t>动态生成而不是在程序中写死</a:t>
            </a:r>
            <a:endParaRPr lang="en-US" altLang="zh-CN" dirty="0"/>
          </a:p>
          <a:p>
            <a:r>
              <a:rPr lang="zh-CN" altLang="en-US" smtClean="0"/>
              <a:t>如何做</a:t>
            </a:r>
            <a:endParaRPr lang="en-US" altLang="zh-CN" dirty="0" smtClean="0"/>
          </a:p>
          <a:p>
            <a:pPr marL="548786" lvl="1" indent="-342991">
              <a:buFont typeface="+mj-lt"/>
              <a:buAutoNum type="arabicPeriod"/>
            </a:pPr>
            <a:r>
              <a:rPr lang="zh-CN" altLang="en-US" smtClean="0"/>
              <a:t>导</a:t>
            </a:r>
            <a:r>
              <a:rPr lang="zh-CN" altLang="en-US"/>
              <a:t>包</a:t>
            </a:r>
          </a:p>
          <a:p>
            <a:pPr marL="548786" lvl="1" indent="-342991">
              <a:buFont typeface="+mj-lt"/>
              <a:buAutoNum type="arabicPeriod"/>
            </a:pPr>
            <a:r>
              <a:rPr lang="zh-CN" altLang="en-US" smtClean="0"/>
              <a:t>使用</a:t>
            </a:r>
            <a:r>
              <a:rPr lang="en-US" altLang="zh-CN"/>
              <a:t>Palette</a:t>
            </a:r>
            <a:r>
              <a:rPr lang="zh-CN" altLang="en-US"/>
              <a:t>的静态方法，异步获取颜色值</a:t>
            </a:r>
            <a:endParaRPr lang="zh-CN" altLang="en-US" dirty="0"/>
          </a:p>
        </p:txBody>
      </p:sp>
    </p:spTree>
    <p:extLst>
      <p:ext uri="{BB962C8B-B14F-4D97-AF65-F5344CB8AC3E}">
        <p14:creationId xmlns:p14="http://schemas.microsoft.com/office/powerpoint/2010/main" val="214264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4678"/>
            <a:ext cx="8229600" cy="922114"/>
          </a:xfrm>
        </p:spPr>
        <p:txBody>
          <a:bodyPr/>
          <a:lstStyle/>
          <a:p>
            <a:r>
              <a:rPr lang="zh-CN" altLang="en-US" dirty="0" smtClean="0"/>
              <a:t>矢量图</a:t>
            </a:r>
            <a:endParaRPr lang="zh-CN" altLang="en-US" dirty="0"/>
          </a:p>
        </p:txBody>
      </p:sp>
      <p:sp>
        <p:nvSpPr>
          <p:cNvPr id="3" name="内容占位符 2"/>
          <p:cNvSpPr>
            <a:spLocks noGrp="1"/>
          </p:cNvSpPr>
          <p:nvPr>
            <p:ph idx="1"/>
          </p:nvPr>
        </p:nvSpPr>
        <p:spPr/>
        <p:txBody>
          <a:bodyPr>
            <a:normAutofit lnSpcReduction="10000"/>
          </a:bodyPr>
          <a:lstStyle/>
          <a:p>
            <a:r>
              <a:rPr lang="en-US" altLang="zh-CN" smtClean="0"/>
              <a:t>SVG</a:t>
            </a:r>
          </a:p>
          <a:p>
            <a:pPr lvl="1"/>
            <a:r>
              <a:rPr lang="en-US" altLang="zh-CN" smtClean="0"/>
              <a:t>http</a:t>
            </a:r>
            <a:r>
              <a:rPr lang="en-US" altLang="zh-CN"/>
              <a:t>://www.w3.org/TR/#tr_SVG</a:t>
            </a:r>
          </a:p>
          <a:p>
            <a:r>
              <a:rPr lang="en-US" altLang="zh-CN" smtClean="0"/>
              <a:t>vector</a:t>
            </a:r>
            <a:endParaRPr lang="en-US" altLang="zh-CN"/>
          </a:p>
          <a:p>
            <a:pPr lvl="1"/>
            <a:r>
              <a:rPr lang="en-US" altLang="zh-CN"/>
              <a:t>http://developer.android.com/training/material/animations.html#AnimVector</a:t>
            </a:r>
          </a:p>
          <a:p>
            <a:r>
              <a:rPr lang="zh-CN" altLang="en-US" smtClean="0"/>
              <a:t>转换工具</a:t>
            </a:r>
            <a:endParaRPr lang="en-US" altLang="zh-CN" smtClean="0"/>
          </a:p>
          <a:p>
            <a:pPr lvl="1"/>
            <a:r>
              <a:rPr lang="en-US" altLang="zh-CN"/>
              <a:t>http://inloop.github.io/svg2android</a:t>
            </a:r>
            <a:r>
              <a:rPr lang="en-US" altLang="zh-CN" smtClean="0"/>
              <a:t>/</a:t>
            </a:r>
          </a:p>
          <a:p>
            <a:r>
              <a:rPr lang="zh-CN" altLang="en-US" smtClean="0"/>
              <a:t>兼容</a:t>
            </a:r>
            <a:endParaRPr lang="en-US" altLang="zh-CN" smtClean="0"/>
          </a:p>
          <a:p>
            <a:pPr lvl="1"/>
            <a:r>
              <a:rPr lang="en-US" altLang="zh-CN"/>
              <a:t>https://github.com/japgolly/svg-android</a:t>
            </a:r>
          </a:p>
          <a:p>
            <a:endParaRPr lang="en-US" altLang="zh-CN"/>
          </a:p>
          <a:p>
            <a:endParaRPr lang="zh-CN" altLang="en-US" dirty="0"/>
          </a:p>
        </p:txBody>
      </p:sp>
    </p:spTree>
    <p:extLst>
      <p:ext uri="{BB962C8B-B14F-4D97-AF65-F5344CB8AC3E}">
        <p14:creationId xmlns:p14="http://schemas.microsoft.com/office/powerpoint/2010/main" val="958899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8694"/>
            <a:ext cx="8229600" cy="850106"/>
          </a:xfrm>
        </p:spPr>
        <p:txBody>
          <a:bodyPr/>
          <a:lstStyle/>
          <a:p>
            <a:r>
              <a:rPr lang="zh-CN" altLang="en-US" smtClean="0"/>
              <a:t>涟漪动画</a:t>
            </a:r>
            <a:endParaRPr lang="zh-CN" altLang="en-US" dirty="0"/>
          </a:p>
        </p:txBody>
      </p:sp>
      <p:sp>
        <p:nvSpPr>
          <p:cNvPr id="3" name="内容占位符 2"/>
          <p:cNvSpPr>
            <a:spLocks noGrp="1"/>
          </p:cNvSpPr>
          <p:nvPr>
            <p:ph idx="1"/>
          </p:nvPr>
        </p:nvSpPr>
        <p:spPr/>
        <p:txBody>
          <a:bodyPr>
            <a:normAutofit fontScale="92500"/>
          </a:bodyPr>
          <a:lstStyle/>
          <a:p>
            <a:r>
              <a:rPr lang="zh-CN" altLang="en-US" smtClean="0"/>
              <a:t>类型</a:t>
            </a:r>
            <a:endParaRPr lang="en-US" altLang="zh-CN" smtClean="0"/>
          </a:p>
          <a:p>
            <a:pPr lvl="1"/>
            <a:r>
              <a:rPr lang="zh-CN" altLang="en-US"/>
              <a:t>默认</a:t>
            </a:r>
            <a:endParaRPr lang="en-US" altLang="zh-CN" smtClean="0"/>
          </a:p>
          <a:p>
            <a:pPr lvl="1"/>
            <a:r>
              <a:rPr lang="en-US" altLang="zh-CN"/>
              <a:t>?android:attr/selectableItemBackground (</a:t>
            </a:r>
            <a:r>
              <a:rPr lang="zh-CN" altLang="en-US"/>
              <a:t>有界波纹</a:t>
            </a:r>
            <a:r>
              <a:rPr lang="en-US" altLang="zh-CN"/>
              <a:t>)</a:t>
            </a:r>
          </a:p>
          <a:p>
            <a:pPr lvl="1"/>
            <a:r>
              <a:rPr lang="en-US" altLang="zh-CN"/>
              <a:t>?android:attr/selectableItemBackgroundBorderless (</a:t>
            </a:r>
            <a:r>
              <a:rPr lang="zh-CN" altLang="en-US"/>
              <a:t>无界波纹</a:t>
            </a:r>
            <a:r>
              <a:rPr lang="en-US" altLang="zh-CN" smtClean="0"/>
              <a:t>)</a:t>
            </a:r>
            <a:endParaRPr lang="en-US" altLang="zh-CN" dirty="0" smtClean="0"/>
          </a:p>
          <a:p>
            <a:r>
              <a:rPr lang="zh-CN" altLang="en-US" smtClean="0"/>
              <a:t>如何实现</a:t>
            </a:r>
            <a:endParaRPr lang="en-US" altLang="zh-CN" smtClean="0"/>
          </a:p>
          <a:p>
            <a:pPr lvl="1"/>
            <a:r>
              <a:rPr lang="zh-CN" altLang="en-US" smtClean="0"/>
              <a:t>系统自带</a:t>
            </a:r>
            <a:endParaRPr lang="en-US" altLang="zh-CN" dirty="0" smtClean="0"/>
          </a:p>
          <a:p>
            <a:pPr lvl="1"/>
            <a:r>
              <a:rPr lang="en-US" altLang="zh-CN" dirty="0" smtClean="0"/>
              <a:t>xml</a:t>
            </a:r>
          </a:p>
          <a:p>
            <a:pPr lvl="1"/>
            <a:r>
              <a:rPr lang="zh-CN" altLang="en-US" dirty="0" smtClean="0"/>
              <a:t>代码</a:t>
            </a:r>
            <a:endParaRPr lang="en-US" altLang="zh-CN" dirty="0" smtClean="0"/>
          </a:p>
        </p:txBody>
      </p:sp>
    </p:spTree>
    <p:extLst>
      <p:ext uri="{BB962C8B-B14F-4D97-AF65-F5344CB8AC3E}">
        <p14:creationId xmlns:p14="http://schemas.microsoft.com/office/powerpoint/2010/main" val="29978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Android 5</a:t>
            </a:r>
            <a:r>
              <a:rPr lang="zh-CN" altLang="en-US" smtClean="0"/>
              <a:t>的主要变化</a:t>
            </a:r>
            <a:endParaRPr lang="en-US" altLang="zh-CN" smtClean="0"/>
          </a:p>
          <a:p>
            <a:endParaRPr lang="en-US" altLang="zh-CN" dirty="0" smtClean="0"/>
          </a:p>
          <a:p>
            <a:r>
              <a:rPr lang="en-US" altLang="zh-CN" smtClean="0"/>
              <a:t>Material Design</a:t>
            </a:r>
            <a:r>
              <a:rPr lang="zh-CN" altLang="en-US" smtClean="0"/>
              <a:t>设计规范概述</a:t>
            </a:r>
            <a:endParaRPr lang="en-US" altLang="zh-CN" smtClean="0"/>
          </a:p>
          <a:p>
            <a:endParaRPr lang="en-US" altLang="zh-CN" dirty="0" smtClean="0"/>
          </a:p>
          <a:p>
            <a:pPr marL="457200" lvl="1" indent="-457200">
              <a:buClr>
                <a:schemeClr val="tx1"/>
              </a:buClr>
              <a:buFont typeface="Wingdings" panose="05000000000000000000" pitchFamily="2" charset="2"/>
              <a:buChar char="p"/>
            </a:pPr>
            <a:r>
              <a:rPr lang="en-US" altLang="zh-CN" sz="3100">
                <a:cs typeface="+mn-cs"/>
              </a:rPr>
              <a:t>Material Design</a:t>
            </a:r>
            <a:r>
              <a:rPr lang="zh-CN" altLang="en-US" sz="3100">
                <a:cs typeface="+mn-cs"/>
              </a:rPr>
              <a:t>代码实现小</a:t>
            </a:r>
            <a:r>
              <a:rPr lang="zh-CN" altLang="en-US" sz="3100" smtClean="0">
                <a:cs typeface="+mn-cs"/>
              </a:rPr>
              <a:t>案例</a:t>
            </a:r>
            <a:endParaRPr lang="en-US" altLang="zh-CN" sz="3100" smtClean="0">
              <a:cs typeface="+mn-cs"/>
            </a:endParaRPr>
          </a:p>
          <a:p>
            <a:pPr marL="857250" lvl="2" indent="-457200">
              <a:buFont typeface="Wingdings" panose="05000000000000000000" pitchFamily="2" charset="2"/>
              <a:buChar char="Ø"/>
            </a:pPr>
            <a:r>
              <a:rPr lang="en-US" altLang="zh-CN" sz="2000">
                <a:cs typeface="+mn-cs"/>
              </a:rPr>
              <a:t>https://developer.android.com/training/material/index.html</a:t>
            </a:r>
          </a:p>
          <a:p>
            <a:pPr marL="205795" lvl="1">
              <a:spcBef>
                <a:spcPts val="1350"/>
              </a:spcBef>
              <a:buSzPct val="80000"/>
              <a:buFont typeface="Wingdings" pitchFamily="2" charset="2"/>
              <a:buChar char="p"/>
            </a:pPr>
            <a:endParaRPr lang="en-US" altLang="zh-CN" sz="1800" dirty="0"/>
          </a:p>
        </p:txBody>
      </p:sp>
    </p:spTree>
    <p:extLst>
      <p:ext uri="{BB962C8B-B14F-4D97-AF65-F5344CB8AC3E}">
        <p14:creationId xmlns:p14="http://schemas.microsoft.com/office/powerpoint/2010/main" val="133724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22710"/>
            <a:ext cx="8229600" cy="778098"/>
          </a:xfrm>
        </p:spPr>
        <p:txBody>
          <a:bodyPr/>
          <a:lstStyle/>
          <a:p>
            <a:r>
              <a:rPr lang="en-US" altLang="zh-CN"/>
              <a:t>Reveal </a:t>
            </a:r>
            <a:r>
              <a:rPr lang="zh-CN" altLang="en-US" smtClean="0"/>
              <a:t>（揭示动画）</a:t>
            </a:r>
            <a:endParaRPr lang="zh-CN" altLang="en-US"/>
          </a:p>
        </p:txBody>
      </p:sp>
      <p:sp>
        <p:nvSpPr>
          <p:cNvPr id="3" name="内容占位符 2"/>
          <p:cNvSpPr>
            <a:spLocks noGrp="1"/>
          </p:cNvSpPr>
          <p:nvPr>
            <p:ph idx="1"/>
          </p:nvPr>
        </p:nvSpPr>
        <p:spPr>
          <a:xfrm>
            <a:off x="457200" y="1816224"/>
            <a:ext cx="8229600" cy="3340968"/>
          </a:xfrm>
        </p:spPr>
        <p:txBody>
          <a:bodyPr/>
          <a:lstStyle/>
          <a:p>
            <a:r>
              <a:rPr lang="zh-CN" altLang="en-US" smtClean="0"/>
              <a:t>指定涟漪出现的位置，达到自然过渡的效果</a:t>
            </a:r>
            <a:endParaRPr lang="en-US" altLang="zh-CN" smtClean="0"/>
          </a:p>
          <a:p>
            <a:endParaRPr lang="en-US" altLang="zh-CN"/>
          </a:p>
          <a:p>
            <a:r>
              <a:rPr lang="en-US" altLang="zh-CN"/>
              <a:t>ViewAnimationUtils.createCircularReveal</a:t>
            </a:r>
            <a:endParaRPr lang="zh-CN" altLang="en-US"/>
          </a:p>
        </p:txBody>
      </p:sp>
    </p:spTree>
    <p:extLst>
      <p:ext uri="{BB962C8B-B14F-4D97-AF65-F5344CB8AC3E}">
        <p14:creationId xmlns:p14="http://schemas.microsoft.com/office/powerpoint/2010/main" val="306180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路径动画</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734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动态动画（选择器动画）</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67276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矢量图动画</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9711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686"/>
            <a:ext cx="8229600" cy="922114"/>
          </a:xfrm>
        </p:spPr>
        <p:txBody>
          <a:bodyPr/>
          <a:lstStyle/>
          <a:p>
            <a:r>
              <a:rPr lang="en-US" altLang="zh-CN"/>
              <a:t>Material</a:t>
            </a:r>
            <a:r>
              <a:rPr lang="en-US" altLang="zh-CN" smtClean="0"/>
              <a:t> style Widget</a:t>
            </a:r>
            <a:endParaRPr lang="zh-CN" altLang="en-US"/>
          </a:p>
        </p:txBody>
      </p:sp>
      <p:sp>
        <p:nvSpPr>
          <p:cNvPr id="3" name="内容占位符 2"/>
          <p:cNvSpPr>
            <a:spLocks noGrp="1"/>
          </p:cNvSpPr>
          <p:nvPr>
            <p:ph idx="1"/>
          </p:nvPr>
        </p:nvSpPr>
        <p:spPr>
          <a:xfrm>
            <a:off x="457200" y="1816224"/>
            <a:ext cx="8229600" cy="4205064"/>
          </a:xfrm>
        </p:spPr>
        <p:txBody>
          <a:bodyPr>
            <a:normAutofit fontScale="92500" lnSpcReduction="20000"/>
          </a:bodyPr>
          <a:lstStyle/>
          <a:p>
            <a:r>
              <a:rPr lang="en-US" altLang="zh-CN" smtClean="0"/>
              <a:t>EditText</a:t>
            </a:r>
          </a:p>
          <a:p>
            <a:r>
              <a:rPr lang="en-US" altLang="zh-CN" smtClean="0"/>
              <a:t>Spinner</a:t>
            </a:r>
          </a:p>
          <a:p>
            <a:r>
              <a:rPr lang="en-US" altLang="zh-CN" smtClean="0"/>
              <a:t>CheckBox</a:t>
            </a:r>
            <a:endParaRPr lang="en-US" altLang="zh-CN"/>
          </a:p>
          <a:p>
            <a:r>
              <a:rPr lang="en-US" altLang="zh-CN" smtClean="0"/>
              <a:t>RadioButton</a:t>
            </a:r>
          </a:p>
          <a:p>
            <a:r>
              <a:rPr lang="en-US" altLang="zh-CN"/>
              <a:t>Swich(SwichCompat</a:t>
            </a:r>
            <a:r>
              <a:rPr lang="en-US" altLang="zh-CN" smtClean="0"/>
              <a:t>)</a:t>
            </a:r>
          </a:p>
          <a:p>
            <a:r>
              <a:rPr lang="en-US" altLang="zh-CN" smtClean="0"/>
              <a:t>CheckedTextView</a:t>
            </a:r>
            <a:endParaRPr lang="en-US" altLang="zh-CN"/>
          </a:p>
          <a:p>
            <a:r>
              <a:rPr lang="en-US" altLang="zh-CN"/>
              <a:t>ProgressBar</a:t>
            </a:r>
          </a:p>
          <a:p>
            <a:r>
              <a:rPr lang="en-US" altLang="zh-CN"/>
              <a:t>DatePicker</a:t>
            </a:r>
          </a:p>
          <a:p>
            <a:r>
              <a:rPr lang="en-US" altLang="zh-CN"/>
              <a:t>TimePicker</a:t>
            </a:r>
          </a:p>
          <a:p>
            <a:endParaRPr lang="zh-CN" altLang="en-US"/>
          </a:p>
        </p:txBody>
      </p:sp>
    </p:spTree>
    <p:extLst>
      <p:ext uri="{BB962C8B-B14F-4D97-AF65-F5344CB8AC3E}">
        <p14:creationId xmlns:p14="http://schemas.microsoft.com/office/powerpoint/2010/main" val="1197720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8694"/>
            <a:ext cx="8229600" cy="850106"/>
          </a:xfrm>
        </p:spPr>
        <p:txBody>
          <a:bodyPr/>
          <a:lstStyle/>
          <a:p>
            <a:r>
              <a:rPr lang="en-US" altLang="zh-CN"/>
              <a:t> </a:t>
            </a:r>
            <a:r>
              <a:rPr lang="en-US" altLang="zh-CN" smtClean="0"/>
              <a:t>Activity Transition</a:t>
            </a:r>
            <a:r>
              <a:rPr lang="zh-CN" altLang="en-US" smtClean="0"/>
              <a:t>（转场动画）</a:t>
            </a:r>
            <a:endParaRPr lang="zh-CN" altLang="en-US"/>
          </a:p>
        </p:txBody>
      </p:sp>
      <p:sp>
        <p:nvSpPr>
          <p:cNvPr id="3" name="内容占位符 2"/>
          <p:cNvSpPr>
            <a:spLocks noGrp="1"/>
          </p:cNvSpPr>
          <p:nvPr>
            <p:ph idx="1"/>
          </p:nvPr>
        </p:nvSpPr>
        <p:spPr/>
        <p:txBody>
          <a:bodyPr/>
          <a:lstStyle/>
          <a:p>
            <a:r>
              <a:rPr lang="zh-CN" altLang="en-US" smtClean="0"/>
              <a:t>分类</a:t>
            </a:r>
            <a:endParaRPr lang="en-US" altLang="zh-CN" smtClean="0"/>
          </a:p>
          <a:p>
            <a:pPr lvl="1"/>
            <a:r>
              <a:rPr lang="zh-CN" altLang="en-US" smtClean="0"/>
              <a:t>进入退出</a:t>
            </a:r>
            <a:endParaRPr lang="en-US" altLang="zh-CN" smtClean="0"/>
          </a:p>
          <a:p>
            <a:pPr lvl="1"/>
            <a:r>
              <a:rPr lang="zh-CN" altLang="en-US" smtClean="0"/>
              <a:t>共享元素</a:t>
            </a:r>
            <a:endParaRPr lang="en-US" altLang="zh-CN"/>
          </a:p>
          <a:p>
            <a:r>
              <a:rPr lang="zh-CN" altLang="en-US" smtClean="0"/>
              <a:t>实现</a:t>
            </a:r>
            <a:endParaRPr lang="en-US" altLang="zh-CN" smtClean="0"/>
          </a:p>
          <a:p>
            <a:pPr lvl="1"/>
            <a:r>
              <a:rPr lang="zh-CN" altLang="en-US" smtClean="0"/>
              <a:t>主题配置</a:t>
            </a:r>
            <a:endParaRPr lang="en-US" altLang="zh-CN" smtClean="0"/>
          </a:p>
          <a:p>
            <a:pPr lvl="1"/>
            <a:r>
              <a:rPr lang="zh-CN" altLang="en-US" smtClean="0"/>
              <a:t>代码指定</a:t>
            </a:r>
            <a:endParaRPr lang="en-US" altLang="zh-CN" smtClean="0"/>
          </a:p>
          <a:p>
            <a:pPr lvl="2"/>
            <a:r>
              <a:rPr lang="zh-CN" altLang="en-US" smtClean="0"/>
              <a:t>开启新的</a:t>
            </a:r>
            <a:endParaRPr lang="en-US" altLang="zh-CN" smtClean="0"/>
          </a:p>
          <a:p>
            <a:pPr lvl="2"/>
            <a:r>
              <a:rPr lang="zh-CN" altLang="en-US" smtClean="0"/>
              <a:t>返回旧的</a:t>
            </a:r>
            <a:endParaRPr lang="zh-CN" altLang="en-US"/>
          </a:p>
        </p:txBody>
      </p:sp>
    </p:spTree>
    <p:extLst>
      <p:ext uri="{BB962C8B-B14F-4D97-AF65-F5344CB8AC3E}">
        <p14:creationId xmlns:p14="http://schemas.microsoft.com/office/powerpoint/2010/main" val="455189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62670"/>
            <a:ext cx="8229600" cy="994122"/>
          </a:xfrm>
        </p:spPr>
        <p:txBody>
          <a:bodyPr/>
          <a:lstStyle/>
          <a:p>
            <a:r>
              <a:rPr lang="en-US" altLang="zh-CN"/>
              <a:t>RecyclerView </a:t>
            </a:r>
            <a:endParaRPr lang="zh-CN" altLang="en-US"/>
          </a:p>
        </p:txBody>
      </p:sp>
      <p:pic>
        <p:nvPicPr>
          <p:cNvPr id="1030" name="Picture 6" descr="https://developer.android.com/training/material/images/RecyclerView.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66475" y="1916438"/>
            <a:ext cx="4770991" cy="922643"/>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2"/>
          <p:cNvSpPr txBox="1">
            <a:spLocks/>
          </p:cNvSpPr>
          <p:nvPr/>
        </p:nvSpPr>
        <p:spPr>
          <a:xfrm>
            <a:off x="372037" y="1862418"/>
            <a:ext cx="8035388" cy="4590918"/>
          </a:xfrm>
          <a:prstGeom prst="rect">
            <a:avLst/>
          </a:prstGeom>
        </p:spPr>
        <p:txBody>
          <a:bodyPr vert="horz" lIns="68598" tIns="34299" rIns="68598" bIns="34299" rtlCol="0">
            <a:normAutofit/>
          </a:bodyPr>
          <a:lstStyle>
            <a:lvl1pPr marL="274320" indent="-274320" algn="l" defTabSz="914400" rtl="0" eaLnBrk="1" latinLnBrk="0" hangingPunct="1">
              <a:lnSpc>
                <a:spcPct val="90000"/>
              </a:lnSpc>
              <a:spcBef>
                <a:spcPts val="1800"/>
              </a:spcBef>
              <a:buSzPct val="80000"/>
              <a:buFont typeface="Wingdings" pitchFamily="2" charset="2"/>
              <a:buChar char="p"/>
              <a:defRPr lang="zh-CN" sz="2400" kern="1200">
                <a:solidFill>
                  <a:schemeClr val="tx1"/>
                </a:solidFill>
                <a:latin typeface="微软雅黑" panose="020B0503020204020204" pitchFamily="34" charset="-122"/>
                <a:ea typeface="微软雅黑" panose="020B0503020204020204" pitchFamily="34" charset="-122"/>
                <a:cs typeface="+mn-cs"/>
              </a:defRPr>
            </a:lvl1pPr>
            <a:lvl2pPr marL="548640" indent="-274320" algn="l" defTabSz="914400" rtl="0" eaLnBrk="1" latinLnBrk="0" hangingPunct="1">
              <a:lnSpc>
                <a:spcPct val="90000"/>
              </a:lnSpc>
              <a:spcBef>
                <a:spcPts val="600"/>
              </a:spcBef>
              <a:buSzPct val="100000"/>
              <a:buFont typeface="Consolas" pitchFamily="49"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SzPct val="80000"/>
              <a:buFont typeface="Wingdings" pitchFamily="2" charset="2"/>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234440" indent="-228600" algn="l" defTabSz="914400" rtl="0" eaLnBrk="1" latinLnBrk="0" hangingPunct="1">
              <a:lnSpc>
                <a:spcPct val="90000"/>
              </a:lnSpc>
              <a:spcBef>
                <a:spcPts val="600"/>
              </a:spcBef>
              <a:buSzPct val="80000"/>
              <a:buFont typeface="Wingdings" pitchFamily="2" charset="2"/>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lang="zh-CN"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80000"/>
              <a:buFont typeface="Wingdings" pitchFamily="2" charset="2"/>
              <a:buChar char="§"/>
              <a:defRPr lang="zh-CN"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lang="zh-CN"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80000"/>
              <a:buFont typeface="Wingdings" pitchFamily="2" charset="2"/>
              <a:buChar char="§"/>
              <a:defRPr lang="zh-CN" sz="1600" kern="1200" baseline="0">
                <a:solidFill>
                  <a:schemeClr val="tx1"/>
                </a:solidFill>
                <a:latin typeface="+mn-lt"/>
                <a:ea typeface="+mn-ea"/>
                <a:cs typeface="+mn-cs"/>
              </a:defRPr>
            </a:lvl9pPr>
          </a:lstStyle>
          <a:p>
            <a:endParaRPr lang="en-US" altLang="zh-CN" sz="1800"/>
          </a:p>
          <a:p>
            <a:endParaRPr lang="en-US" altLang="zh-CN" sz="1800"/>
          </a:p>
          <a:p>
            <a:endParaRPr lang="en-US" altLang="zh-CN" sz="1800"/>
          </a:p>
          <a:p>
            <a:r>
              <a:rPr lang="en-US" altLang="zh-CN" sz="2600"/>
              <a:t>RecyclerView </a:t>
            </a:r>
            <a:r>
              <a:rPr lang="zh-CN" altLang="en-US" sz="2600"/>
              <a:t>负责对象回收</a:t>
            </a:r>
            <a:endParaRPr lang="en-US" altLang="zh-CN" sz="2600"/>
          </a:p>
          <a:p>
            <a:r>
              <a:rPr lang="en-US" altLang="zh-CN" sz="2600" dirty="0" err="1"/>
              <a:t>RecyclerView</a:t>
            </a:r>
            <a:r>
              <a:rPr lang="zh-CN" altLang="en-US" sz="2600" dirty="0"/>
              <a:t>提供了以下</a:t>
            </a:r>
            <a:r>
              <a:rPr lang="en-US" altLang="zh-CN" sz="2600" dirty="0"/>
              <a:t>5</a:t>
            </a:r>
            <a:r>
              <a:rPr lang="zh-CN" altLang="en-US" sz="2600"/>
              <a:t>种</a:t>
            </a:r>
            <a:r>
              <a:rPr lang="zh-CN" altLang="en-US" sz="2600" smtClean="0"/>
              <a:t>角色</a:t>
            </a:r>
            <a:endParaRPr lang="en-US" altLang="zh-CN" sz="2600" smtClean="0"/>
          </a:p>
          <a:p>
            <a:pPr lvl="1"/>
            <a:r>
              <a:rPr lang="en-US" altLang="zh-CN" smtClean="0"/>
              <a:t>RecyclerView.Adapter</a:t>
            </a:r>
          </a:p>
          <a:p>
            <a:pPr lvl="1"/>
            <a:r>
              <a:rPr lang="en-US" altLang="zh-CN" smtClean="0"/>
              <a:t>RecyclerView.ViewHolder</a:t>
            </a:r>
          </a:p>
          <a:p>
            <a:pPr lvl="1"/>
            <a:r>
              <a:rPr lang="en-US" altLang="zh-CN" smtClean="0"/>
              <a:t>RecyclerView.LayoutManager </a:t>
            </a:r>
            <a:r>
              <a:rPr lang="zh-CN" altLang="en-US" smtClean="0"/>
              <a:t>布局</a:t>
            </a:r>
            <a:r>
              <a:rPr lang="zh-CN" altLang="en-US" dirty="0"/>
              <a:t>器，负责</a:t>
            </a:r>
            <a:r>
              <a:rPr lang="en-US" altLang="zh-CN" dirty="0"/>
              <a:t>Item</a:t>
            </a:r>
            <a:r>
              <a:rPr lang="zh-CN" altLang="en-US" dirty="0"/>
              <a:t>视图</a:t>
            </a:r>
            <a:r>
              <a:rPr lang="zh-CN" altLang="en-US"/>
              <a:t>的</a:t>
            </a:r>
            <a:r>
              <a:rPr lang="zh-CN" altLang="en-US" smtClean="0"/>
              <a:t>布局</a:t>
            </a:r>
            <a:endParaRPr lang="en-US" altLang="zh-CN" smtClean="0"/>
          </a:p>
          <a:p>
            <a:pPr lvl="1"/>
            <a:r>
              <a:rPr lang="en-US" altLang="zh-CN" smtClean="0"/>
              <a:t>RecyclerView.ItemDecoration </a:t>
            </a:r>
            <a:r>
              <a:rPr lang="zh-CN" altLang="en-US" dirty="0"/>
              <a:t>每个</a:t>
            </a:r>
            <a:r>
              <a:rPr lang="en-US" altLang="zh-CN" dirty="0"/>
              <a:t>item</a:t>
            </a:r>
            <a:r>
              <a:rPr lang="zh-CN" altLang="en-US" dirty="0"/>
              <a:t>附加的子视图，可用来绘制</a:t>
            </a:r>
            <a:r>
              <a:rPr lang="en-US" altLang="zh-CN" dirty="0"/>
              <a:t>Divider,</a:t>
            </a:r>
            <a:r>
              <a:rPr lang="zh-CN" altLang="en-US" dirty="0"/>
              <a:t>设置</a:t>
            </a:r>
            <a:r>
              <a:rPr lang="en-US" altLang="zh-CN"/>
              <a:t>padding</a:t>
            </a:r>
            <a:r>
              <a:rPr lang="zh-CN" altLang="en-US" smtClean="0"/>
              <a:t>等</a:t>
            </a:r>
            <a:endParaRPr lang="en-US" altLang="zh-CN" smtClean="0"/>
          </a:p>
          <a:p>
            <a:pPr lvl="1"/>
            <a:r>
              <a:rPr lang="en-US" altLang="zh-CN" smtClean="0"/>
              <a:t>RecyclerView.ItemAnimator </a:t>
            </a:r>
            <a:r>
              <a:rPr lang="zh-CN" altLang="en-US" dirty="0"/>
              <a:t>负责添加、删除数据时的动画效果</a:t>
            </a:r>
            <a:endParaRPr lang="en-US" altLang="zh-CN" dirty="0"/>
          </a:p>
        </p:txBody>
      </p:sp>
    </p:spTree>
    <p:extLst>
      <p:ext uri="{BB962C8B-B14F-4D97-AF65-F5344CB8AC3E}">
        <p14:creationId xmlns:p14="http://schemas.microsoft.com/office/powerpoint/2010/main" val="133700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4678"/>
            <a:ext cx="8229600" cy="922114"/>
          </a:xfrm>
        </p:spPr>
        <p:txBody>
          <a:bodyPr/>
          <a:lstStyle/>
          <a:p>
            <a:r>
              <a:rPr lang="en-US" altLang="zh-CN"/>
              <a:t>RecyclerView</a:t>
            </a:r>
            <a:endParaRPr lang="zh-CN" altLang="en-US"/>
          </a:p>
        </p:txBody>
      </p:sp>
      <p:sp>
        <p:nvSpPr>
          <p:cNvPr id="3" name="内容占位符 2"/>
          <p:cNvSpPr>
            <a:spLocks noGrp="1"/>
          </p:cNvSpPr>
          <p:nvPr>
            <p:ph idx="1"/>
          </p:nvPr>
        </p:nvSpPr>
        <p:spPr>
          <a:xfrm>
            <a:off x="457200" y="1960240"/>
            <a:ext cx="8229600" cy="3701008"/>
          </a:xfrm>
        </p:spPr>
        <p:txBody>
          <a:bodyPr/>
          <a:lstStyle/>
          <a:p>
            <a:r>
              <a:rPr lang="zh-CN" altLang="en-US" smtClean="0"/>
              <a:t>如何显示一批数据</a:t>
            </a:r>
            <a:endParaRPr lang="en-US" altLang="zh-CN" smtClean="0"/>
          </a:p>
          <a:p>
            <a:r>
              <a:rPr lang="zh-CN" altLang="en-US" smtClean="0"/>
              <a:t>如何显示横向的列表、网格列表、瀑布流</a:t>
            </a:r>
            <a:endParaRPr lang="en-US" altLang="zh-CN" smtClean="0"/>
          </a:p>
          <a:p>
            <a:r>
              <a:rPr lang="zh-CN" altLang="en-US" smtClean="0"/>
              <a:t>如何设置点击事件</a:t>
            </a:r>
            <a:endParaRPr lang="en-US" altLang="zh-CN" smtClean="0"/>
          </a:p>
          <a:p>
            <a:r>
              <a:rPr lang="zh-CN" altLang="en-US" smtClean="0"/>
              <a:t>如何改变数据（增、删、改）</a:t>
            </a:r>
            <a:endParaRPr lang="en-US" altLang="zh-CN" smtClean="0"/>
          </a:p>
          <a:p>
            <a:r>
              <a:rPr lang="zh-CN" altLang="en-US" smtClean="0"/>
              <a:t>如何下拉刷新</a:t>
            </a:r>
            <a:endParaRPr lang="en-US" altLang="zh-CN" smtClean="0"/>
          </a:p>
          <a:p>
            <a:r>
              <a:rPr lang="zh-CN" altLang="en-US" smtClean="0"/>
              <a:t>如何到底刷新</a:t>
            </a:r>
            <a:endParaRPr lang="zh-CN" altLang="en-US"/>
          </a:p>
        </p:txBody>
      </p:sp>
    </p:spTree>
    <p:extLst>
      <p:ext uri="{BB962C8B-B14F-4D97-AF65-F5344CB8AC3E}">
        <p14:creationId xmlns:p14="http://schemas.microsoft.com/office/powerpoint/2010/main" val="1119338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686"/>
            <a:ext cx="8229600" cy="1066130"/>
          </a:xfrm>
        </p:spPr>
        <p:txBody>
          <a:bodyPr/>
          <a:lstStyle/>
          <a:p>
            <a:r>
              <a:rPr lang="en-US" altLang="zh-CN" smtClean="0"/>
              <a:t>CardView</a:t>
            </a:r>
            <a:endParaRPr lang="zh-CN" altLang="en-US"/>
          </a:p>
        </p:txBody>
      </p:sp>
      <p:sp>
        <p:nvSpPr>
          <p:cNvPr id="3" name="内容占位符 2"/>
          <p:cNvSpPr>
            <a:spLocks noGrp="1"/>
          </p:cNvSpPr>
          <p:nvPr>
            <p:ph idx="1"/>
          </p:nvPr>
        </p:nvSpPr>
        <p:spPr>
          <a:xfrm>
            <a:off x="35496" y="1783357"/>
            <a:ext cx="10379496" cy="4525963"/>
          </a:xfrm>
        </p:spPr>
        <p:txBody>
          <a:bodyPr/>
          <a:lstStyle/>
          <a:p>
            <a:r>
              <a:rPr lang="en-US" altLang="zh-CN" smtClean="0"/>
              <a:t>android.support.v7.widget.CardView</a:t>
            </a:r>
            <a:r>
              <a:rPr lang="en-US" altLang="zh-CN" b="1" smtClean="0"/>
              <a:t> </a:t>
            </a:r>
            <a:r>
              <a:rPr lang="en-US" altLang="zh-CN" b="1">
                <a:solidFill>
                  <a:srgbClr val="FF0000"/>
                </a:solidFill>
              </a:rPr>
              <a:t>extends FrameLayout</a:t>
            </a:r>
            <a:r>
              <a:rPr lang="en-US" altLang="zh-CN" smtClean="0"/>
              <a:t> </a:t>
            </a:r>
            <a:endParaRPr lang="zh-CN" altLang="en-US"/>
          </a:p>
          <a:p>
            <a:r>
              <a:rPr lang="zh-CN" altLang="en-US" smtClean="0"/>
              <a:t>添加依赖</a:t>
            </a:r>
            <a:endParaRPr lang="en-US" altLang="zh-CN" smtClean="0"/>
          </a:p>
          <a:p>
            <a:endParaRPr lang="en-US" altLang="zh-CN"/>
          </a:p>
          <a:p>
            <a:r>
              <a:rPr lang="zh-CN" altLang="en-US" smtClean="0"/>
              <a:t>在布局文件中使用</a:t>
            </a:r>
            <a:endParaRPr lang="zh-CN" altLang="en-US"/>
          </a:p>
        </p:txBody>
      </p:sp>
      <p:sp>
        <p:nvSpPr>
          <p:cNvPr id="5" name="矩形 4"/>
          <p:cNvSpPr/>
          <p:nvPr/>
        </p:nvSpPr>
        <p:spPr>
          <a:xfrm>
            <a:off x="5150024" y="3940021"/>
            <a:ext cx="3886472" cy="2585323"/>
          </a:xfrm>
          <a:prstGeom prst="rect">
            <a:avLst/>
          </a:prstGeom>
        </p:spPr>
        <p:txBody>
          <a:bodyPr wrap="square">
            <a:spAutoFit/>
          </a:bodyPr>
          <a:lstStyle/>
          <a:p>
            <a:r>
              <a:rPr lang="en-US" altLang="zh-CN"/>
              <a:t>card_view:cardElevation</a:t>
            </a:r>
          </a:p>
          <a:p>
            <a:r>
              <a:rPr lang="en-US" altLang="zh-CN"/>
              <a:t> </a:t>
            </a:r>
            <a:r>
              <a:rPr lang="zh-CN" altLang="en-US"/>
              <a:t>卡片高度</a:t>
            </a:r>
            <a:endParaRPr lang="en-US" altLang="zh-CN"/>
          </a:p>
          <a:p>
            <a:r>
              <a:rPr lang="en-US" altLang="zh-CN"/>
              <a:t>card_view:cardMaxElevation</a:t>
            </a:r>
          </a:p>
          <a:p>
            <a:r>
              <a:rPr lang="en-US" altLang="zh-CN"/>
              <a:t> </a:t>
            </a:r>
            <a:r>
              <a:rPr lang="zh-CN" altLang="en-US"/>
              <a:t>卡片的最大高度</a:t>
            </a:r>
            <a:endParaRPr lang="en-US" altLang="zh-CN"/>
          </a:p>
          <a:p>
            <a:r>
              <a:rPr lang="en-US" altLang="zh-CN"/>
              <a:t>card_view:cardBackgroundColor</a:t>
            </a:r>
          </a:p>
          <a:p>
            <a:r>
              <a:rPr lang="en-US" altLang="zh-CN"/>
              <a:t> </a:t>
            </a:r>
            <a:r>
              <a:rPr lang="zh-CN" altLang="en-US"/>
              <a:t>卡片的背景色</a:t>
            </a:r>
          </a:p>
          <a:p>
            <a:r>
              <a:rPr lang="en-US" altLang="zh-CN"/>
              <a:t>card_view:cardCornerRadius</a:t>
            </a:r>
          </a:p>
          <a:p>
            <a:r>
              <a:rPr lang="en-US" altLang="zh-CN"/>
              <a:t> </a:t>
            </a:r>
            <a:r>
              <a:rPr lang="zh-CN" altLang="en-US"/>
              <a:t>卡片的圆角大小</a:t>
            </a:r>
          </a:p>
          <a:p>
            <a:r>
              <a:rPr lang="en-US" altLang="zh-CN"/>
              <a:t>card_view:contentPadding</a:t>
            </a:r>
          </a:p>
        </p:txBody>
      </p:sp>
    </p:spTree>
    <p:extLst>
      <p:ext uri="{BB962C8B-B14F-4D97-AF65-F5344CB8AC3E}">
        <p14:creationId xmlns:p14="http://schemas.microsoft.com/office/powerpoint/2010/main" val="162171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8694"/>
            <a:ext cx="8229600" cy="922114"/>
          </a:xfrm>
        </p:spPr>
        <p:txBody>
          <a:bodyPr/>
          <a:lstStyle/>
          <a:p>
            <a:r>
              <a:rPr lang="en-US" altLang="zh-CN" smtClean="0"/>
              <a:t>Material Design</a:t>
            </a:r>
            <a:r>
              <a:rPr lang="zh-CN" altLang="en-US" smtClean="0"/>
              <a:t>兼容</a:t>
            </a:r>
            <a:endParaRPr lang="zh-CN" altLang="en-US"/>
          </a:p>
        </p:txBody>
      </p:sp>
      <p:sp>
        <p:nvSpPr>
          <p:cNvPr id="3" name="内容占位符 2"/>
          <p:cNvSpPr>
            <a:spLocks noGrp="1"/>
          </p:cNvSpPr>
          <p:nvPr>
            <p:ph idx="1"/>
          </p:nvPr>
        </p:nvSpPr>
        <p:spPr>
          <a:xfrm>
            <a:off x="372037" y="1898113"/>
            <a:ext cx="8035388" cy="4339199"/>
          </a:xfrm>
        </p:spPr>
        <p:txBody>
          <a:bodyPr>
            <a:normAutofit fontScale="62500" lnSpcReduction="20000"/>
          </a:bodyPr>
          <a:lstStyle/>
          <a:p>
            <a:r>
              <a:rPr lang="zh-CN" altLang="en-US" smtClean="0"/>
              <a:t>定义不同的样式和布局</a:t>
            </a:r>
            <a:endParaRPr lang="en-US" altLang="zh-CN" smtClean="0"/>
          </a:p>
          <a:p>
            <a:pPr lvl="1"/>
            <a:r>
              <a:rPr lang="zh-CN" altLang="en-US" smtClean="0"/>
              <a:t>如</a:t>
            </a:r>
            <a:r>
              <a:rPr lang="en-US" altLang="zh-CN" smtClean="0"/>
              <a:t>res/values-v21/ res/layout-v21</a:t>
            </a:r>
            <a:r>
              <a:rPr lang="en-US" altLang="zh-CN" smtClean="0"/>
              <a:t>/</a:t>
            </a:r>
            <a:br>
              <a:rPr lang="en-US" altLang="zh-CN" smtClean="0"/>
            </a:br>
            <a:endParaRPr lang="en-US" altLang="zh-CN"/>
          </a:p>
          <a:p>
            <a:r>
              <a:rPr lang="zh-CN" altLang="en-US" smtClean="0"/>
              <a:t>使用支持库（</a:t>
            </a:r>
            <a:r>
              <a:rPr lang="en-US" altLang="zh-CN" smtClean="0"/>
              <a:t>AppCompat</a:t>
            </a:r>
            <a:r>
              <a:rPr lang="zh-CN" altLang="en-US" smtClean="0"/>
              <a:t>）</a:t>
            </a:r>
            <a:endParaRPr lang="en-US" altLang="zh-CN" smtClean="0"/>
          </a:p>
          <a:p>
            <a:pPr lvl="1"/>
            <a:r>
              <a:rPr lang="zh-CN" altLang="en-US" smtClean="0"/>
              <a:t>被支持的旧控件：</a:t>
            </a:r>
            <a:r>
              <a:rPr lang="en-US" altLang="zh-CN" smtClean="0"/>
              <a:t>EditText</a:t>
            </a:r>
            <a:r>
              <a:rPr lang="zh-CN" altLang="en-US" smtClean="0"/>
              <a:t>、</a:t>
            </a:r>
            <a:r>
              <a:rPr lang="en-US" altLang="zh-CN" smtClean="0"/>
              <a:t>Spinner</a:t>
            </a:r>
            <a:r>
              <a:rPr lang="zh-CN" altLang="en-US" smtClean="0"/>
              <a:t>、</a:t>
            </a:r>
            <a:r>
              <a:rPr lang="en-US" altLang="zh-CN" smtClean="0"/>
              <a:t>CheckBox</a:t>
            </a:r>
            <a:r>
              <a:rPr lang="zh-CN" altLang="en-US" smtClean="0"/>
              <a:t>、</a:t>
            </a:r>
            <a:r>
              <a:rPr lang="en-US" altLang="zh-CN" smtClean="0"/>
              <a:t>RadioButton</a:t>
            </a:r>
            <a:r>
              <a:rPr lang="zh-CN" altLang="en-US" smtClean="0"/>
              <a:t>、</a:t>
            </a:r>
            <a:r>
              <a:rPr lang="en-US" altLang="zh-CN" smtClean="0"/>
              <a:t>SwithCopact</a:t>
            </a:r>
            <a:r>
              <a:rPr lang="zh-CN" altLang="en-US" smtClean="0"/>
              <a:t>、</a:t>
            </a:r>
            <a:r>
              <a:rPr lang="en-US" altLang="zh-CN" smtClean="0"/>
              <a:t>CheckedTextView</a:t>
            </a:r>
          </a:p>
          <a:p>
            <a:pPr lvl="1"/>
            <a:r>
              <a:rPr lang="zh-CN" altLang="en-US" smtClean="0"/>
              <a:t>新的控件：</a:t>
            </a:r>
            <a:r>
              <a:rPr lang="en-US" altLang="zh-CN" smtClean="0"/>
              <a:t>RecyclerView</a:t>
            </a:r>
            <a:r>
              <a:rPr lang="zh-CN" altLang="en-US" smtClean="0"/>
              <a:t>、</a:t>
            </a:r>
            <a:r>
              <a:rPr lang="en-US" altLang="zh-CN" smtClean="0"/>
              <a:t>CardView</a:t>
            </a:r>
            <a:br>
              <a:rPr lang="en-US" altLang="zh-CN" smtClean="0"/>
            </a:br>
            <a:endParaRPr lang="en-US" altLang="zh-CN"/>
          </a:p>
          <a:p>
            <a:r>
              <a:rPr lang="zh-CN" altLang="en-US" smtClean="0"/>
              <a:t>不能向下兼容的效果（判断运行环境替换效果）</a:t>
            </a:r>
            <a:endParaRPr lang="en-US" altLang="zh-CN" smtClean="0"/>
          </a:p>
          <a:p>
            <a:pPr lvl="1"/>
            <a:r>
              <a:rPr lang="en-US" altLang="zh-CN" smtClean="0"/>
              <a:t>Activity </a:t>
            </a:r>
            <a:r>
              <a:rPr lang="zh-CN" altLang="en-US" smtClean="0"/>
              <a:t>切换</a:t>
            </a:r>
            <a:endParaRPr lang="en-US" altLang="zh-CN" smtClean="0"/>
          </a:p>
          <a:p>
            <a:pPr lvl="1"/>
            <a:r>
              <a:rPr lang="zh-CN" altLang="en-US" smtClean="0"/>
              <a:t>涟漪效果</a:t>
            </a:r>
            <a:endParaRPr lang="en-US" altLang="zh-CN" smtClean="0"/>
          </a:p>
          <a:p>
            <a:pPr lvl="1"/>
            <a:r>
              <a:rPr lang="zh-CN" altLang="en-US" smtClean="0"/>
              <a:t>揭示动画</a:t>
            </a:r>
            <a:endParaRPr lang="en-US" altLang="zh-CN" smtClean="0"/>
          </a:p>
          <a:p>
            <a:pPr lvl="1"/>
            <a:r>
              <a:rPr lang="zh-CN" altLang="en-US" smtClean="0"/>
              <a:t>路径动画</a:t>
            </a:r>
            <a:endParaRPr lang="en-US" altLang="zh-CN" smtClean="0"/>
          </a:p>
          <a:p>
            <a:pPr lvl="1"/>
            <a:r>
              <a:rPr lang="zh-CN" altLang="en-US"/>
              <a:t>矢量</a:t>
            </a:r>
            <a:r>
              <a:rPr lang="zh-CN" altLang="en-US" smtClean="0"/>
              <a:t>图</a:t>
            </a:r>
            <a:endParaRPr lang="en-US" altLang="zh-CN" smtClean="0"/>
          </a:p>
          <a:p>
            <a:pPr lvl="1"/>
            <a:r>
              <a:rPr lang="zh-CN" altLang="en-US" smtClean="0"/>
              <a:t>矢量图动画</a:t>
            </a:r>
            <a:endParaRPr lang="zh-CN" altLang="en-US"/>
          </a:p>
        </p:txBody>
      </p:sp>
    </p:spTree>
    <p:extLst>
      <p:ext uri="{BB962C8B-B14F-4D97-AF65-F5344CB8AC3E}">
        <p14:creationId xmlns:p14="http://schemas.microsoft.com/office/powerpoint/2010/main" val="3306007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1850"/>
            <a:ext cx="8229600" cy="940966"/>
          </a:xfrm>
        </p:spPr>
        <p:txBody>
          <a:bodyPr/>
          <a:lstStyle/>
          <a:p>
            <a:r>
              <a:rPr lang="en-US" altLang="zh-CN" dirty="0" smtClean="0"/>
              <a:t>Android</a:t>
            </a:r>
            <a:r>
              <a:rPr lang="zh-CN" altLang="en-US" dirty="0" smtClean="0"/>
              <a:t>历史版本表</a:t>
            </a:r>
            <a:endParaRPr lang="zh-CN" altLang="en-US" dirty="0"/>
          </a:p>
        </p:txBody>
      </p:sp>
      <p:graphicFrame>
        <p:nvGraphicFramePr>
          <p:cNvPr id="5" name="内容占位符 4"/>
          <p:cNvGraphicFramePr>
            <a:graphicFrameLocks noGrp="1"/>
          </p:cNvGraphicFramePr>
          <p:nvPr>
            <p:ph idx="1"/>
            <p:extLst/>
          </p:nvPr>
        </p:nvGraphicFramePr>
        <p:xfrm>
          <a:off x="593800" y="2175585"/>
          <a:ext cx="6644468" cy="1620604"/>
        </p:xfrm>
        <a:graphic>
          <a:graphicData uri="http://schemas.openxmlformats.org/drawingml/2006/table">
            <a:tbl>
              <a:tblPr>
                <a:tableStyleId>{D7AC3CCA-C797-4891-BE02-D94E43425B78}</a:tableStyleId>
              </a:tblPr>
              <a:tblGrid>
                <a:gridCol w="1155954"/>
                <a:gridCol w="1220929"/>
                <a:gridCol w="1242462"/>
                <a:gridCol w="1823657"/>
                <a:gridCol w="1201466"/>
              </a:tblGrid>
              <a:tr h="405151">
                <a:tc>
                  <a:txBody>
                    <a:bodyPr/>
                    <a:lstStyle/>
                    <a:p>
                      <a:pPr algn="l" rtl="0" fontAlgn="ctr"/>
                      <a:r>
                        <a:rPr lang="zh-CN" altLang="en-US" sz="1800" b="1" u="none" strike="noStrike">
                          <a:effectLst/>
                        </a:rPr>
                        <a:t>版本号</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8598" marR="68598" marT="0" marB="34299" anchor="ctr"/>
                </a:tc>
                <a:tc>
                  <a:txBody>
                    <a:bodyPr/>
                    <a:lstStyle/>
                    <a:p>
                      <a:pPr algn="l" rtl="0" fontAlgn="ctr"/>
                      <a:r>
                        <a:rPr lang="en-US" sz="1800" b="1" u="none" strike="noStrike">
                          <a:effectLst/>
                        </a:rPr>
                        <a:t>API Level</a:t>
                      </a:r>
                      <a:endParaRPr lang="en-US" sz="18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sz="1800" b="1" u="none" strike="noStrike">
                          <a:effectLst/>
                        </a:rPr>
                        <a:t>Linux</a:t>
                      </a:r>
                      <a:r>
                        <a:rPr lang="zh-CN" altLang="en-US" sz="1800" b="1" u="none" strike="noStrike">
                          <a:effectLst/>
                        </a:rPr>
                        <a:t>版本</a:t>
                      </a:r>
                      <a:endParaRPr lang="zh-CN" altLang="en-US" sz="18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zh-CN" altLang="en-US" sz="1800" b="1" u="none" strike="noStrike">
                          <a:effectLst/>
                        </a:rPr>
                        <a:t>代号</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8598" marR="68598" marT="0" marB="34299" anchor="ctr"/>
                </a:tc>
                <a:tc>
                  <a:txBody>
                    <a:bodyPr/>
                    <a:lstStyle/>
                    <a:p>
                      <a:pPr algn="l" rtl="0" fontAlgn="ctr"/>
                      <a:r>
                        <a:rPr lang="zh-CN" altLang="en-US" sz="1800" b="1" u="none" strike="noStrike">
                          <a:effectLst/>
                        </a:rPr>
                        <a:t>发布时间</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8598" marR="68598" marT="0" marB="34299" anchor="ctr"/>
                </a:tc>
              </a:tr>
              <a:tr h="405151">
                <a:tc>
                  <a:txBody>
                    <a:bodyPr/>
                    <a:lstStyle/>
                    <a:p>
                      <a:pPr algn="l" rtl="0" fontAlgn="ctr"/>
                      <a:r>
                        <a:rPr lang="en-US" altLang="zh-CN" sz="1200" b="1" u="none" strike="noStrike">
                          <a:effectLst/>
                        </a:rPr>
                        <a:t>5.1</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22</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3.4.0</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sz="1200" b="1" u="none" strike="noStrike">
                          <a:effectLst/>
                        </a:rPr>
                        <a:t>Lollipop</a:t>
                      </a:r>
                      <a:endParaRPr lang="en-US"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2015/3/10</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r>
              <a:tr h="405151">
                <a:tc>
                  <a:txBody>
                    <a:bodyPr/>
                    <a:lstStyle/>
                    <a:p>
                      <a:pPr algn="l" rtl="0" fontAlgn="ctr"/>
                      <a:r>
                        <a:rPr lang="en-US" altLang="zh-CN" sz="1200" b="1" u="none" strike="noStrike" smtClean="0">
                          <a:effectLst/>
                        </a:rPr>
                        <a:t>5.0</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21</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3.4.0</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sz="1200" b="1" u="none" strike="noStrike">
                          <a:effectLst/>
                        </a:rPr>
                        <a:t>Lollipop</a:t>
                      </a:r>
                      <a:endParaRPr lang="en-US"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2014/10/16</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r>
              <a:tr h="405151">
                <a:tc>
                  <a:txBody>
                    <a:bodyPr/>
                    <a:lstStyle/>
                    <a:p>
                      <a:pPr algn="l" rtl="0" fontAlgn="ctr"/>
                      <a:r>
                        <a:rPr lang="en-US" altLang="zh-CN" sz="1200" b="1" u="none" strike="noStrike">
                          <a:effectLst/>
                        </a:rPr>
                        <a:t>4.4~4.4.4</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19</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3.4.0</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sz="1200" b="1" u="none" strike="noStrike">
                          <a:effectLst/>
                        </a:rPr>
                        <a:t>KitKat</a:t>
                      </a:r>
                      <a:endParaRPr lang="en-US"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c>
                  <a:txBody>
                    <a:bodyPr/>
                    <a:lstStyle/>
                    <a:p>
                      <a:pPr algn="l" rtl="0" fontAlgn="ctr"/>
                      <a:r>
                        <a:rPr lang="en-US" altLang="zh-CN" sz="1200" b="1" u="none" strike="noStrike">
                          <a:effectLst/>
                        </a:rPr>
                        <a:t>2013/9/3</a:t>
                      </a:r>
                      <a:endParaRPr lang="en-US" altLang="zh-CN" sz="1200" b="1" i="0" u="none" strike="noStrike">
                        <a:solidFill>
                          <a:srgbClr val="000000"/>
                        </a:solidFill>
                        <a:effectLst/>
                        <a:latin typeface="Corbel" panose="020B0503020204020204" pitchFamily="34" charset="0"/>
                        <a:ea typeface="宋体" panose="02010600030101010101" pitchFamily="2" charset="-122"/>
                      </a:endParaRPr>
                    </a:p>
                  </a:txBody>
                  <a:tcPr marL="68598" marR="68598" marT="0" marB="34299" anchor="ctr"/>
                </a:tc>
              </a:tr>
            </a:tbl>
          </a:graphicData>
        </a:graphic>
      </p:graphicFrame>
      <p:pic>
        <p:nvPicPr>
          <p:cNvPr id="1026" name="Picture 2" descr="http://www.kanpohongchen.net/images/2012.11.30_android_evolu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5013176"/>
            <a:ext cx="536238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1.bp.blogspot.com/-U9MP8MVJfRc/VECiwuK8QmI/AAAAAAAAA1w/27T9dWOLdhg/s400/l_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573" y="2636912"/>
            <a:ext cx="26955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0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50702"/>
            <a:ext cx="8229600" cy="965522"/>
          </a:xfrm>
        </p:spPr>
        <p:txBody>
          <a:bodyPr>
            <a:normAutofit/>
          </a:bodyPr>
          <a:lstStyle/>
          <a:p>
            <a:r>
              <a:rPr lang="zh-CN" altLang="en-US" dirty="0" smtClean="0"/>
              <a:t>学习方法</a:t>
            </a:r>
            <a:endParaRPr lang="zh-CN" altLang="en-US" dirty="0"/>
          </a:p>
        </p:txBody>
      </p:sp>
      <p:sp>
        <p:nvSpPr>
          <p:cNvPr id="3" name="内容占位符 2"/>
          <p:cNvSpPr>
            <a:spLocks noGrp="1"/>
          </p:cNvSpPr>
          <p:nvPr>
            <p:ph idx="1"/>
          </p:nvPr>
        </p:nvSpPr>
        <p:spPr>
          <a:xfrm>
            <a:off x="457200" y="1816224"/>
            <a:ext cx="8229600" cy="3556992"/>
          </a:xfrm>
        </p:spPr>
        <p:txBody>
          <a:bodyPr/>
          <a:lstStyle/>
          <a:p>
            <a:r>
              <a:rPr lang="zh-CN" altLang="en-US" smtClean="0"/>
              <a:t>定期阅读相关资讯</a:t>
            </a:r>
            <a:endParaRPr lang="en-US" altLang="zh-CN" dirty="0" smtClean="0"/>
          </a:p>
          <a:p>
            <a:r>
              <a:rPr lang="zh-CN" altLang="en-US" dirty="0" smtClean="0"/>
              <a:t>按</a:t>
            </a:r>
            <a:r>
              <a:rPr lang="zh-CN" altLang="en-US" smtClean="0"/>
              <a:t>主题搜索</a:t>
            </a:r>
            <a:endParaRPr lang="en-US" altLang="zh-CN" smtClean="0"/>
          </a:p>
          <a:p>
            <a:r>
              <a:rPr lang="zh-CN" altLang="en-US" smtClean="0"/>
              <a:t> </a:t>
            </a:r>
            <a:r>
              <a:rPr lang="zh-CN" altLang="en-US" smtClean="0">
                <a:solidFill>
                  <a:srgbClr val="FF0000"/>
                </a:solidFill>
              </a:rPr>
              <a:t>提升英文水平</a:t>
            </a:r>
            <a:endParaRPr lang="en-US" altLang="zh-CN" dirty="0" smtClean="0">
              <a:solidFill>
                <a:srgbClr val="FF0000"/>
              </a:solidFill>
            </a:endParaRPr>
          </a:p>
          <a:p>
            <a:r>
              <a:rPr lang="zh-CN" altLang="en-US" dirty="0" smtClean="0"/>
              <a:t>从文档学习</a:t>
            </a:r>
            <a:endParaRPr lang="en-US" altLang="zh-CN" dirty="0" smtClean="0"/>
          </a:p>
          <a:p>
            <a:r>
              <a:rPr lang="zh-CN" altLang="en-US" dirty="0" smtClean="0"/>
              <a:t>从官方代码示例中学习</a:t>
            </a:r>
            <a:endParaRPr lang="en-US" altLang="zh-CN" dirty="0" smtClean="0"/>
          </a:p>
          <a:p>
            <a:endParaRPr lang="en-US" altLang="zh-CN" dirty="0" smtClean="0"/>
          </a:p>
        </p:txBody>
      </p:sp>
    </p:spTree>
    <p:extLst>
      <p:ext uri="{BB962C8B-B14F-4D97-AF65-F5344CB8AC3E}">
        <p14:creationId xmlns:p14="http://schemas.microsoft.com/office/powerpoint/2010/main" val="3920704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62670"/>
            <a:ext cx="8229600" cy="922114"/>
          </a:xfrm>
        </p:spPr>
        <p:txBody>
          <a:bodyPr/>
          <a:lstStyle/>
          <a:p>
            <a:r>
              <a:rPr lang="en-US" altLang="zh-CN" smtClean="0"/>
              <a:t>Android 5.0 </a:t>
            </a:r>
            <a:r>
              <a:rPr lang="zh-CN" altLang="en-US" smtClean="0"/>
              <a:t>主要</a:t>
            </a:r>
            <a:r>
              <a:rPr lang="zh-CN" altLang="en-US" dirty="0" smtClean="0"/>
              <a:t>变化</a:t>
            </a:r>
            <a:endParaRPr lang="zh-CN" altLang="en-US" dirty="0"/>
          </a:p>
        </p:txBody>
      </p:sp>
      <p:sp>
        <p:nvSpPr>
          <p:cNvPr id="3" name="内容占位符 2"/>
          <p:cNvSpPr>
            <a:spLocks noGrp="1"/>
          </p:cNvSpPr>
          <p:nvPr>
            <p:ph idx="1"/>
          </p:nvPr>
        </p:nvSpPr>
        <p:spPr/>
        <p:txBody>
          <a:bodyPr numCol="1">
            <a:normAutofit/>
          </a:bodyPr>
          <a:lstStyle/>
          <a:p>
            <a:r>
              <a:rPr lang="zh-CN" altLang="en-US" smtClean="0"/>
              <a:t>性能提升</a:t>
            </a:r>
            <a:endParaRPr lang="en-US" altLang="zh-CN" smtClean="0"/>
          </a:p>
          <a:p>
            <a:pPr lvl="1"/>
            <a:r>
              <a:rPr lang="zh-CN" altLang="en-US" smtClean="0"/>
              <a:t>全面由 </a:t>
            </a:r>
            <a:r>
              <a:rPr lang="en-US" altLang="zh-CN" smtClean="0"/>
              <a:t>Dalvik </a:t>
            </a:r>
            <a:r>
              <a:rPr lang="zh-CN" altLang="en-US" smtClean="0"/>
              <a:t>虚拟机转用 </a:t>
            </a:r>
            <a:r>
              <a:rPr lang="en-US" altLang="zh-CN" smtClean="0"/>
              <a:t>Android RunTime</a:t>
            </a:r>
            <a:r>
              <a:rPr lang="zh-CN" altLang="en-US" smtClean="0"/>
              <a:t>（</a:t>
            </a:r>
            <a:r>
              <a:rPr lang="en-US" altLang="zh-CN" smtClean="0"/>
              <a:t>ART</a:t>
            </a:r>
            <a:r>
              <a:rPr lang="zh-CN" altLang="en-US" smtClean="0"/>
              <a:t>）虚拟机。</a:t>
            </a:r>
            <a:endParaRPr lang="en-US" altLang="zh-CN" smtClean="0"/>
          </a:p>
          <a:p>
            <a:pPr lvl="1"/>
            <a:r>
              <a:rPr lang="en-US" altLang="zh-CN" smtClean="0"/>
              <a:t>64</a:t>
            </a:r>
            <a:r>
              <a:rPr lang="zh-CN" altLang="en-US" smtClean="0"/>
              <a:t>位</a:t>
            </a:r>
            <a:r>
              <a:rPr lang="en-US" altLang="zh-CN" smtClean="0"/>
              <a:t>CPU</a:t>
            </a:r>
            <a:r>
              <a:rPr lang="zh-CN" altLang="en-US" smtClean="0"/>
              <a:t>支持</a:t>
            </a:r>
            <a:endParaRPr lang="en-US" altLang="zh-CN" smtClean="0"/>
          </a:p>
          <a:p>
            <a:pPr lvl="1"/>
            <a:r>
              <a:rPr lang="en-US" altLang="zh-CN" smtClean="0"/>
              <a:t>NDK</a:t>
            </a:r>
            <a:r>
              <a:rPr lang="zh-CN" altLang="en-US" smtClean="0"/>
              <a:t>开发工具（</a:t>
            </a:r>
            <a:r>
              <a:rPr lang="en-US" altLang="zh-CN"/>
              <a:t> Intel x86-64 </a:t>
            </a:r>
            <a:r>
              <a:rPr lang="en-US" altLang="zh-CN" smtClean="0"/>
              <a:t> ARM v8 MIPS-64</a:t>
            </a:r>
            <a:r>
              <a:rPr lang="zh-CN" altLang="en-US" smtClean="0"/>
              <a:t>）</a:t>
            </a:r>
            <a:endParaRPr lang="en-US" altLang="zh-CN" smtClean="0"/>
          </a:p>
          <a:p>
            <a:endParaRPr lang="en-US" altLang="zh-CN" smtClean="0"/>
          </a:p>
          <a:p>
            <a:r>
              <a:rPr lang="zh-CN" altLang="en-US" smtClean="0"/>
              <a:t>采用</a:t>
            </a:r>
            <a:r>
              <a:rPr lang="zh-CN" altLang="en-US"/>
              <a:t>全新</a:t>
            </a:r>
            <a:r>
              <a:rPr lang="en-US" altLang="zh-CN"/>
              <a:t>Material Design</a:t>
            </a:r>
            <a:r>
              <a:rPr lang="zh-CN" altLang="en-US" smtClean="0"/>
              <a:t>界面</a:t>
            </a:r>
            <a:endParaRPr lang="en-US" altLang="zh-CN" smtClean="0"/>
          </a:p>
          <a:p>
            <a:pPr marL="0" indent="0">
              <a:buNone/>
            </a:pPr>
            <a:endParaRPr lang="en-US" altLang="zh-CN" smtClean="0">
              <a:solidFill>
                <a:srgbClr val="FF0000"/>
              </a:solidFill>
            </a:endParaRPr>
          </a:p>
        </p:txBody>
      </p:sp>
    </p:spTree>
    <p:extLst>
      <p:ext uri="{BB962C8B-B14F-4D97-AF65-F5344CB8AC3E}">
        <p14:creationId xmlns:p14="http://schemas.microsoft.com/office/powerpoint/2010/main" val="2428566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457200" y="634678"/>
            <a:ext cx="8229600" cy="922114"/>
          </a:xfrm>
        </p:spPr>
        <p:txBody>
          <a:bodyPr/>
          <a:lstStyle/>
          <a:p>
            <a:r>
              <a:rPr lang="zh-CN" altLang="en-US" smtClean="0"/>
              <a:t>对用户</a:t>
            </a:r>
            <a:endParaRPr lang="zh-CN" dirty="0"/>
          </a:p>
        </p:txBody>
      </p:sp>
      <p:sp>
        <p:nvSpPr>
          <p:cNvPr id="14" name="内容占位符 13"/>
          <p:cNvSpPr>
            <a:spLocks noGrp="1"/>
          </p:cNvSpPr>
          <p:nvPr>
            <p:ph idx="1"/>
          </p:nvPr>
        </p:nvSpPr>
        <p:spPr/>
        <p:txBody>
          <a:bodyPr>
            <a:normAutofit fontScale="92500" lnSpcReduction="20000"/>
          </a:bodyPr>
          <a:lstStyle/>
          <a:p>
            <a:r>
              <a:rPr lang="zh-CN" altLang="en-US" smtClean="0"/>
              <a:t> </a:t>
            </a:r>
            <a:r>
              <a:rPr lang="zh-CN" altLang="en-US" strike="sngStrike" smtClean="0"/>
              <a:t>耗电</a:t>
            </a:r>
            <a:r>
              <a:rPr lang="zh-CN" altLang="en-US" smtClean="0"/>
              <a:t> </a:t>
            </a:r>
            <a:r>
              <a:rPr lang="en-US" altLang="zh-CN" smtClean="0"/>
              <a:t>(</a:t>
            </a:r>
            <a:r>
              <a:rPr lang="zh-CN" altLang="en-US" smtClean="0"/>
              <a:t>省电</a:t>
            </a:r>
            <a:r>
              <a:rPr lang="en-US" altLang="zh-CN" smtClean="0"/>
              <a:t>)</a:t>
            </a:r>
            <a:endParaRPr lang="en-US" altLang="zh-CN" dirty="0" smtClean="0"/>
          </a:p>
          <a:p>
            <a:r>
              <a:rPr lang="zh-CN" altLang="en-US" dirty="0" smtClean="0"/>
              <a:t>美观</a:t>
            </a:r>
            <a:endParaRPr lang="en-US" altLang="zh-CN" dirty="0" smtClean="0"/>
          </a:p>
          <a:p>
            <a:r>
              <a:rPr lang="zh-CN" altLang="en-US" dirty="0" smtClean="0"/>
              <a:t>部分</a:t>
            </a:r>
            <a:r>
              <a:rPr lang="zh-CN" altLang="en-US" smtClean="0"/>
              <a:t>应用不能安装、运行</a:t>
            </a:r>
            <a:r>
              <a:rPr lang="en-US" altLang="zh-CN" smtClean="0"/>
              <a:t>(</a:t>
            </a:r>
            <a:r>
              <a:rPr lang="zh-CN" altLang="en-US" smtClean="0"/>
              <a:t>应用与系统的兼容性</a:t>
            </a:r>
            <a:r>
              <a:rPr lang="en-US" altLang="zh-CN" smtClean="0"/>
              <a:t>)</a:t>
            </a:r>
            <a:endParaRPr lang="en-US" altLang="zh-CN" dirty="0" smtClean="0"/>
          </a:p>
          <a:p>
            <a:r>
              <a:rPr lang="zh-CN" altLang="en-US" dirty="0" smtClean="0"/>
              <a:t>占空间</a:t>
            </a:r>
            <a:endParaRPr lang="en-US" altLang="zh-CN" dirty="0" smtClean="0"/>
          </a:p>
          <a:p>
            <a:r>
              <a:rPr lang="zh-CN" altLang="en-US"/>
              <a:t>更</a:t>
            </a:r>
            <a:r>
              <a:rPr lang="zh-CN" altLang="en-US" smtClean="0"/>
              <a:t>流畅</a:t>
            </a:r>
            <a:endParaRPr lang="en-US" altLang="zh-CN" smtClean="0"/>
          </a:p>
          <a:p>
            <a:r>
              <a:rPr lang="zh-CN" altLang="en-US"/>
              <a:t>通知</a:t>
            </a:r>
            <a:r>
              <a:rPr lang="zh-CN" altLang="en-US" smtClean="0"/>
              <a:t>栏</a:t>
            </a:r>
            <a:endParaRPr lang="en-US" altLang="zh-CN" dirty="0" smtClean="0"/>
          </a:p>
          <a:p>
            <a:r>
              <a:rPr lang="zh-CN" altLang="en-US" dirty="0" smtClean="0"/>
              <a:t>多</a:t>
            </a:r>
            <a:r>
              <a:rPr lang="en-US" altLang="zh-CN" dirty="0" smtClean="0"/>
              <a:t>Sim</a:t>
            </a:r>
            <a:r>
              <a:rPr lang="zh-CN" altLang="en-US" dirty="0" smtClean="0"/>
              <a:t>卡支持</a:t>
            </a:r>
            <a:endParaRPr lang="en-US" altLang="zh-CN" dirty="0" smtClean="0"/>
          </a:p>
          <a:p>
            <a:r>
              <a:rPr lang="zh-CN" altLang="en-US" dirty="0" smtClean="0"/>
              <a:t>视觉障碍人士易用性</a:t>
            </a:r>
            <a:endParaRPr lang="en-US" altLang="zh-CN" dirty="0" smtClean="0"/>
          </a:p>
          <a:p>
            <a:r>
              <a:rPr lang="zh-CN" altLang="en-US" smtClean="0"/>
              <a:t>隐私保护</a:t>
            </a:r>
            <a:endParaRPr lang="en-US" altLang="zh-CN" dirty="0" smtClean="0"/>
          </a:p>
        </p:txBody>
      </p:sp>
    </p:spTree>
    <p:extLst>
      <p:ext uri="{BB962C8B-B14F-4D97-AF65-F5344CB8AC3E}">
        <p14:creationId xmlns:p14="http://schemas.microsoft.com/office/powerpoint/2010/main" val="447394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4678"/>
            <a:ext cx="8229600" cy="994122"/>
          </a:xfrm>
        </p:spPr>
        <p:txBody>
          <a:bodyPr/>
          <a:lstStyle/>
          <a:p>
            <a:r>
              <a:rPr lang="zh-CN" altLang="en-US" smtClean="0"/>
              <a:t>对开发者</a:t>
            </a:r>
            <a:endParaRPr lang="zh-CN" altLang="en-US"/>
          </a:p>
        </p:txBody>
      </p:sp>
      <p:sp>
        <p:nvSpPr>
          <p:cNvPr id="3" name="内容占位符 2"/>
          <p:cNvSpPr>
            <a:spLocks noGrp="1"/>
          </p:cNvSpPr>
          <p:nvPr>
            <p:ph idx="1"/>
          </p:nvPr>
        </p:nvSpPr>
        <p:spPr>
          <a:xfrm>
            <a:off x="0" y="1772816"/>
            <a:ext cx="11052720" cy="4680520"/>
          </a:xfrm>
        </p:spPr>
        <p:txBody>
          <a:bodyPr numCol="2">
            <a:normAutofit fontScale="70000" lnSpcReduction="20000"/>
          </a:bodyPr>
          <a:lstStyle/>
          <a:p>
            <a:r>
              <a:rPr lang="zh-CN" altLang="en-US" smtClean="0"/>
              <a:t>应用安全机制</a:t>
            </a:r>
            <a:endParaRPr lang="en-US" altLang="zh-CN" smtClean="0"/>
          </a:p>
          <a:p>
            <a:pPr lvl="1"/>
            <a:r>
              <a:rPr lang="zh-CN" altLang="en-US" smtClean="0"/>
              <a:t>相互唤醒的应用只能安装一个</a:t>
            </a:r>
            <a:endParaRPr lang="en-US" altLang="zh-CN" smtClean="0"/>
          </a:p>
          <a:p>
            <a:pPr lvl="1"/>
            <a:r>
              <a:rPr lang="zh-CN" altLang="en-US" smtClean="0"/>
              <a:t>相同自定义权限的应用应该有共同的签名</a:t>
            </a:r>
            <a:endParaRPr lang="en-US" altLang="zh-CN"/>
          </a:p>
          <a:p>
            <a:pPr marL="457200" lvl="1" indent="-457200">
              <a:buClr>
                <a:schemeClr val="tx1"/>
              </a:buClr>
              <a:buFont typeface="Arial" panose="020B0604020202020204" pitchFamily="34" charset="0"/>
              <a:buChar char="•"/>
            </a:pPr>
            <a:r>
              <a:rPr lang="en-US" altLang="zh-CN" sz="3000" smtClean="0">
                <a:cs typeface="+mn-cs"/>
              </a:rPr>
              <a:t>ART</a:t>
            </a:r>
            <a:r>
              <a:rPr lang="zh-CN" altLang="en-US" sz="3000" dirty="0">
                <a:cs typeface="+mn-cs"/>
              </a:rPr>
              <a:t>虚拟机特性</a:t>
            </a:r>
            <a:endParaRPr lang="en-US" altLang="zh-CN" sz="3000" dirty="0">
              <a:cs typeface="+mn-cs"/>
            </a:endParaRPr>
          </a:p>
          <a:p>
            <a:pPr lvl="1"/>
            <a:r>
              <a:rPr lang="zh-CN" altLang="en-US" dirty="0"/>
              <a:t>加</a:t>
            </a:r>
            <a:r>
              <a:rPr lang="zh-CN" altLang="en-US" dirty="0" smtClean="0"/>
              <a:t>壳、抗</a:t>
            </a:r>
            <a:r>
              <a:rPr lang="zh-CN" altLang="en-US" smtClean="0"/>
              <a:t>反编译导致运行失败</a:t>
            </a:r>
            <a:endParaRPr lang="en-US" altLang="zh-CN" smtClean="0"/>
          </a:p>
          <a:p>
            <a:pPr lvl="1"/>
            <a:r>
              <a:rPr lang="zh-CN" altLang="en-US" smtClean="0"/>
              <a:t>垃圾回收机制</a:t>
            </a:r>
            <a:endParaRPr lang="en-US" altLang="zh-CN" dirty="0" smtClean="0"/>
          </a:p>
          <a:p>
            <a:r>
              <a:rPr lang="en-US" altLang="zh-CN" smtClean="0"/>
              <a:t>MD</a:t>
            </a:r>
            <a:r>
              <a:rPr lang="zh-CN" altLang="en-US" smtClean="0"/>
              <a:t>设计规范</a:t>
            </a:r>
            <a:endParaRPr lang="en-US" altLang="zh-CN" dirty="0"/>
          </a:p>
          <a:p>
            <a:pPr lvl="1"/>
            <a:r>
              <a:rPr lang="en-US" altLang="zh-CN" smtClean="0"/>
              <a:t>UI</a:t>
            </a:r>
            <a:r>
              <a:rPr lang="zh-CN" altLang="en-US" smtClean="0"/>
              <a:t>控件</a:t>
            </a:r>
            <a:endParaRPr lang="en-US" altLang="zh-CN" smtClean="0"/>
          </a:p>
          <a:p>
            <a:pPr lvl="1"/>
            <a:r>
              <a:rPr lang="zh-CN" altLang="en-US" smtClean="0"/>
              <a:t>动画效果</a:t>
            </a:r>
            <a:endParaRPr lang="en-US" altLang="zh-CN" smtClean="0"/>
          </a:p>
          <a:p>
            <a:r>
              <a:rPr lang="zh-CN" altLang="en-US" smtClean="0"/>
              <a:t>增强</a:t>
            </a:r>
            <a:r>
              <a:rPr lang="zh-CN" altLang="en-US" dirty="0" smtClean="0"/>
              <a:t>通信</a:t>
            </a:r>
            <a:endParaRPr lang="en-US" altLang="zh-CN" dirty="0" smtClean="0"/>
          </a:p>
          <a:p>
            <a:pPr lvl="1"/>
            <a:r>
              <a:rPr lang="zh-CN" altLang="en-US" dirty="0" smtClean="0"/>
              <a:t>低功耗蓝牙</a:t>
            </a:r>
            <a:endParaRPr lang="en-US" altLang="zh-CN" dirty="0" smtClean="0"/>
          </a:p>
          <a:p>
            <a:pPr lvl="1"/>
            <a:r>
              <a:rPr lang="en-US" altLang="zh-CN" dirty="0" err="1" smtClean="0"/>
              <a:t>nfc</a:t>
            </a:r>
            <a:r>
              <a:rPr lang="zh-CN" altLang="en-US" dirty="0" smtClean="0"/>
              <a:t>增强</a:t>
            </a:r>
            <a:endParaRPr lang="en-US" altLang="zh-CN" dirty="0" smtClean="0"/>
          </a:p>
          <a:p>
            <a:pPr lvl="1"/>
            <a:r>
              <a:rPr lang="zh-CN" altLang="en-US"/>
              <a:t>多</a:t>
            </a:r>
            <a:r>
              <a:rPr lang="zh-CN" altLang="en-US" smtClean="0"/>
              <a:t>网络</a:t>
            </a:r>
            <a:endParaRPr lang="en-US" altLang="zh-CN" smtClean="0"/>
          </a:p>
          <a:p>
            <a:pPr lvl="1"/>
            <a:endParaRPr lang="en-US" altLang="zh-CN" dirty="0" smtClean="0"/>
          </a:p>
          <a:p>
            <a:pPr marL="457200" lvl="1" indent="-457200">
              <a:buClr>
                <a:schemeClr val="tx1"/>
              </a:buClr>
              <a:buFont typeface="Arial" panose="020B0604020202020204" pitchFamily="34" charset="0"/>
              <a:buChar char="•"/>
            </a:pPr>
            <a:r>
              <a:rPr lang="en-US" altLang="zh-CN" sz="3000" smtClean="0">
                <a:cs typeface="+mn-cs"/>
              </a:rPr>
              <a:t>Notifycation</a:t>
            </a:r>
            <a:endParaRPr lang="en-US" altLang="zh-CN" sz="3000">
              <a:cs typeface="+mn-cs"/>
            </a:endParaRPr>
          </a:p>
          <a:p>
            <a:r>
              <a:rPr lang="zh-CN" altLang="en-US" smtClean="0"/>
              <a:t>多媒体</a:t>
            </a:r>
            <a:endParaRPr lang="en-US" altLang="zh-CN" dirty="0" smtClean="0"/>
          </a:p>
          <a:p>
            <a:pPr lvl="1"/>
            <a:r>
              <a:rPr lang="zh-CN" altLang="en-US" dirty="0" smtClean="0"/>
              <a:t>新的相机功能（需硬件支持）</a:t>
            </a:r>
            <a:endParaRPr lang="en-US" altLang="zh-CN" dirty="0" smtClean="0"/>
          </a:p>
          <a:p>
            <a:pPr lvl="1"/>
            <a:r>
              <a:rPr lang="zh-CN" altLang="en-US" smtClean="0"/>
              <a:t>媒体控制</a:t>
            </a:r>
            <a:endParaRPr lang="en-US" altLang="zh-CN" dirty="0" smtClean="0"/>
          </a:p>
          <a:p>
            <a:pPr marL="457200" lvl="1" indent="-457200">
              <a:buClr>
                <a:schemeClr val="tx1"/>
              </a:buClr>
              <a:buFont typeface="Arial" panose="020B0604020202020204" pitchFamily="34" charset="0"/>
              <a:buChar char="•"/>
            </a:pPr>
            <a:r>
              <a:rPr lang="zh-CN" altLang="en-US" sz="3000">
                <a:cs typeface="+mn-cs"/>
              </a:rPr>
              <a:t>其他</a:t>
            </a:r>
            <a:endParaRPr lang="en-US" altLang="zh-CN" sz="3000" dirty="0">
              <a:cs typeface="+mn-cs"/>
            </a:endParaRPr>
          </a:p>
          <a:p>
            <a:pPr lvl="1"/>
            <a:r>
              <a:rPr lang="zh-CN" altLang="en-US" dirty="0" smtClean="0"/>
              <a:t>电池续航调试</a:t>
            </a:r>
            <a:endParaRPr lang="en-US" altLang="zh-CN" dirty="0" smtClean="0"/>
          </a:p>
          <a:p>
            <a:pPr lvl="1"/>
            <a:r>
              <a:rPr lang="en-US" altLang="zh-CN" dirty="0" err="1" smtClean="0"/>
              <a:t>WebView</a:t>
            </a:r>
            <a:r>
              <a:rPr lang="zh-CN" altLang="en-US" dirty="0" smtClean="0"/>
              <a:t>更新</a:t>
            </a:r>
            <a:endParaRPr lang="en-US" altLang="zh-CN" dirty="0" smtClean="0"/>
          </a:p>
          <a:p>
            <a:pPr lvl="1"/>
            <a:r>
              <a:rPr lang="zh-CN" altLang="en-US" smtClean="0"/>
              <a:t>最近运行</a:t>
            </a:r>
            <a:r>
              <a:rPr lang="en-US" altLang="zh-CN" smtClean="0"/>
              <a:t>	</a:t>
            </a:r>
            <a:endParaRPr lang="en-US" altLang="zh-CN" dirty="0" smtClean="0"/>
          </a:p>
          <a:p>
            <a:pPr lvl="1"/>
            <a:r>
              <a:rPr lang="en-US" altLang="zh-CN" smtClean="0"/>
              <a:t>JobScheduler</a:t>
            </a:r>
            <a:r>
              <a:rPr lang="zh-CN" altLang="en-US" smtClean="0"/>
              <a:t>（规划任务在</a:t>
            </a:r>
            <a:r>
              <a:rPr lang="zh-CN" altLang="en-US" dirty="0" smtClean="0"/>
              <a:t>合适的时机执行）</a:t>
            </a:r>
            <a:endParaRPr lang="en-US" altLang="zh-CN" dirty="0" smtClean="0"/>
          </a:p>
          <a:p>
            <a:pPr lvl="1"/>
            <a:r>
              <a:rPr lang="zh-CN" altLang="en-US" dirty="0" smtClean="0"/>
              <a:t>屏幕固定</a:t>
            </a:r>
            <a:endParaRPr lang="en-US" altLang="zh-CN" dirty="0" smtClean="0"/>
          </a:p>
          <a:p>
            <a:pPr lvl="1"/>
            <a:r>
              <a:rPr lang="zh-CN" altLang="en-US" dirty="0" smtClean="0"/>
              <a:t>多用户</a:t>
            </a:r>
            <a:endParaRPr lang="en-US" altLang="zh-CN" dirty="0" smtClean="0"/>
          </a:p>
          <a:p>
            <a:pPr lvl="1"/>
            <a:r>
              <a:rPr lang="zh-CN" altLang="en-US" dirty="0" smtClean="0"/>
              <a:t>工作空间</a:t>
            </a:r>
            <a:endParaRPr lang="en-US" altLang="zh-CN" dirty="0" smtClean="0"/>
          </a:p>
          <a:p>
            <a:pPr lvl="1"/>
            <a:r>
              <a:rPr lang="en-US" altLang="zh-CN" smtClean="0"/>
              <a:t>PDF</a:t>
            </a:r>
            <a:r>
              <a:rPr lang="zh-CN" altLang="en-US" smtClean="0"/>
              <a:t>渲染</a:t>
            </a:r>
            <a:endParaRPr lang="en-US" altLang="zh-CN" smtClean="0"/>
          </a:p>
          <a:p>
            <a:pPr lvl="1"/>
            <a:r>
              <a:rPr lang="en-US" altLang="zh-CN" smtClean="0"/>
              <a:t>OpenGL ES 3.1</a:t>
            </a:r>
            <a:endParaRPr lang="zh-CN" altLang="en-US" dirty="0"/>
          </a:p>
        </p:txBody>
      </p:sp>
    </p:spTree>
    <p:extLst>
      <p:ext uri="{BB962C8B-B14F-4D97-AF65-F5344CB8AC3E}">
        <p14:creationId xmlns:p14="http://schemas.microsoft.com/office/powerpoint/2010/main" val="123549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0662"/>
            <a:ext cx="8229600" cy="994122"/>
          </a:xfrm>
        </p:spPr>
        <p:txBody>
          <a:bodyPr/>
          <a:lstStyle/>
          <a:p>
            <a:r>
              <a:rPr lang="en-US" altLang="zh-CN" dirty="0" err="1" smtClean="0"/>
              <a:t>Dalvik</a:t>
            </a:r>
            <a:r>
              <a:rPr lang="en-US" altLang="zh-CN" dirty="0" smtClean="0"/>
              <a:t> Vs ART</a:t>
            </a:r>
            <a:endParaRPr lang="zh-CN" altLang="en-US" dirty="0"/>
          </a:p>
        </p:txBody>
      </p:sp>
      <p:sp>
        <p:nvSpPr>
          <p:cNvPr id="3" name="内容占位符 2"/>
          <p:cNvSpPr>
            <a:spLocks noGrp="1"/>
          </p:cNvSpPr>
          <p:nvPr>
            <p:ph idx="1"/>
          </p:nvPr>
        </p:nvSpPr>
        <p:spPr>
          <a:xfrm>
            <a:off x="107504" y="1600200"/>
            <a:ext cx="8579296" cy="4525963"/>
          </a:xfrm>
        </p:spPr>
        <p:txBody>
          <a:bodyPr>
            <a:normAutofit fontScale="62500" lnSpcReduction="20000"/>
          </a:bodyPr>
          <a:lstStyle/>
          <a:p>
            <a:r>
              <a:rPr lang="en-US" altLang="zh-CN" dirty="0" smtClean="0"/>
              <a:t>JIT</a:t>
            </a:r>
            <a:r>
              <a:rPr lang="zh-CN" altLang="en-US" dirty="0" smtClean="0"/>
              <a:t>（</a:t>
            </a:r>
            <a:r>
              <a:rPr lang="en-US" altLang="zh-CN" dirty="0" smtClean="0"/>
              <a:t>Just </a:t>
            </a:r>
            <a:r>
              <a:rPr lang="en-US" altLang="zh-CN" smtClean="0"/>
              <a:t>In Time</a:t>
            </a:r>
            <a:r>
              <a:rPr lang="zh-CN" altLang="en-US" smtClean="0"/>
              <a:t>实时编译）  </a:t>
            </a:r>
            <a:r>
              <a:rPr lang="en-US" altLang="zh-CN" dirty="0" smtClean="0"/>
              <a:t>Vs  AOT (Ahead </a:t>
            </a:r>
            <a:r>
              <a:rPr lang="en-US" altLang="zh-CN" smtClean="0"/>
              <a:t>of Time</a:t>
            </a:r>
            <a:r>
              <a:rPr lang="zh-CN" altLang="en-US" smtClean="0"/>
              <a:t>预先编译</a:t>
            </a:r>
            <a:r>
              <a:rPr lang="en-US" altLang="zh-CN" smtClean="0"/>
              <a:t>)</a:t>
            </a:r>
            <a:endParaRPr lang="en-US" altLang="zh-CN" dirty="0" smtClean="0"/>
          </a:p>
          <a:p>
            <a:pPr lvl="1"/>
            <a:r>
              <a:rPr lang="en-US" altLang="zh-CN" dirty="0" smtClean="0"/>
              <a:t>JIT </a:t>
            </a:r>
            <a:r>
              <a:rPr lang="zh-CN" altLang="en-US" dirty="0" smtClean="0"/>
              <a:t>运行时编译（运行卡顿）</a:t>
            </a:r>
            <a:endParaRPr lang="en-US" altLang="zh-CN" dirty="0" smtClean="0"/>
          </a:p>
          <a:p>
            <a:pPr lvl="1"/>
            <a:r>
              <a:rPr lang="en-US" altLang="zh-CN" dirty="0" smtClean="0"/>
              <a:t>AOT</a:t>
            </a:r>
            <a:r>
              <a:rPr lang="zh-CN" altLang="en-US" dirty="0" smtClean="0"/>
              <a:t>安装时编译（安装过程较</a:t>
            </a:r>
            <a:r>
              <a:rPr lang="zh-CN" altLang="en-US" smtClean="0"/>
              <a:t>长、首次开机时间长、</a:t>
            </a:r>
            <a:r>
              <a:rPr lang="en-US" altLang="zh-CN" smtClean="0"/>
              <a:t>”</a:t>
            </a:r>
            <a:r>
              <a:rPr lang="zh-CN" altLang="en-US" dirty="0" smtClean="0"/>
              <a:t>硬盘</a:t>
            </a:r>
            <a:r>
              <a:rPr lang="en-US" altLang="zh-CN" dirty="0" smtClean="0"/>
              <a:t>”</a:t>
            </a:r>
            <a:r>
              <a:rPr lang="zh-CN" altLang="en-US" dirty="0" smtClean="0"/>
              <a:t>占用大）</a:t>
            </a:r>
            <a:endParaRPr lang="en-US" altLang="zh-CN" dirty="0" smtClean="0"/>
          </a:p>
          <a:p>
            <a:pPr marL="457200" lvl="1" indent="-457200">
              <a:buClr>
                <a:schemeClr val="tx1"/>
              </a:buClr>
              <a:buFont typeface="Arial" panose="020B0604020202020204" pitchFamily="34" charset="0"/>
              <a:buChar char="•"/>
            </a:pPr>
            <a:r>
              <a:rPr lang="zh-CN" altLang="en-US" sz="3000">
                <a:cs typeface="+mn-cs"/>
              </a:rPr>
              <a:t>改进的</a:t>
            </a:r>
            <a:r>
              <a:rPr lang="en-US" altLang="zh-CN" sz="3000">
                <a:cs typeface="+mn-cs"/>
              </a:rPr>
              <a:t>GC</a:t>
            </a:r>
          </a:p>
          <a:p>
            <a:pPr lvl="1">
              <a:lnSpc>
                <a:spcPct val="100000"/>
              </a:lnSpc>
            </a:pPr>
            <a:r>
              <a:rPr lang="zh-CN" altLang="en-US" dirty="0"/>
              <a:t>暂停次数从</a:t>
            </a:r>
            <a:r>
              <a:rPr lang="en-US" altLang="zh-CN" dirty="0"/>
              <a:t>2</a:t>
            </a:r>
            <a:r>
              <a:rPr lang="zh-CN" altLang="en-US" dirty="0"/>
              <a:t>次变为</a:t>
            </a:r>
            <a:r>
              <a:rPr lang="en-US" altLang="zh-CN" dirty="0"/>
              <a:t>1</a:t>
            </a:r>
            <a:r>
              <a:rPr lang="zh-CN" altLang="en-US"/>
              <a:t>次</a:t>
            </a:r>
            <a:r>
              <a:rPr lang="zh-CN" altLang="en-US" smtClean="0"/>
              <a:t>（分析 清理）</a:t>
            </a:r>
            <a:endParaRPr lang="en-US" altLang="zh-CN" dirty="0"/>
          </a:p>
          <a:p>
            <a:pPr lvl="1">
              <a:lnSpc>
                <a:spcPct val="100000"/>
              </a:lnSpc>
            </a:pPr>
            <a:r>
              <a:rPr lang="zh-CN" altLang="en-US" dirty="0"/>
              <a:t>暂停时并行处理（多核</a:t>
            </a:r>
            <a:r>
              <a:rPr lang="en-US" altLang="zh-CN" dirty="0"/>
              <a:t>CPU</a:t>
            </a:r>
            <a:r>
              <a:rPr lang="zh-CN" altLang="en-US" dirty="0"/>
              <a:t>情况下减少暂停时间）</a:t>
            </a:r>
            <a:endParaRPr lang="en-US" altLang="zh-CN" dirty="0"/>
          </a:p>
          <a:p>
            <a:pPr lvl="1">
              <a:lnSpc>
                <a:spcPct val="100000"/>
              </a:lnSpc>
            </a:pPr>
            <a:r>
              <a:rPr lang="zh-CN" altLang="en-US" dirty="0"/>
              <a:t>改进机制，并发</a:t>
            </a:r>
            <a:r>
              <a:rPr lang="en-US" altLang="zh-CN" dirty="0"/>
              <a:t>GC</a:t>
            </a:r>
            <a:r>
              <a:rPr lang="zh-CN" altLang="en-US" dirty="0"/>
              <a:t>更及时，减少了因内存申请造成的</a:t>
            </a:r>
            <a:r>
              <a:rPr lang="en-US" altLang="zh-CN"/>
              <a:t>GC</a:t>
            </a:r>
            <a:r>
              <a:rPr lang="zh-CN" altLang="en-US" smtClean="0"/>
              <a:t>次数</a:t>
            </a:r>
            <a:endParaRPr lang="en-US" altLang="zh-CN" smtClean="0"/>
          </a:p>
          <a:p>
            <a:pPr lvl="1">
              <a:lnSpc>
                <a:spcPct val="100000"/>
              </a:lnSpc>
            </a:pPr>
            <a:r>
              <a:rPr lang="zh-CN" altLang="en-US" smtClean="0"/>
              <a:t>对不同生命周期的内存对象采取不同的策略，减少了</a:t>
            </a:r>
            <a:r>
              <a:rPr lang="en-US" altLang="zh-CN" smtClean="0"/>
              <a:t>GC</a:t>
            </a:r>
            <a:r>
              <a:rPr lang="zh-CN" altLang="en-US" smtClean="0"/>
              <a:t>的时间</a:t>
            </a:r>
            <a:endParaRPr lang="en-US" altLang="zh-CN" dirty="0"/>
          </a:p>
          <a:p>
            <a:pPr lvl="1">
              <a:lnSpc>
                <a:spcPct val="100000"/>
              </a:lnSpc>
            </a:pPr>
            <a:r>
              <a:rPr lang="en-US" altLang="zh-CN"/>
              <a:t>Compacting GC</a:t>
            </a:r>
            <a:r>
              <a:rPr lang="zh-CN" altLang="en-US" smtClean="0"/>
              <a:t>减少后台内存</a:t>
            </a:r>
            <a:r>
              <a:rPr lang="zh-CN" altLang="en-US" dirty="0"/>
              <a:t>的时候和内存碎片（不连续的内存）</a:t>
            </a:r>
            <a:endParaRPr lang="en-US" altLang="zh-CN" dirty="0"/>
          </a:p>
          <a:p>
            <a:pPr marL="457200" lvl="1" indent="-457200">
              <a:buClr>
                <a:schemeClr val="tx1"/>
              </a:buClr>
              <a:buFont typeface="Arial" panose="020B0604020202020204" pitchFamily="34" charset="0"/>
              <a:buChar char="•"/>
            </a:pPr>
            <a:r>
              <a:rPr lang="zh-CN" altLang="en-US" sz="3000">
                <a:cs typeface="+mn-cs"/>
              </a:rPr>
              <a:t>改进调试（广义）</a:t>
            </a:r>
            <a:endParaRPr lang="en-US" altLang="zh-CN" sz="3000" dirty="0">
              <a:cs typeface="+mn-cs"/>
            </a:endParaRPr>
          </a:p>
          <a:p>
            <a:pPr lvl="1"/>
            <a:r>
              <a:rPr lang="en-US" altLang="zh-CN"/>
              <a:t> </a:t>
            </a:r>
            <a:r>
              <a:rPr lang="zh-CN" altLang="en-US"/>
              <a:t>可简化</a:t>
            </a:r>
            <a:r>
              <a:rPr lang="en-US" altLang="zh-CN"/>
              <a:t>Traceview(</a:t>
            </a:r>
            <a:r>
              <a:rPr lang="zh-CN" altLang="en-US"/>
              <a:t>只显示性能影响大</a:t>
            </a:r>
            <a:r>
              <a:rPr lang="zh-CN" altLang="en-US" smtClean="0"/>
              <a:t>的</a:t>
            </a:r>
            <a:r>
              <a:rPr lang="en-US" altLang="zh-CN" smtClean="0"/>
              <a:t>), Debug.startMethodTracingSampling</a:t>
            </a:r>
            <a:endParaRPr lang="en-US" altLang="zh-CN"/>
          </a:p>
          <a:p>
            <a:pPr lvl="1"/>
            <a:r>
              <a:rPr lang="zh-CN" altLang="en-US"/>
              <a:t>增</a:t>
            </a:r>
            <a:r>
              <a:rPr lang="zh-CN" altLang="en-US" smtClean="0"/>
              <a:t>强</a:t>
            </a:r>
            <a:r>
              <a:rPr lang="zh-CN" altLang="en-US"/>
              <a:t>的</a:t>
            </a:r>
            <a:r>
              <a:rPr lang="en-US" altLang="zh-CN"/>
              <a:t>debug</a:t>
            </a:r>
            <a:r>
              <a:rPr lang="zh-CN" altLang="en-US"/>
              <a:t>功能（锁、特定类型对象数量、特定对象的断点调试、方法退出断点、</a:t>
            </a:r>
            <a:r>
              <a:rPr lang="en-US" altLang="zh-CN"/>
              <a:t>field</a:t>
            </a:r>
            <a:r>
              <a:rPr lang="zh-CN" altLang="en-US"/>
              <a:t>断点）</a:t>
            </a:r>
            <a:endParaRPr lang="en-US" altLang="zh-CN"/>
          </a:p>
          <a:p>
            <a:pPr lvl="1"/>
            <a:r>
              <a:rPr lang="zh-CN" altLang="en-US"/>
              <a:t>错误日志更明显</a:t>
            </a:r>
            <a:endParaRPr lang="en-US" altLang="zh-CN"/>
          </a:p>
          <a:p>
            <a:pPr marL="377291" lvl="2">
              <a:spcBef>
                <a:spcPts val="1350"/>
              </a:spcBef>
              <a:buFont typeface="Wingdings" pitchFamily="2" charset="2"/>
              <a:buChar char="p"/>
            </a:pPr>
            <a:endParaRPr lang="en-US" altLang="zh-CN" sz="1650" dirty="0"/>
          </a:p>
          <a:p>
            <a:pPr lvl="1"/>
            <a:endParaRPr lang="en-US" altLang="zh-CN" dirty="0" smtClean="0"/>
          </a:p>
          <a:p>
            <a:endParaRPr lang="zh-CN" altLang="en-US" dirty="0"/>
          </a:p>
        </p:txBody>
      </p:sp>
    </p:spTree>
    <p:extLst>
      <p:ext uri="{BB962C8B-B14F-4D97-AF65-F5344CB8AC3E}">
        <p14:creationId xmlns:p14="http://schemas.microsoft.com/office/powerpoint/2010/main" val="317521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686"/>
            <a:ext cx="8229600" cy="994122"/>
          </a:xfrm>
        </p:spPr>
        <p:txBody>
          <a:bodyPr/>
          <a:lstStyle/>
          <a:p>
            <a:r>
              <a:rPr lang="en-US" altLang="zh-CN" dirty="0"/>
              <a:t>Material </a:t>
            </a:r>
            <a:r>
              <a:rPr lang="en-US" altLang="zh-CN" dirty="0" smtClean="0"/>
              <a:t>Design</a:t>
            </a:r>
            <a:r>
              <a:rPr lang="zh-CN" altLang="en-US" dirty="0" smtClean="0"/>
              <a:t>概览</a:t>
            </a:r>
            <a:endParaRPr lang="zh-CN" altLang="en-US" dirty="0"/>
          </a:p>
        </p:txBody>
      </p:sp>
      <p:sp>
        <p:nvSpPr>
          <p:cNvPr id="3" name="内容占位符 2"/>
          <p:cNvSpPr>
            <a:spLocks noGrp="1"/>
          </p:cNvSpPr>
          <p:nvPr>
            <p:ph idx="1"/>
          </p:nvPr>
        </p:nvSpPr>
        <p:spPr>
          <a:xfrm>
            <a:off x="755650" y="1989138"/>
            <a:ext cx="7696200" cy="4320182"/>
          </a:xfrm>
        </p:spPr>
        <p:txBody>
          <a:bodyPr>
            <a:normAutofit fontScale="62500" lnSpcReduction="20000"/>
          </a:bodyPr>
          <a:lstStyle/>
          <a:p>
            <a:r>
              <a:rPr lang="zh-CN" altLang="en-US" dirty="0" smtClean="0"/>
              <a:t>材质化设计</a:t>
            </a:r>
            <a:endParaRPr lang="en-US" altLang="zh-CN" dirty="0" smtClean="0"/>
          </a:p>
          <a:p>
            <a:pPr lvl="1"/>
            <a:r>
              <a:rPr lang="zh-CN" altLang="en-US" dirty="0" smtClean="0"/>
              <a:t>世界观（</a:t>
            </a:r>
            <a:r>
              <a:rPr lang="en-US" altLang="zh-CN" dirty="0" smtClean="0"/>
              <a:t>3D</a:t>
            </a:r>
            <a:r>
              <a:rPr lang="zh-CN" altLang="en-US" dirty="0" smtClean="0"/>
              <a:t>、魔法纸片）</a:t>
            </a:r>
            <a:endParaRPr lang="en-US" altLang="zh-CN" dirty="0" smtClean="0"/>
          </a:p>
          <a:p>
            <a:pPr lvl="1"/>
            <a:r>
              <a:rPr lang="zh-CN" altLang="en-US" dirty="0" smtClean="0"/>
              <a:t>原则（符合直觉、动画、活泼）</a:t>
            </a:r>
            <a:endParaRPr lang="en-US" altLang="zh-CN" dirty="0" smtClean="0"/>
          </a:p>
          <a:p>
            <a:pPr lvl="1"/>
            <a:r>
              <a:rPr lang="zh-CN" altLang="en-US" dirty="0" smtClean="0"/>
              <a:t>实现（</a:t>
            </a:r>
            <a:r>
              <a:rPr lang="zh-CN" altLang="en-US" smtClean="0"/>
              <a:t>主题、组件、动画</a:t>
            </a:r>
            <a:r>
              <a:rPr lang="zh-CN" altLang="en-US" smtClean="0"/>
              <a:t>）</a:t>
            </a:r>
            <a:r>
              <a:rPr lang="en-US" altLang="zh-CN" smtClean="0"/>
              <a:t/>
            </a:r>
            <a:br>
              <a:rPr lang="en-US" altLang="zh-CN" smtClean="0"/>
            </a:br>
            <a:endParaRPr lang="en-US" altLang="zh-CN" dirty="0" smtClean="0"/>
          </a:p>
          <a:p>
            <a:pPr marL="457200" lvl="1" indent="-457200">
              <a:buClr>
                <a:schemeClr val="tx1"/>
              </a:buClr>
              <a:buFont typeface="Arial" panose="020B0604020202020204" pitchFamily="34" charset="0"/>
              <a:buChar char="•"/>
            </a:pPr>
            <a:r>
              <a:rPr lang="zh-CN" altLang="en-US" sz="3100">
                <a:cs typeface="+mn-cs"/>
              </a:rPr>
              <a:t>比较</a:t>
            </a:r>
            <a:endParaRPr lang="en-US" altLang="zh-CN" sz="3100" dirty="0">
              <a:cs typeface="+mn-cs"/>
            </a:endParaRPr>
          </a:p>
          <a:p>
            <a:pPr lvl="1">
              <a:lnSpc>
                <a:spcPct val="100000"/>
              </a:lnSpc>
            </a:pPr>
            <a:r>
              <a:rPr lang="en-US" altLang="zh-CN" dirty="0" smtClean="0"/>
              <a:t>Skeuomorphic	iOS</a:t>
            </a:r>
            <a:r>
              <a:rPr lang="zh-CN" altLang="en-US" dirty="0"/>
              <a:t>（</a:t>
            </a:r>
            <a:r>
              <a:rPr lang="en-US" altLang="zh-CN" dirty="0"/>
              <a:t>1-6</a:t>
            </a:r>
            <a:r>
              <a:rPr lang="zh-CN" altLang="en-US" dirty="0"/>
              <a:t>）：手机是百变盒子。</a:t>
            </a:r>
            <a:r>
              <a:rPr lang="en-US" altLang="zh-CN" dirty="0"/>
              <a:t>UI</a:t>
            </a:r>
            <a:r>
              <a:rPr lang="zh-CN" altLang="en-US" dirty="0"/>
              <a:t>突出于屏幕。</a:t>
            </a:r>
            <a:endParaRPr lang="en-US" altLang="zh-CN" dirty="0"/>
          </a:p>
          <a:p>
            <a:pPr lvl="1">
              <a:lnSpc>
                <a:spcPct val="100000"/>
              </a:lnSpc>
            </a:pPr>
            <a:r>
              <a:rPr lang="en-US" altLang="zh-CN" dirty="0" err="1" smtClean="0"/>
              <a:t>Holo</a:t>
            </a:r>
            <a:r>
              <a:rPr lang="en-US" altLang="zh-CN" dirty="0"/>
              <a:t>	</a:t>
            </a:r>
            <a:r>
              <a:rPr lang="en-US" altLang="zh-CN" dirty="0" smtClean="0"/>
              <a:t>	Android</a:t>
            </a:r>
            <a:r>
              <a:rPr lang="zh-CN" altLang="en-US" dirty="0"/>
              <a:t>（</a:t>
            </a:r>
            <a:r>
              <a:rPr lang="en-US" altLang="zh-CN" dirty="0"/>
              <a:t>~</a:t>
            </a:r>
            <a:r>
              <a:rPr lang="en-US" altLang="zh-CN" dirty="0" err="1"/>
              <a:t>Kitkat</a:t>
            </a:r>
            <a:r>
              <a:rPr lang="zh-CN" altLang="en-US" dirty="0"/>
              <a:t>）：手机是小电脑。</a:t>
            </a:r>
            <a:r>
              <a:rPr lang="en-US" altLang="zh-CN" dirty="0"/>
              <a:t>UI</a:t>
            </a:r>
            <a:r>
              <a:rPr lang="zh-CN" altLang="en-US" dirty="0"/>
              <a:t>是什么没想过。</a:t>
            </a:r>
            <a:endParaRPr lang="en-US" altLang="zh-CN" dirty="0"/>
          </a:p>
          <a:p>
            <a:pPr lvl="1">
              <a:lnSpc>
                <a:spcPct val="100000"/>
              </a:lnSpc>
            </a:pPr>
            <a:r>
              <a:rPr lang="en-US" altLang="zh-CN" dirty="0" smtClean="0"/>
              <a:t>Metro		Windows </a:t>
            </a:r>
            <a:r>
              <a:rPr lang="en-US" altLang="zh-CN" dirty="0"/>
              <a:t>Phone</a:t>
            </a:r>
            <a:r>
              <a:rPr lang="zh-CN" altLang="en-US" dirty="0"/>
              <a:t>：手机就是手机。</a:t>
            </a:r>
            <a:r>
              <a:rPr lang="en-US" altLang="zh-CN" dirty="0"/>
              <a:t>UI</a:t>
            </a:r>
            <a:r>
              <a:rPr lang="zh-CN" altLang="en-US" dirty="0"/>
              <a:t>在屏幕表面。</a:t>
            </a:r>
            <a:endParaRPr lang="en-US" altLang="zh-CN" dirty="0"/>
          </a:p>
          <a:p>
            <a:pPr lvl="1">
              <a:lnSpc>
                <a:spcPct val="100000"/>
              </a:lnSpc>
            </a:pPr>
            <a:r>
              <a:rPr lang="en-US" altLang="zh-CN" dirty="0" smtClean="0"/>
              <a:t>Flat Design	iOS7</a:t>
            </a:r>
            <a:r>
              <a:rPr lang="zh-CN" altLang="en-US" dirty="0"/>
              <a:t>：手机是观察异世界的魔镜。</a:t>
            </a:r>
            <a:r>
              <a:rPr lang="en-US" altLang="zh-CN" dirty="0"/>
              <a:t>UI</a:t>
            </a:r>
            <a:r>
              <a:rPr lang="zh-CN" altLang="en-US" dirty="0"/>
              <a:t>在另一个空间。</a:t>
            </a:r>
            <a:endParaRPr lang="en-US" altLang="zh-CN" dirty="0"/>
          </a:p>
          <a:p>
            <a:pPr lvl="1">
              <a:lnSpc>
                <a:spcPct val="100000"/>
              </a:lnSpc>
            </a:pPr>
            <a:r>
              <a:rPr lang="en-US" altLang="zh-CN" dirty="0"/>
              <a:t>Material </a:t>
            </a:r>
            <a:r>
              <a:rPr lang="en-US" altLang="zh-CN" dirty="0" smtClean="0"/>
              <a:t>Design	Android </a:t>
            </a:r>
            <a:r>
              <a:rPr lang="en-US" altLang="zh-CN" dirty="0"/>
              <a:t>L</a:t>
            </a:r>
            <a:r>
              <a:rPr lang="zh-CN" altLang="en-US" dirty="0"/>
              <a:t>：手机是装着漂浮小纸片，有玻璃盖子的盒子。</a:t>
            </a:r>
            <a:r>
              <a:rPr lang="en-US" altLang="zh-CN" dirty="0"/>
              <a:t>UI</a:t>
            </a:r>
            <a:r>
              <a:rPr lang="zh-CN" altLang="en-US" dirty="0"/>
              <a:t>在盒子内部。</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21839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62670"/>
            <a:ext cx="8229600" cy="850106"/>
          </a:xfrm>
        </p:spPr>
        <p:txBody>
          <a:bodyPr/>
          <a:lstStyle/>
          <a:p>
            <a:r>
              <a:rPr lang="en-US" altLang="zh-CN" dirty="0"/>
              <a:t>Material </a:t>
            </a:r>
            <a:r>
              <a:rPr lang="en-US" altLang="zh-CN" dirty="0" smtClean="0"/>
              <a:t>Design</a:t>
            </a:r>
            <a:r>
              <a:rPr lang="zh-CN" altLang="en-US" dirty="0" smtClean="0"/>
              <a:t>详解</a:t>
            </a:r>
            <a:endParaRPr lang="zh-CN" altLang="en-US" dirty="0"/>
          </a:p>
        </p:txBody>
      </p:sp>
      <p:sp>
        <p:nvSpPr>
          <p:cNvPr id="3" name="内容占位符 2"/>
          <p:cNvSpPr>
            <a:spLocks noGrp="1"/>
          </p:cNvSpPr>
          <p:nvPr>
            <p:ph idx="1"/>
          </p:nvPr>
        </p:nvSpPr>
        <p:spPr/>
        <p:txBody>
          <a:bodyPr/>
          <a:lstStyle/>
          <a:p>
            <a:r>
              <a:rPr lang="zh-CN" altLang="en-US" sz="2800" dirty="0" smtClean="0"/>
              <a:t>动画（真实、互动、有意味、愉悦）</a:t>
            </a:r>
            <a:endParaRPr lang="en-US" altLang="zh-CN" sz="2800" dirty="0" smtClean="0"/>
          </a:p>
          <a:p>
            <a:r>
              <a:rPr lang="zh-CN" altLang="en-US" sz="2800" dirty="0" smtClean="0"/>
              <a:t>样式（颜色、图标、意向、字体）</a:t>
            </a:r>
            <a:endParaRPr lang="en-US" altLang="zh-CN" sz="2800" dirty="0" smtClean="0"/>
          </a:p>
          <a:p>
            <a:r>
              <a:rPr lang="zh-CN" altLang="en-US" sz="2800" smtClean="0"/>
              <a:t>布局</a:t>
            </a:r>
            <a:endParaRPr lang="en-US" altLang="zh-CN" sz="2800" dirty="0" smtClean="0"/>
          </a:p>
          <a:p>
            <a:r>
              <a:rPr lang="zh-CN" altLang="en-US" sz="2800" dirty="0" smtClean="0"/>
              <a:t>组件（各种情景下组件的使用、以及规范）</a:t>
            </a:r>
            <a:endParaRPr lang="en-US" altLang="zh-CN" sz="2800" dirty="0" smtClean="0"/>
          </a:p>
          <a:p>
            <a:r>
              <a:rPr lang="zh-CN" altLang="en-US" sz="2800" dirty="0" smtClean="0"/>
              <a:t>模式（应用结构、错误提示、数据、手势、图片变化）</a:t>
            </a:r>
            <a:endParaRPr lang="en-US" altLang="zh-CN" sz="2800" dirty="0" smtClean="0"/>
          </a:p>
          <a:p>
            <a:r>
              <a:rPr lang="zh-CN" altLang="en-US" sz="2800" dirty="0" smtClean="0"/>
              <a:t>可用性</a:t>
            </a:r>
            <a:endParaRPr lang="en-US" altLang="zh-CN" sz="2800" dirty="0" smtClean="0"/>
          </a:p>
          <a:p>
            <a:r>
              <a:rPr lang="zh-CN" altLang="en-US" sz="2800" dirty="0" smtClean="0"/>
              <a:t>资源</a:t>
            </a:r>
            <a:endParaRPr lang="en-US" altLang="zh-CN" sz="2800" dirty="0" smtClean="0"/>
          </a:p>
        </p:txBody>
      </p:sp>
    </p:spTree>
    <p:extLst>
      <p:ext uri="{BB962C8B-B14F-4D97-AF65-F5344CB8AC3E}">
        <p14:creationId xmlns:p14="http://schemas.microsoft.com/office/powerpoint/2010/main" val="2259988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1738</Words>
  <Application>Microsoft Office PowerPoint</Application>
  <PresentationFormat>全屏显示(4:3)</PresentationFormat>
  <Paragraphs>459</Paragraphs>
  <Slides>31</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宋体</vt:lpstr>
      <vt:lpstr>微软雅黑</vt:lpstr>
      <vt:lpstr>Arial</vt:lpstr>
      <vt:lpstr>Calibri</vt:lpstr>
      <vt:lpstr>Consolas</vt:lpstr>
      <vt:lpstr>Corbel</vt:lpstr>
      <vt:lpstr>Wingdings</vt:lpstr>
      <vt:lpstr>Office 主题</vt:lpstr>
      <vt:lpstr>PowerPoint 演示文稿</vt:lpstr>
      <vt:lpstr>PowerPoint 演示文稿</vt:lpstr>
      <vt:lpstr>Android历史版本表</vt:lpstr>
      <vt:lpstr>Android 5.0 主要变化</vt:lpstr>
      <vt:lpstr>对用户</vt:lpstr>
      <vt:lpstr>对开发者</vt:lpstr>
      <vt:lpstr>Dalvik Vs ART</vt:lpstr>
      <vt:lpstr>Material Design概览</vt:lpstr>
      <vt:lpstr>Material Design详解</vt:lpstr>
      <vt:lpstr>DrawerLayout（抽屉布局）</vt:lpstr>
      <vt:lpstr>ActionBarDrawerToggle  （连接ActionBar和Drawer的开关）</vt:lpstr>
      <vt:lpstr>主题与颜色</vt:lpstr>
      <vt:lpstr>高度</vt:lpstr>
      <vt:lpstr>阴影</vt:lpstr>
      <vt:lpstr>裁剪</vt:lpstr>
      <vt:lpstr>单一图片选择器</vt:lpstr>
      <vt:lpstr>取色器</vt:lpstr>
      <vt:lpstr>矢量图</vt:lpstr>
      <vt:lpstr>涟漪动画</vt:lpstr>
      <vt:lpstr>Reveal （揭示动画）</vt:lpstr>
      <vt:lpstr>路径动画</vt:lpstr>
      <vt:lpstr>动态动画（选择器动画）</vt:lpstr>
      <vt:lpstr>矢量图动画</vt:lpstr>
      <vt:lpstr>Material style Widget</vt:lpstr>
      <vt:lpstr> Activity Transition（转场动画）</vt:lpstr>
      <vt:lpstr>RecyclerView </vt:lpstr>
      <vt:lpstr>RecyclerView</vt:lpstr>
      <vt:lpstr>CardView</vt:lpstr>
      <vt:lpstr>Material Design兼容</vt:lpstr>
      <vt:lpstr>学习方法</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chao</cp:lastModifiedBy>
  <cp:revision>14</cp:revision>
  <dcterms:created xsi:type="dcterms:W3CDTF">2015-06-29T07:19:05Z</dcterms:created>
  <dcterms:modified xsi:type="dcterms:W3CDTF">2015-09-04T04:37:27Z</dcterms:modified>
</cp:coreProperties>
</file>