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4C7-648D-420C-94DC-262ADAD6D689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DD14-07A6-4B07-8853-93BA59F562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64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4C7-648D-420C-94DC-262ADAD6D689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DD14-07A6-4B07-8853-93BA59F562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1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4C7-648D-420C-94DC-262ADAD6D689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DD14-07A6-4B07-8853-93BA59F562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51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4C7-648D-420C-94DC-262ADAD6D689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DD14-07A6-4B07-8853-93BA59F562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75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4C7-648D-420C-94DC-262ADAD6D689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DD14-07A6-4B07-8853-93BA59F562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45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4C7-648D-420C-94DC-262ADAD6D689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DD14-07A6-4B07-8853-93BA59F562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1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4C7-648D-420C-94DC-262ADAD6D689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DD14-07A6-4B07-8853-93BA59F562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89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4C7-648D-420C-94DC-262ADAD6D689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DD14-07A6-4B07-8853-93BA59F562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48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4C7-648D-420C-94DC-262ADAD6D689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DD14-07A6-4B07-8853-93BA59F562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42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4C7-648D-420C-94DC-262ADAD6D689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DD14-07A6-4B07-8853-93BA59F562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250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4C7-648D-420C-94DC-262ADAD6D689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DD14-07A6-4B07-8853-93BA59F562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2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DF4C7-648D-420C-94DC-262ADAD6D689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0DD14-07A6-4B07-8853-93BA59F562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25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nvertio.co/de/emf-sv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Conversion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SVG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 slide and mark everything with ctrl-a</a:t>
            </a:r>
          </a:p>
          <a:p>
            <a:r>
              <a:rPr lang="en-US" dirty="0" smtClean="0"/>
              <a:t>Right-click and “save image as…” -&gt; .</a:t>
            </a:r>
            <a:r>
              <a:rPr lang="en-US" dirty="0" err="1" smtClean="0"/>
              <a:t>emf</a:t>
            </a:r>
            <a:endParaRPr lang="en-US" dirty="0" smtClean="0"/>
          </a:p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https://convertio.co/de/emf-svg/</a:t>
            </a:r>
            <a:endParaRPr lang="en-US" dirty="0" smtClean="0"/>
          </a:p>
          <a:p>
            <a:r>
              <a:rPr lang="en-US" dirty="0" smtClean="0"/>
              <a:t>Upload .</a:t>
            </a:r>
            <a:r>
              <a:rPr lang="en-US" dirty="0" err="1" smtClean="0"/>
              <a:t>emf</a:t>
            </a:r>
            <a:r>
              <a:rPr lang="en-US" dirty="0" smtClean="0"/>
              <a:t>, convert, download .</a:t>
            </a:r>
            <a:r>
              <a:rPr lang="en-US" dirty="0" err="1" smtClean="0"/>
              <a:t>svg</a:t>
            </a:r>
            <a:endParaRPr lang="en-US" dirty="0" smtClean="0"/>
          </a:p>
          <a:p>
            <a:r>
              <a:rPr lang="en-US" dirty="0" smtClean="0"/>
              <a:t>Enjoy scalable graphics in docs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 smtClean="0">
                <a:sym typeface="Wingdings" panose="05000000000000000000" pitchFamily="2" charset="2"/>
              </a:rPr>
              <a:t>Restrictions</a:t>
            </a:r>
            <a:r>
              <a:rPr lang="de-DE" dirty="0" smtClean="0">
                <a:sym typeface="Wingdings" panose="05000000000000000000" pitchFamily="2" charset="2"/>
              </a:rPr>
              <a:t>: </a:t>
            </a:r>
            <a:r>
              <a:rPr lang="en-US" b="1" dirty="0" smtClean="0">
                <a:sym typeface="Wingdings" panose="05000000000000000000" pitchFamily="2" charset="2"/>
              </a:rPr>
              <a:t>10 </a:t>
            </a:r>
            <a:r>
              <a:rPr lang="en-US" b="1" dirty="0" smtClean="0"/>
              <a:t>Minutes Conversion Time per Day </a:t>
            </a:r>
            <a:r>
              <a:rPr lang="en-US" b="1" dirty="0" smtClean="0">
                <a:sym typeface="Wingdings" panose="05000000000000000000" pitchFamily="2" charset="2"/>
              </a:rPr>
              <a:t>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0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 SVG </a:t>
            </a:r>
            <a:r>
              <a:rPr lang="de-DE" dirty="0" err="1" smtClean="0"/>
              <a:t>compatibility</a:t>
            </a:r>
            <a:r>
              <a:rPr lang="de-DE" smtClean="0"/>
              <a:t>…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1835150" y="4365625"/>
            <a:ext cx="1008063" cy="1008063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chemeClr val="hlink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Time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User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372225" y="1484313"/>
            <a:ext cx="1008063" cy="1008062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chemeClr val="hlink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Time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Provider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227763" y="4365625"/>
            <a:ext cx="1008062" cy="1008063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chemeClr val="hlink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Time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Provider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835150" y="1916113"/>
            <a:ext cx="1008063" cy="1008062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chemeClr val="hlink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Time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User</a:t>
            </a:r>
          </a:p>
        </p:txBody>
      </p:sp>
      <p:sp>
        <p:nvSpPr>
          <p:cNvPr id="8" name="Cloud"/>
          <p:cNvSpPr>
            <a:spLocks noChangeAspect="1" noEditPoints="1" noChangeArrowheads="1"/>
          </p:cNvSpPr>
          <p:nvPr/>
        </p:nvSpPr>
        <p:spPr bwMode="auto">
          <a:xfrm>
            <a:off x="3203575" y="2492375"/>
            <a:ext cx="2743200" cy="18383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rgbClr val="FFBE7D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Network</a:t>
            </a:r>
          </a:p>
        </p:txBody>
      </p:sp>
      <p:cxnSp>
        <p:nvCxnSpPr>
          <p:cNvPr id="9" name="AutoShape 17"/>
          <p:cNvCxnSpPr>
            <a:cxnSpLocks noChangeShapeType="1"/>
          </p:cNvCxnSpPr>
          <p:nvPr/>
        </p:nvCxnSpPr>
        <p:spPr bwMode="auto">
          <a:xfrm rot="5400000" flipV="1">
            <a:off x="4539457" y="2669381"/>
            <a:ext cx="1588" cy="3679825"/>
          </a:xfrm>
          <a:prstGeom prst="curvedConnector3">
            <a:avLst>
              <a:gd name="adj1" fmla="val -480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18"/>
          <p:cNvCxnSpPr>
            <a:cxnSpLocks noChangeShapeType="1"/>
            <a:stCxn id="4" idx="0"/>
            <a:endCxn id="5" idx="4"/>
          </p:cNvCxnSpPr>
          <p:nvPr/>
        </p:nvCxnSpPr>
        <p:spPr bwMode="auto">
          <a:xfrm rot="16200000">
            <a:off x="3671888" y="1160462"/>
            <a:ext cx="1873250" cy="45370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19"/>
          <p:cNvCxnSpPr>
            <a:cxnSpLocks noChangeShapeType="1"/>
            <a:stCxn id="7" idx="5"/>
            <a:endCxn id="5" idx="3"/>
          </p:cNvCxnSpPr>
          <p:nvPr/>
        </p:nvCxnSpPr>
        <p:spPr bwMode="auto">
          <a:xfrm rot="5400000" flipH="1" flipV="1">
            <a:off x="4391819" y="648494"/>
            <a:ext cx="431800" cy="3824288"/>
          </a:xfrm>
          <a:prstGeom prst="curvedConnector3">
            <a:avLst>
              <a:gd name="adj1" fmla="val -87134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2124075" y="3141663"/>
            <a:ext cx="10525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600"/>
              <a:t>subscribe</a:t>
            </a:r>
            <a:br>
              <a:rPr lang="en-US" altLang="de-DE" sz="1600"/>
            </a:br>
            <a:r>
              <a:rPr lang="en-US" altLang="de-DE" sz="1600"/>
              <a:t>to time</a:t>
            </a:r>
          </a:p>
        </p:txBody>
      </p:sp>
    </p:spTree>
    <p:extLst>
      <p:ext uri="{BB962C8B-B14F-4D97-AF65-F5344CB8AC3E}">
        <p14:creationId xmlns:p14="http://schemas.microsoft.com/office/powerpoint/2010/main" val="270064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Fig.1a: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(</a:t>
            </a:r>
            <a:r>
              <a:rPr lang="de-DE" dirty="0" err="1" smtClean="0"/>
              <a:t>Subscription</a:t>
            </a:r>
            <a:r>
              <a:rPr lang="de-DE" dirty="0" smtClean="0"/>
              <a:t> Phase)</a:t>
            </a:r>
            <a:endParaRPr lang="de-DE" dirty="0"/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1835150" y="4365625"/>
            <a:ext cx="1008063" cy="1008063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Time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User</a:t>
            </a: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6372225" y="1484313"/>
            <a:ext cx="1008063" cy="1008062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Time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Provider</a:t>
            </a:r>
          </a:p>
        </p:txBody>
      </p:sp>
      <p:sp>
        <p:nvSpPr>
          <p:cNvPr id="27" name="Oval 6"/>
          <p:cNvSpPr>
            <a:spLocks noChangeArrowheads="1"/>
          </p:cNvSpPr>
          <p:nvPr/>
        </p:nvSpPr>
        <p:spPr bwMode="auto">
          <a:xfrm>
            <a:off x="6227763" y="4365625"/>
            <a:ext cx="1008062" cy="1008063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Time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Provider</a:t>
            </a:r>
          </a:p>
        </p:txBody>
      </p:sp>
      <p:sp>
        <p:nvSpPr>
          <p:cNvPr id="28" name="Oval 7"/>
          <p:cNvSpPr>
            <a:spLocks noChangeArrowheads="1"/>
          </p:cNvSpPr>
          <p:nvPr/>
        </p:nvSpPr>
        <p:spPr bwMode="auto">
          <a:xfrm>
            <a:off x="1835150" y="1916113"/>
            <a:ext cx="1008063" cy="1008062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Time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User</a:t>
            </a:r>
          </a:p>
        </p:txBody>
      </p:sp>
      <p:sp>
        <p:nvSpPr>
          <p:cNvPr id="29" name="Cloud"/>
          <p:cNvSpPr>
            <a:spLocks noChangeAspect="1" noEditPoints="1" noChangeArrowheads="1"/>
          </p:cNvSpPr>
          <p:nvPr/>
        </p:nvSpPr>
        <p:spPr bwMode="auto">
          <a:xfrm>
            <a:off x="3203575" y="2492375"/>
            <a:ext cx="2743200" cy="18383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rgbClr val="FFBE7D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Network</a:t>
            </a:r>
          </a:p>
        </p:txBody>
      </p:sp>
      <p:cxnSp>
        <p:nvCxnSpPr>
          <p:cNvPr id="30" name="AutoShape 17"/>
          <p:cNvCxnSpPr>
            <a:cxnSpLocks noChangeShapeType="1"/>
          </p:cNvCxnSpPr>
          <p:nvPr/>
        </p:nvCxnSpPr>
        <p:spPr bwMode="auto">
          <a:xfrm rot="5400000" flipV="1">
            <a:off x="4539457" y="2669381"/>
            <a:ext cx="1588" cy="3679825"/>
          </a:xfrm>
          <a:prstGeom prst="curvedConnector3">
            <a:avLst>
              <a:gd name="adj1" fmla="val -48000000"/>
            </a:avLst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8"/>
          <p:cNvCxnSpPr>
            <a:cxnSpLocks noChangeShapeType="1"/>
            <a:stCxn id="25" idx="0"/>
            <a:endCxn id="26" idx="4"/>
          </p:cNvCxnSpPr>
          <p:nvPr/>
        </p:nvCxnSpPr>
        <p:spPr bwMode="auto">
          <a:xfrm rot="16200000">
            <a:off x="3671888" y="1160462"/>
            <a:ext cx="1873250" cy="45370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9"/>
          <p:cNvCxnSpPr>
            <a:cxnSpLocks noChangeShapeType="1"/>
            <a:stCxn id="28" idx="5"/>
            <a:endCxn id="26" idx="3"/>
          </p:cNvCxnSpPr>
          <p:nvPr/>
        </p:nvCxnSpPr>
        <p:spPr bwMode="auto">
          <a:xfrm rot="5400000" flipH="1" flipV="1">
            <a:off x="4391819" y="648494"/>
            <a:ext cx="431800" cy="3824288"/>
          </a:xfrm>
          <a:prstGeom prst="curvedConnector3">
            <a:avLst>
              <a:gd name="adj1" fmla="val -87134"/>
            </a:avLst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2124075" y="3141663"/>
            <a:ext cx="10525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subscribe</a:t>
            </a:r>
            <a:br>
              <a:rPr kumimoji="0" lang="en-US" altLang="de-DE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</a:br>
            <a:r>
              <a:rPr kumimoji="0" lang="en-US" altLang="de-DE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to time</a:t>
            </a:r>
          </a:p>
        </p:txBody>
      </p:sp>
    </p:spTree>
    <p:extLst>
      <p:ext uri="{BB962C8B-B14F-4D97-AF65-F5344CB8AC3E}">
        <p14:creationId xmlns:p14="http://schemas.microsoft.com/office/powerpoint/2010/main" val="281567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Fig.1b: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(Publishing Phase)</a:t>
            </a:r>
            <a:endParaRPr lang="de-DE" dirty="0"/>
          </a:p>
        </p:txBody>
      </p:sp>
      <p:sp>
        <p:nvSpPr>
          <p:cNvPr id="21" name="Oval 3"/>
          <p:cNvSpPr>
            <a:spLocks noChangeArrowheads="1"/>
          </p:cNvSpPr>
          <p:nvPr/>
        </p:nvSpPr>
        <p:spPr bwMode="auto">
          <a:xfrm>
            <a:off x="1835150" y="4365625"/>
            <a:ext cx="1008063" cy="1008063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Time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User</a:t>
            </a:r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6372225" y="1484313"/>
            <a:ext cx="1008063" cy="1008062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Time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Provider</a:t>
            </a:r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6227763" y="4365625"/>
            <a:ext cx="1008062" cy="1008063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Time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Provider</a:t>
            </a:r>
          </a:p>
        </p:txBody>
      </p:sp>
      <p:sp>
        <p:nvSpPr>
          <p:cNvPr id="24" name="Oval 6"/>
          <p:cNvSpPr>
            <a:spLocks noChangeArrowheads="1"/>
          </p:cNvSpPr>
          <p:nvPr/>
        </p:nvSpPr>
        <p:spPr bwMode="auto">
          <a:xfrm>
            <a:off x="1835150" y="1916113"/>
            <a:ext cx="1008063" cy="1008062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Time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User</a:t>
            </a:r>
          </a:p>
        </p:txBody>
      </p:sp>
      <p:sp>
        <p:nvSpPr>
          <p:cNvPr id="25" name="Cloud"/>
          <p:cNvSpPr>
            <a:spLocks noChangeAspect="1" noEditPoints="1" noChangeArrowheads="1"/>
          </p:cNvSpPr>
          <p:nvPr/>
        </p:nvSpPr>
        <p:spPr bwMode="auto">
          <a:xfrm>
            <a:off x="3203575" y="2492375"/>
            <a:ext cx="2743200" cy="18383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rgbClr val="FFBE7D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Network</a:t>
            </a:r>
          </a:p>
        </p:txBody>
      </p:sp>
      <p:cxnSp>
        <p:nvCxnSpPr>
          <p:cNvPr id="26" name="AutoShape 8"/>
          <p:cNvCxnSpPr>
            <a:cxnSpLocks noChangeShapeType="1"/>
          </p:cNvCxnSpPr>
          <p:nvPr/>
        </p:nvCxnSpPr>
        <p:spPr bwMode="auto">
          <a:xfrm rot="5400000" flipV="1">
            <a:off x="4539457" y="2669381"/>
            <a:ext cx="1588" cy="3679825"/>
          </a:xfrm>
          <a:prstGeom prst="curvedConnector3">
            <a:avLst>
              <a:gd name="adj1" fmla="val -48000000"/>
            </a:avLst>
          </a:prstGeom>
          <a:noFill/>
          <a:ln w="9525">
            <a:solidFill>
              <a:srgbClr val="000000"/>
            </a:solidFill>
            <a:prstDash val="dash"/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9"/>
          <p:cNvCxnSpPr>
            <a:cxnSpLocks noChangeShapeType="1"/>
            <a:stCxn id="21" idx="0"/>
            <a:endCxn id="22" idx="4"/>
          </p:cNvCxnSpPr>
          <p:nvPr/>
        </p:nvCxnSpPr>
        <p:spPr bwMode="auto">
          <a:xfrm rot="16200000">
            <a:off x="3671888" y="1160462"/>
            <a:ext cx="1873250" cy="45370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prstDash val="dash"/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10"/>
          <p:cNvCxnSpPr>
            <a:cxnSpLocks noChangeShapeType="1"/>
          </p:cNvCxnSpPr>
          <p:nvPr/>
        </p:nvCxnSpPr>
        <p:spPr bwMode="auto">
          <a:xfrm rot="5400000" flipH="1" flipV="1">
            <a:off x="4396582" y="653256"/>
            <a:ext cx="431800" cy="3824287"/>
          </a:xfrm>
          <a:prstGeom prst="curvedConnector3">
            <a:avLst>
              <a:gd name="adj1" fmla="val -87134"/>
            </a:avLst>
          </a:prstGeom>
          <a:noFill/>
          <a:ln w="9525">
            <a:solidFill>
              <a:srgbClr val="000000"/>
            </a:solidFill>
            <a:prstDash val="dash"/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6084888" y="3284538"/>
            <a:ext cx="825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publish</a:t>
            </a:r>
            <a:br>
              <a:rPr kumimoji="0" lang="en-US" altLang="de-DE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</a:br>
            <a:r>
              <a:rPr kumimoji="0" lang="en-US" altLang="de-DE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50048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Fig.2: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51" name="Rechteck 50"/>
          <p:cNvSpPr/>
          <p:nvPr/>
        </p:nvSpPr>
        <p:spPr bwMode="auto">
          <a:xfrm>
            <a:off x="4787900" y="2781300"/>
            <a:ext cx="2016125" cy="1008063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3333CC">
                  <a:lumMod val="20000"/>
                  <a:lumOff val="8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222375">
              <a:defRPr/>
            </a:pPr>
            <a:endParaRPr lang="de-DE" kern="0" dirty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52" name="Textfeld 39"/>
          <p:cNvSpPr txBox="1">
            <a:spLocks noChangeArrowheads="1"/>
          </p:cNvSpPr>
          <p:nvPr/>
        </p:nvSpPr>
        <p:spPr bwMode="auto">
          <a:xfrm>
            <a:off x="4787900" y="2781300"/>
            <a:ext cx="2016125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400" b="1" i="1">
                <a:solidFill>
                  <a:srgbClr val="000000"/>
                </a:solidFill>
                <a:cs typeface="Arial" panose="020B0604020202020204" pitchFamily="34" charset="0"/>
              </a:rPr>
              <a:t>ITimeService</a:t>
            </a:r>
          </a:p>
        </p:txBody>
      </p:sp>
      <p:sp>
        <p:nvSpPr>
          <p:cNvPr id="53" name="Textfeld 40"/>
          <p:cNvSpPr txBox="1">
            <a:spLocks noChangeArrowheads="1"/>
          </p:cNvSpPr>
          <p:nvPr/>
        </p:nvSpPr>
        <p:spPr bwMode="auto">
          <a:xfrm>
            <a:off x="4787900" y="3213100"/>
            <a:ext cx="2016125" cy="576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300">
                <a:solidFill>
                  <a:srgbClr val="000000"/>
                </a:solidFill>
                <a:cs typeface="Arial" panose="020B0604020202020204" pitchFamily="34" charset="0"/>
              </a:rPr>
              <a:t>+ getLocation()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300">
                <a:solidFill>
                  <a:srgbClr val="000000"/>
                </a:solidFill>
                <a:cs typeface="Arial" panose="020B0604020202020204" pitchFamily="34" charset="0"/>
              </a:rPr>
              <a:t>+ subscribe()</a:t>
            </a:r>
          </a:p>
        </p:txBody>
      </p:sp>
      <p:sp>
        <p:nvSpPr>
          <p:cNvPr id="54" name="Rechteck 53"/>
          <p:cNvSpPr/>
          <p:nvPr/>
        </p:nvSpPr>
        <p:spPr bwMode="auto">
          <a:xfrm>
            <a:off x="2411413" y="3357563"/>
            <a:ext cx="2016125" cy="100806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3333CC">
                  <a:lumMod val="20000"/>
                  <a:lumOff val="8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222375">
              <a:defRPr/>
            </a:pPr>
            <a:endParaRPr lang="de-DE" kern="0" dirty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55" name="Textfeld 42"/>
          <p:cNvSpPr txBox="1">
            <a:spLocks noChangeArrowheads="1"/>
          </p:cNvSpPr>
          <p:nvPr/>
        </p:nvSpPr>
        <p:spPr bwMode="auto">
          <a:xfrm>
            <a:off x="2411413" y="3357563"/>
            <a:ext cx="2016125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400" b="1">
                <a:solidFill>
                  <a:srgbClr val="000000"/>
                </a:solidFill>
                <a:cs typeface="Arial" panose="020B0604020202020204" pitchFamily="34" charset="0"/>
              </a:rPr>
              <a:t>TimeUserAgent</a:t>
            </a:r>
          </a:p>
        </p:txBody>
      </p:sp>
      <p:sp>
        <p:nvSpPr>
          <p:cNvPr id="56" name="Textfeld 43"/>
          <p:cNvSpPr txBox="1">
            <a:spLocks noChangeArrowheads="1"/>
          </p:cNvSpPr>
          <p:nvPr/>
        </p:nvSpPr>
        <p:spPr bwMode="auto">
          <a:xfrm>
            <a:off x="2411413" y="3790950"/>
            <a:ext cx="2016125" cy="574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de-DE" sz="1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57" name="Rechteck 56"/>
          <p:cNvSpPr/>
          <p:nvPr/>
        </p:nvSpPr>
        <p:spPr bwMode="auto">
          <a:xfrm>
            <a:off x="4787900" y="4508500"/>
            <a:ext cx="2016125" cy="1008063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3333CC">
                  <a:lumMod val="20000"/>
                  <a:lumOff val="8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222375">
              <a:defRPr/>
            </a:pPr>
            <a:endParaRPr lang="de-DE" kern="0" dirty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58" name="Textfeld 53"/>
          <p:cNvSpPr txBox="1">
            <a:spLocks noChangeArrowheads="1"/>
          </p:cNvSpPr>
          <p:nvPr/>
        </p:nvSpPr>
        <p:spPr bwMode="auto">
          <a:xfrm>
            <a:off x="4787900" y="4508500"/>
            <a:ext cx="2016125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400" b="1">
                <a:solidFill>
                  <a:srgbClr val="000000"/>
                </a:solidFill>
                <a:cs typeface="Arial" panose="020B0604020202020204" pitchFamily="34" charset="0"/>
              </a:rPr>
              <a:t>TimeProviderAgent</a:t>
            </a:r>
          </a:p>
        </p:txBody>
      </p:sp>
      <p:sp>
        <p:nvSpPr>
          <p:cNvPr id="59" name="Textfeld 54"/>
          <p:cNvSpPr txBox="1">
            <a:spLocks noChangeArrowheads="1"/>
          </p:cNvSpPr>
          <p:nvPr/>
        </p:nvSpPr>
        <p:spPr bwMode="auto">
          <a:xfrm>
            <a:off x="4787900" y="4940300"/>
            <a:ext cx="2016125" cy="576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de-DE" sz="13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60" name="Gleichschenkliges Dreieck 57"/>
          <p:cNvSpPr>
            <a:spLocks noChangeArrowheads="1"/>
          </p:cNvSpPr>
          <p:nvPr/>
        </p:nvSpPr>
        <p:spPr bwMode="auto">
          <a:xfrm>
            <a:off x="5722938" y="3789363"/>
            <a:ext cx="144462" cy="142875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1222375">
              <a:defRPr/>
            </a:pPr>
            <a:endParaRPr lang="de-DE" kern="0">
              <a:solidFill>
                <a:sysClr val="windowText" lastClr="000000"/>
              </a:solidFill>
              <a:latin typeface="Arial"/>
            </a:endParaRPr>
          </a:p>
        </p:txBody>
      </p:sp>
      <p:cxnSp>
        <p:nvCxnSpPr>
          <p:cNvPr id="61" name="Gerade Verbindung mit Pfeil 71"/>
          <p:cNvCxnSpPr>
            <a:cxnSpLocks noChangeShapeType="1"/>
            <a:stCxn id="55" idx="0"/>
            <a:endCxn id="52" idx="1"/>
          </p:cNvCxnSpPr>
          <p:nvPr/>
        </p:nvCxnSpPr>
        <p:spPr bwMode="auto">
          <a:xfrm rot="16200000">
            <a:off x="3894138" y="2463800"/>
            <a:ext cx="419100" cy="1368425"/>
          </a:xfrm>
          <a:prstGeom prst="bentConnector2">
            <a:avLst/>
          </a:prstGeom>
          <a:noFill/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Rechteck 61"/>
          <p:cNvSpPr>
            <a:spLocks noChangeArrowheads="1"/>
          </p:cNvSpPr>
          <p:nvPr/>
        </p:nvSpPr>
        <p:spPr bwMode="auto">
          <a:xfrm>
            <a:off x="2411413" y="4724400"/>
            <a:ext cx="2016125" cy="79216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defTabSz="1222375">
              <a:defRPr/>
            </a:pPr>
            <a:r>
              <a:rPr lang="de-DE" sz="1200" kern="0">
                <a:solidFill>
                  <a:sysClr val="windowText" lastClr="000000"/>
                </a:solidFill>
                <a:latin typeface="Arial" charset="0"/>
                <a:cs typeface="Arial" charset="0"/>
              </a:rPr>
              <a:t>Legend</a:t>
            </a:r>
          </a:p>
        </p:txBody>
      </p:sp>
      <p:sp>
        <p:nvSpPr>
          <p:cNvPr id="63" name="Rechteck 62"/>
          <p:cNvSpPr/>
          <p:nvPr/>
        </p:nvSpPr>
        <p:spPr bwMode="auto">
          <a:xfrm>
            <a:off x="2482850" y="5011738"/>
            <a:ext cx="360363" cy="217487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3333CC">
                  <a:lumMod val="20000"/>
                  <a:lumOff val="8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222375">
              <a:defRPr/>
            </a:pPr>
            <a:endParaRPr lang="de-DE" sz="300" kern="0" dirty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64" name="Textfeld 62"/>
          <p:cNvSpPr txBox="1">
            <a:spLocks noChangeArrowheads="1"/>
          </p:cNvSpPr>
          <p:nvPr/>
        </p:nvSpPr>
        <p:spPr bwMode="auto">
          <a:xfrm>
            <a:off x="2482850" y="5011738"/>
            <a:ext cx="360363" cy="73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endParaRPr lang="de-DE" sz="300" b="1" kern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5" name="Textfeld 63"/>
          <p:cNvSpPr txBox="1">
            <a:spLocks noChangeArrowheads="1"/>
          </p:cNvSpPr>
          <p:nvPr/>
        </p:nvSpPr>
        <p:spPr bwMode="auto">
          <a:xfrm>
            <a:off x="2482850" y="5156200"/>
            <a:ext cx="360363" cy="73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de-DE" sz="300" kern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6" name="Textfeld 45"/>
          <p:cNvSpPr txBox="1">
            <a:spLocks noChangeArrowheads="1"/>
          </p:cNvSpPr>
          <p:nvPr/>
        </p:nvSpPr>
        <p:spPr bwMode="auto">
          <a:xfrm>
            <a:off x="2916238" y="5011738"/>
            <a:ext cx="319087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000">
                <a:solidFill>
                  <a:srgbClr val="000000"/>
                </a:solidFill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2482850" y="5300663"/>
            <a:ext cx="360363" cy="144462"/>
          </a:xfrm>
          <a:prstGeom prst="rect">
            <a:avLst/>
          </a:prstGeom>
          <a:noFill/>
          <a:ln>
            <a:solidFill>
              <a:srgbClr val="FFFFFF">
                <a:lumMod val="85000"/>
              </a:srgbClr>
            </a:solidFill>
          </a:ln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de-DE" sz="1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itchFamily="34" charset="0"/>
              </a:rPr>
              <a:t>+ m1()</a:t>
            </a:r>
          </a:p>
        </p:txBody>
      </p:sp>
      <p:sp>
        <p:nvSpPr>
          <p:cNvPr id="68" name="Textfeld 47"/>
          <p:cNvSpPr txBox="1">
            <a:spLocks noChangeArrowheads="1"/>
          </p:cNvSpPr>
          <p:nvPr/>
        </p:nvSpPr>
        <p:spPr bwMode="auto">
          <a:xfrm>
            <a:off x="2916238" y="5300663"/>
            <a:ext cx="423862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000">
                <a:solidFill>
                  <a:srgbClr val="000000"/>
                </a:solidFill>
                <a:cs typeface="Arial" panose="020B0604020202020204" pitchFamily="34" charset="0"/>
              </a:rPr>
              <a:t>Method</a:t>
            </a:r>
          </a:p>
        </p:txBody>
      </p:sp>
      <p:cxnSp>
        <p:nvCxnSpPr>
          <p:cNvPr id="69" name="Gerade Verbindung mit Pfeil 16"/>
          <p:cNvCxnSpPr>
            <a:cxnSpLocks noChangeShapeType="1"/>
          </p:cNvCxnSpPr>
          <p:nvPr/>
        </p:nvCxnSpPr>
        <p:spPr bwMode="auto">
          <a:xfrm>
            <a:off x="3460750" y="5129213"/>
            <a:ext cx="287338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Textfeld 50"/>
          <p:cNvSpPr txBox="1">
            <a:spLocks noChangeArrowheads="1"/>
          </p:cNvSpPr>
          <p:nvPr/>
        </p:nvSpPr>
        <p:spPr bwMode="auto">
          <a:xfrm>
            <a:off x="3779838" y="5011738"/>
            <a:ext cx="368300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000">
                <a:solidFill>
                  <a:srgbClr val="000000"/>
                </a:solidFill>
                <a:cs typeface="Arial" panose="020B0604020202020204" pitchFamily="34" charset="0"/>
              </a:rPr>
              <a:t>Usage</a:t>
            </a:r>
          </a:p>
        </p:txBody>
      </p:sp>
      <p:sp>
        <p:nvSpPr>
          <p:cNvPr id="71" name="Gleichschenkliges Dreieck 57"/>
          <p:cNvSpPr>
            <a:spLocks noChangeArrowheads="1"/>
          </p:cNvSpPr>
          <p:nvPr/>
        </p:nvSpPr>
        <p:spPr bwMode="auto">
          <a:xfrm rot="16200000">
            <a:off x="3467894" y="5309394"/>
            <a:ext cx="142875" cy="14446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vert="eaVert"/>
          <a:lstStyle/>
          <a:p>
            <a:pPr defTabSz="1222375">
              <a:defRPr/>
            </a:pPr>
            <a:endParaRPr lang="de-DE" kern="0">
              <a:solidFill>
                <a:sysClr val="windowText" lastClr="000000"/>
              </a:solidFill>
              <a:latin typeface="Arial"/>
            </a:endParaRPr>
          </a:p>
        </p:txBody>
      </p:sp>
      <p:cxnSp>
        <p:nvCxnSpPr>
          <p:cNvPr id="72" name="Gerade Verbindung 59"/>
          <p:cNvCxnSpPr>
            <a:cxnSpLocks noChangeShapeType="1"/>
            <a:endCxn id="71" idx="3"/>
          </p:cNvCxnSpPr>
          <p:nvPr/>
        </p:nvCxnSpPr>
        <p:spPr bwMode="auto">
          <a:xfrm flipH="1" flipV="1">
            <a:off x="3611563" y="5383213"/>
            <a:ext cx="144462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Textfeld 54"/>
          <p:cNvSpPr txBox="1">
            <a:spLocks noChangeArrowheads="1"/>
          </p:cNvSpPr>
          <p:nvPr/>
        </p:nvSpPr>
        <p:spPr bwMode="auto">
          <a:xfrm>
            <a:off x="3779838" y="5300663"/>
            <a:ext cx="630237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000">
                <a:solidFill>
                  <a:srgbClr val="000000"/>
                </a:solidFill>
                <a:cs typeface="Arial" panose="020B0604020202020204" pitchFamily="34" charset="0"/>
              </a:rPr>
              <a:t>Inheritance</a:t>
            </a:r>
          </a:p>
        </p:txBody>
      </p:sp>
      <p:cxnSp>
        <p:nvCxnSpPr>
          <p:cNvPr id="74" name="AutoShape 54"/>
          <p:cNvCxnSpPr>
            <a:cxnSpLocks noChangeShapeType="1"/>
            <a:stCxn id="57" idx="0"/>
            <a:endCxn id="60" idx="3"/>
          </p:cNvCxnSpPr>
          <p:nvPr/>
        </p:nvCxnSpPr>
        <p:spPr bwMode="auto">
          <a:xfrm rot="16200000">
            <a:off x="5507832" y="4220369"/>
            <a:ext cx="5762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6303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Subscription</a:t>
            </a:r>
            <a:r>
              <a:rPr lang="de-DE" dirty="0" smtClean="0"/>
              <a:t> </a:t>
            </a:r>
            <a:r>
              <a:rPr lang="de-DE" dirty="0" err="1" smtClean="0"/>
              <a:t>Behavior</a:t>
            </a:r>
            <a:endParaRPr lang="de-DE" dirty="0"/>
          </a:p>
        </p:txBody>
      </p:sp>
      <p:sp>
        <p:nvSpPr>
          <p:cNvPr id="63" name="Line 2"/>
          <p:cNvSpPr>
            <a:spLocks noChangeShapeType="1"/>
          </p:cNvSpPr>
          <p:nvPr/>
        </p:nvSpPr>
        <p:spPr bwMode="auto">
          <a:xfrm>
            <a:off x="2366386" y="2868902"/>
            <a:ext cx="7937" cy="30241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2223511" y="3229264"/>
            <a:ext cx="287337" cy="2889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5" name="Text Box 12"/>
          <p:cNvSpPr txBox="1">
            <a:spLocks noChangeArrowheads="1"/>
          </p:cNvSpPr>
          <p:nvPr/>
        </p:nvSpPr>
        <p:spPr bwMode="auto">
          <a:xfrm>
            <a:off x="2510848" y="3156239"/>
            <a:ext cx="1871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subscribe()</a:t>
            </a:r>
          </a:p>
        </p:txBody>
      </p:sp>
      <p:sp>
        <p:nvSpPr>
          <p:cNvPr id="66" name="Rectangle 36"/>
          <p:cNvSpPr>
            <a:spLocks noChangeArrowheads="1"/>
          </p:cNvSpPr>
          <p:nvPr/>
        </p:nvSpPr>
        <p:spPr bwMode="auto">
          <a:xfrm>
            <a:off x="1790123" y="2653002"/>
            <a:ext cx="1152525" cy="431800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Time User</a:t>
            </a:r>
          </a:p>
        </p:txBody>
      </p:sp>
      <p:sp>
        <p:nvSpPr>
          <p:cNvPr id="67" name="Line 37"/>
          <p:cNvSpPr>
            <a:spLocks noChangeShapeType="1"/>
          </p:cNvSpPr>
          <p:nvPr/>
        </p:nvSpPr>
        <p:spPr bwMode="auto">
          <a:xfrm>
            <a:off x="4526973" y="2868902"/>
            <a:ext cx="7938" cy="30241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8" name="Rectangle 40"/>
          <p:cNvSpPr>
            <a:spLocks noChangeArrowheads="1"/>
          </p:cNvSpPr>
          <p:nvPr/>
        </p:nvSpPr>
        <p:spPr bwMode="auto">
          <a:xfrm>
            <a:off x="4382511" y="3372139"/>
            <a:ext cx="288925" cy="1795463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9" name="Rectangle 43"/>
          <p:cNvSpPr>
            <a:spLocks noChangeArrowheads="1"/>
          </p:cNvSpPr>
          <p:nvPr/>
        </p:nvSpPr>
        <p:spPr bwMode="auto">
          <a:xfrm>
            <a:off x="2221923" y="3227677"/>
            <a:ext cx="288925" cy="290512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cxnSp>
        <p:nvCxnSpPr>
          <p:cNvPr id="70" name="AutoShape 7"/>
          <p:cNvCxnSpPr>
            <a:cxnSpLocks noChangeShapeType="1"/>
          </p:cNvCxnSpPr>
          <p:nvPr/>
        </p:nvCxnSpPr>
        <p:spPr bwMode="auto">
          <a:xfrm>
            <a:off x="2510848" y="3372139"/>
            <a:ext cx="1871663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Text Box 12"/>
          <p:cNvSpPr txBox="1">
            <a:spLocks noChangeArrowheads="1"/>
          </p:cNvSpPr>
          <p:nvPr/>
        </p:nvSpPr>
        <p:spPr bwMode="auto">
          <a:xfrm>
            <a:off x="2514023" y="3613439"/>
            <a:ext cx="1870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addIntermediateResult(…)</a:t>
            </a:r>
          </a:p>
        </p:txBody>
      </p:sp>
      <p:sp>
        <p:nvSpPr>
          <p:cNvPr id="72" name="Rectangle 33"/>
          <p:cNvSpPr>
            <a:spLocks noChangeArrowheads="1"/>
          </p:cNvSpPr>
          <p:nvPr/>
        </p:nvSpPr>
        <p:spPr bwMode="auto">
          <a:xfrm>
            <a:off x="3950711" y="2653002"/>
            <a:ext cx="1150937" cy="431800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Time Provider</a:t>
            </a:r>
          </a:p>
        </p:txBody>
      </p:sp>
      <p:cxnSp>
        <p:nvCxnSpPr>
          <p:cNvPr id="73" name="AutoShape 7"/>
          <p:cNvCxnSpPr>
            <a:cxnSpLocks noChangeShapeType="1"/>
          </p:cNvCxnSpPr>
          <p:nvPr/>
        </p:nvCxnSpPr>
        <p:spPr bwMode="auto">
          <a:xfrm>
            <a:off x="2510848" y="3829339"/>
            <a:ext cx="1870075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Rectangle 43"/>
          <p:cNvSpPr>
            <a:spLocks noChangeArrowheads="1"/>
          </p:cNvSpPr>
          <p:nvPr/>
        </p:nvSpPr>
        <p:spPr bwMode="auto">
          <a:xfrm>
            <a:off x="2221923" y="3684877"/>
            <a:ext cx="288925" cy="288925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cxnSp>
        <p:nvCxnSpPr>
          <p:cNvPr id="75" name="AutoShape 7"/>
          <p:cNvCxnSpPr>
            <a:cxnSpLocks noChangeShapeType="1"/>
          </p:cNvCxnSpPr>
          <p:nvPr/>
        </p:nvCxnSpPr>
        <p:spPr bwMode="auto">
          <a:xfrm>
            <a:off x="2510848" y="4280189"/>
            <a:ext cx="1870075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Rectangle 43"/>
          <p:cNvSpPr>
            <a:spLocks noChangeArrowheads="1"/>
          </p:cNvSpPr>
          <p:nvPr/>
        </p:nvSpPr>
        <p:spPr bwMode="auto">
          <a:xfrm>
            <a:off x="2221923" y="4134139"/>
            <a:ext cx="288925" cy="290513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2514023" y="3829339"/>
            <a:ext cx="1870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…</a:t>
            </a:r>
          </a:p>
        </p:txBody>
      </p:sp>
      <p:cxnSp>
        <p:nvCxnSpPr>
          <p:cNvPr id="78" name="AutoShape 7"/>
          <p:cNvCxnSpPr>
            <a:cxnSpLocks noChangeShapeType="1"/>
          </p:cNvCxnSpPr>
          <p:nvPr/>
        </p:nvCxnSpPr>
        <p:spPr bwMode="auto">
          <a:xfrm>
            <a:off x="2510848" y="5029489"/>
            <a:ext cx="1870075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Rectangle 43"/>
          <p:cNvSpPr>
            <a:spLocks noChangeArrowheads="1"/>
          </p:cNvSpPr>
          <p:nvPr/>
        </p:nvSpPr>
        <p:spPr bwMode="auto">
          <a:xfrm>
            <a:off x="2221923" y="4885027"/>
            <a:ext cx="288925" cy="290512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0" name="Text Box 12"/>
          <p:cNvSpPr txBox="1">
            <a:spLocks noChangeArrowheads="1"/>
          </p:cNvSpPr>
          <p:nvPr/>
        </p:nvSpPr>
        <p:spPr bwMode="auto">
          <a:xfrm>
            <a:off x="2523548" y="4831052"/>
            <a:ext cx="1870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finished()</a:t>
            </a:r>
          </a:p>
        </p:txBody>
      </p:sp>
      <p:sp>
        <p:nvSpPr>
          <p:cNvPr id="81" name="Rectangle 5"/>
          <p:cNvSpPr>
            <a:spLocks noChangeArrowheads="1"/>
          </p:cNvSpPr>
          <p:nvPr/>
        </p:nvSpPr>
        <p:spPr bwMode="auto">
          <a:xfrm>
            <a:off x="2223511" y="5454939"/>
            <a:ext cx="287337" cy="2889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2" name="Text Box 12"/>
          <p:cNvSpPr txBox="1">
            <a:spLocks noChangeArrowheads="1"/>
          </p:cNvSpPr>
          <p:nvPr/>
        </p:nvSpPr>
        <p:spPr bwMode="auto">
          <a:xfrm>
            <a:off x="2510848" y="5399377"/>
            <a:ext cx="1871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terminate()</a:t>
            </a:r>
          </a:p>
        </p:txBody>
      </p:sp>
      <p:sp>
        <p:nvSpPr>
          <p:cNvPr id="83" name="Rectangle 43"/>
          <p:cNvSpPr>
            <a:spLocks noChangeArrowheads="1"/>
          </p:cNvSpPr>
          <p:nvPr/>
        </p:nvSpPr>
        <p:spPr bwMode="auto">
          <a:xfrm>
            <a:off x="2221923" y="5453352"/>
            <a:ext cx="288925" cy="290512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cxnSp>
        <p:nvCxnSpPr>
          <p:cNvPr id="84" name="AutoShape 7"/>
          <p:cNvCxnSpPr>
            <a:cxnSpLocks noChangeShapeType="1"/>
          </p:cNvCxnSpPr>
          <p:nvPr/>
        </p:nvCxnSpPr>
        <p:spPr bwMode="auto">
          <a:xfrm>
            <a:off x="2510848" y="5597814"/>
            <a:ext cx="1871663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" name="Rectangle 43"/>
          <p:cNvSpPr>
            <a:spLocks noChangeArrowheads="1"/>
          </p:cNvSpPr>
          <p:nvPr/>
        </p:nvSpPr>
        <p:spPr bwMode="auto">
          <a:xfrm>
            <a:off x="4380923" y="5454939"/>
            <a:ext cx="288925" cy="290513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6" name="Geschweifte Klammer links 1"/>
          <p:cNvSpPr>
            <a:spLocks/>
          </p:cNvSpPr>
          <p:nvPr/>
        </p:nvSpPr>
        <p:spPr bwMode="auto">
          <a:xfrm>
            <a:off x="2031423" y="3626139"/>
            <a:ext cx="155575" cy="914400"/>
          </a:xfrm>
          <a:prstGeom prst="leftBrace">
            <a:avLst>
              <a:gd name="adj1" fmla="val 8327"/>
              <a:gd name="adj2" fmla="val 50000"/>
            </a:avLst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7" name="Text Box 12"/>
          <p:cNvSpPr txBox="1">
            <a:spLocks noChangeArrowheads="1"/>
          </p:cNvSpPr>
          <p:nvPr/>
        </p:nvSpPr>
        <p:spPr bwMode="auto">
          <a:xfrm>
            <a:off x="1174173" y="3891252"/>
            <a:ext cx="1870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0 to many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Occurrences</a:t>
            </a:r>
            <a:endParaRPr kumimoji="0" lang="en-US" altLang="de-DE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8" name="Geschweifte Klammer links 58"/>
          <p:cNvSpPr>
            <a:spLocks/>
          </p:cNvSpPr>
          <p:nvPr/>
        </p:nvSpPr>
        <p:spPr bwMode="auto">
          <a:xfrm>
            <a:off x="2031423" y="4831052"/>
            <a:ext cx="155575" cy="1062037"/>
          </a:xfrm>
          <a:prstGeom prst="leftBrace">
            <a:avLst>
              <a:gd name="adj1" fmla="val 8344"/>
              <a:gd name="adj2" fmla="val 50000"/>
            </a:avLst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9" name="Text Box 12"/>
          <p:cNvSpPr txBox="1">
            <a:spLocks noChangeArrowheads="1"/>
          </p:cNvSpPr>
          <p:nvPr/>
        </p:nvSpPr>
        <p:spPr bwMode="auto">
          <a:xfrm>
            <a:off x="1251961" y="5119977"/>
            <a:ext cx="1870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Alternative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Endings</a:t>
            </a:r>
            <a:endParaRPr kumimoji="0" lang="en-US" altLang="de-DE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0" name="Textfeld 1"/>
          <p:cNvSpPr txBox="1">
            <a:spLocks noChangeArrowheads="1"/>
          </p:cNvSpPr>
          <p:nvPr/>
        </p:nvSpPr>
        <p:spPr bwMode="auto">
          <a:xfrm>
            <a:off x="4384098" y="5624802"/>
            <a:ext cx="30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x</a:t>
            </a:r>
            <a:endParaRPr kumimoji="0" lang="en-US" altLang="de-DE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1" name="Textfeld 33"/>
          <p:cNvSpPr txBox="1">
            <a:spLocks noChangeArrowheads="1"/>
          </p:cNvSpPr>
          <p:nvPr/>
        </p:nvSpPr>
        <p:spPr bwMode="auto">
          <a:xfrm>
            <a:off x="2223511" y="5086639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x</a:t>
            </a:r>
            <a:endParaRPr kumimoji="0" lang="en-US" altLang="de-DE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2" name="Text Box 12"/>
          <p:cNvSpPr txBox="1">
            <a:spLocks noChangeArrowheads="1"/>
          </p:cNvSpPr>
          <p:nvPr/>
        </p:nvSpPr>
        <p:spPr bwMode="auto">
          <a:xfrm>
            <a:off x="2510848" y="4059527"/>
            <a:ext cx="1870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addIntermediateResult(…)</a:t>
            </a:r>
          </a:p>
        </p:txBody>
      </p:sp>
    </p:spTree>
    <p:extLst>
      <p:ext uri="{BB962C8B-B14F-4D97-AF65-F5344CB8AC3E}">
        <p14:creationId xmlns:p14="http://schemas.microsoft.com/office/powerpoint/2010/main" val="171281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Breitbild</PresentationFormat>
  <Paragraphs>68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</vt:lpstr>
      <vt:lpstr>Conversion to SVG</vt:lpstr>
      <vt:lpstr>Test SVG compatibility…</vt:lpstr>
      <vt:lpstr>Fig.1a: Example Application (Subscription Phase)</vt:lpstr>
      <vt:lpstr>Fig.1b: Example Application (Publishing Phase)</vt:lpstr>
      <vt:lpstr>Fig.2: Architecture</vt:lpstr>
      <vt:lpstr>Subscription Behavior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Fig.1a: Example Application (Subscription Phase)</dc:title>
  <dc:creator>Alexander Pokahr</dc:creator>
  <cp:lastModifiedBy>Alexander Pokahr</cp:lastModifiedBy>
  <cp:revision>5</cp:revision>
  <dcterms:created xsi:type="dcterms:W3CDTF">2020-05-02T07:51:00Z</dcterms:created>
  <dcterms:modified xsi:type="dcterms:W3CDTF">2020-05-04T17:19:38Z</dcterms:modified>
</cp:coreProperties>
</file>