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sldIdLst>
    <p:sldId id="256" r:id="rId5"/>
    <p:sldId id="257" r:id="rId6"/>
    <p:sldId id="284" r:id="rId7"/>
    <p:sldId id="285" r:id="rId8"/>
    <p:sldId id="287" r:id="rId9"/>
    <p:sldId id="286" r:id="rId10"/>
    <p:sldId id="288" r:id="rId11"/>
    <p:sldId id="291" r:id="rId12"/>
    <p:sldId id="290" r:id="rId13"/>
    <p:sldId id="293" r:id="rId14"/>
    <p:sldId id="292" r:id="rId15"/>
    <p:sldId id="258"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4598" autoAdjust="0"/>
  </p:normalViewPr>
  <p:slideViewPr>
    <p:cSldViewPr snapToGrid="0">
      <p:cViewPr varScale="1">
        <p:scale>
          <a:sx n="162" d="100"/>
          <a:sy n="162" d="100"/>
        </p:scale>
        <p:origin x="20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3/16/2022</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apps.actransit.org/restroomfinderadmin" TargetMode="External"/><Relationship Id="rId2" Type="http://schemas.openxmlformats.org/officeDocument/2006/relationships/hyperlink" Target="https://apps.actransit.org/mobile"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actransitorg/ACTransit.RestroomFind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Restroom Finder 2</a:t>
            </a:r>
            <a:br>
              <a:rPr lang="en-US" dirty="0"/>
            </a:br>
            <a:r>
              <a:rPr lang="en-US" sz="3200" dirty="0"/>
              <a:t>July 2020</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What’s New</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16189628" y="9494014"/>
            <a:ext cx="621557" cy="107634"/>
          </a:xfrm>
          <a:prstGeom prst="rect">
            <a:avLst/>
          </a:prstGeom>
        </p:spPr>
        <p:txBody>
          <a:bodyPr anchor="t">
            <a:normAutofit fontScale="25000" lnSpcReduction="200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AC Transit</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pic>
        <p:nvPicPr>
          <p:cNvPr id="1026" name="Picture 2" descr="undefined">
            <a:extLst>
              <a:ext uri="{FF2B5EF4-FFF2-40B4-BE49-F238E27FC236}">
                <a16:creationId xmlns:a16="http://schemas.microsoft.com/office/drawing/2014/main" id="{21E40738-5789-44FD-A346-2D9CDEF0A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6753" y="262907"/>
            <a:ext cx="3096402" cy="13171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F247996-F0F0-40F4-A553-3FE85B98A15E}"/>
              </a:ext>
            </a:extLst>
          </p:cNvPr>
          <p:cNvPicPr>
            <a:picLocks noChangeAspect="1"/>
          </p:cNvPicPr>
          <p:nvPr/>
        </p:nvPicPr>
        <p:blipFill>
          <a:blip r:embed="rId3"/>
          <a:stretch>
            <a:fillRect/>
          </a:stretch>
        </p:blipFill>
        <p:spPr>
          <a:xfrm>
            <a:off x="7267858" y="1945665"/>
            <a:ext cx="2421579" cy="4307182"/>
          </a:xfrm>
          <a:prstGeom prst="rect">
            <a:avLst/>
          </a:prstGeom>
        </p:spPr>
      </p:pic>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dirty="0"/>
              <a:t>Recovery &amp; Restoration of COVID19</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50240" y="1353362"/>
            <a:ext cx="10937326" cy="500171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49509" y="2570364"/>
            <a:ext cx="5896604" cy="3030452"/>
          </a:xfrm>
          <a:prstGeom prst="rect">
            <a:avLst/>
          </a:prstGeom>
        </p:spPr>
      </p:pic>
      <p:sp>
        <p:nvSpPr>
          <p:cNvPr id="33" name="TextBox 32">
            <a:extLst>
              <a:ext uri="{FF2B5EF4-FFF2-40B4-BE49-F238E27FC236}">
                <a16:creationId xmlns:a16="http://schemas.microsoft.com/office/drawing/2014/main" id="{715CEC0D-AB31-4C5F-AA5E-452155B4F02F}"/>
              </a:ext>
            </a:extLst>
          </p:cNvPr>
          <p:cNvSpPr txBox="1"/>
          <p:nvPr/>
        </p:nvSpPr>
        <p:spPr>
          <a:xfrm>
            <a:off x="543560" y="1477073"/>
            <a:ext cx="10637520" cy="5034977"/>
          </a:xfrm>
          <a:prstGeom prst="rect">
            <a:avLst/>
          </a:prstGeom>
        </p:spPr>
        <p:txBody>
          <a:bodyPr vert="horz" wrap="square" lIns="91440" tIns="45720" rIns="91440" bIns="45720" rtlCol="0">
            <a:noAutofit/>
          </a:bodyPr>
          <a:lstStyle/>
          <a:p>
            <a:r>
              <a:rPr lang="en-US" sz="2000" dirty="0">
                <a:latin typeface="+mj-lt"/>
              </a:rPr>
              <a:t>Feedback Resolution now in </a:t>
            </a:r>
            <a:r>
              <a:rPr lang="en-US" sz="2000">
                <a:latin typeface="+mj-lt"/>
              </a:rPr>
              <a:t>Daily Report…</a:t>
            </a:r>
            <a:endParaRPr lang="en-US" sz="2000" dirty="0">
              <a:latin typeface="+mj-lt"/>
            </a:endParaRPr>
          </a:p>
        </p:txBody>
      </p:sp>
      <p:sp>
        <p:nvSpPr>
          <p:cNvPr id="34" name="Text Placeholder 5" descr="2D Slides">
            <a:extLst>
              <a:ext uri="{FF2B5EF4-FFF2-40B4-BE49-F238E27FC236}">
                <a16:creationId xmlns:a16="http://schemas.microsoft.com/office/drawing/2014/main" id="{41274B36-A4FF-4DD8-A906-25F7BE718026}"/>
              </a:ext>
            </a:extLst>
          </p:cNvPr>
          <p:cNvSpPr txBox="1">
            <a:spLocks/>
          </p:cNvSpPr>
          <p:nvPr/>
        </p:nvSpPr>
        <p:spPr>
          <a:xfrm>
            <a:off x="-3815209" y="1353362"/>
            <a:ext cx="6991786" cy="4325376"/>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mj-lt"/>
              <a:ea typeface="+mj-ea"/>
              <a:cs typeface="+mj-cs"/>
            </a:endParaRPr>
          </a:p>
          <a:p>
            <a:endParaRPr lang="en-US" sz="1800" dirty="0">
              <a:latin typeface="+mj-lt"/>
              <a:ea typeface="+mj-ea"/>
              <a:cs typeface="+mj-cs"/>
            </a:endParaRPr>
          </a:p>
          <a:p>
            <a:endParaRPr lang="en-US" sz="1800" dirty="0">
              <a:latin typeface="+mj-lt"/>
              <a:ea typeface="+mj-ea"/>
              <a:cs typeface="+mj-cs"/>
            </a:endParaRPr>
          </a:p>
        </p:txBody>
      </p:sp>
      <p:pic>
        <p:nvPicPr>
          <p:cNvPr id="5" name="Picture 4">
            <a:extLst>
              <a:ext uri="{FF2B5EF4-FFF2-40B4-BE49-F238E27FC236}">
                <a16:creationId xmlns:a16="http://schemas.microsoft.com/office/drawing/2014/main" id="{4652C53E-9EFE-4368-8DF3-CACEEC17DA7A}"/>
              </a:ext>
            </a:extLst>
          </p:cNvPr>
          <p:cNvPicPr>
            <a:picLocks noChangeAspect="1"/>
          </p:cNvPicPr>
          <p:nvPr/>
        </p:nvPicPr>
        <p:blipFill>
          <a:blip r:embed="rId3"/>
          <a:stretch>
            <a:fillRect/>
          </a:stretch>
        </p:blipFill>
        <p:spPr>
          <a:xfrm>
            <a:off x="2967379" y="1896917"/>
            <a:ext cx="6429590" cy="4615134"/>
          </a:xfrm>
          <a:prstGeom prst="rect">
            <a:avLst/>
          </a:prstGeom>
        </p:spPr>
      </p:pic>
    </p:spTree>
    <p:extLst>
      <p:ext uri="{BB962C8B-B14F-4D97-AF65-F5344CB8AC3E}">
        <p14:creationId xmlns:p14="http://schemas.microsoft.com/office/powerpoint/2010/main" val="30458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dirty="0"/>
              <a:t>Recovery &amp; Restoration of COVID19</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50240" y="1353362"/>
            <a:ext cx="10937326" cy="500171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49509" y="2570364"/>
            <a:ext cx="5896604" cy="3030452"/>
          </a:xfrm>
          <a:prstGeom prst="rect">
            <a:avLst/>
          </a:prstGeom>
        </p:spPr>
      </p:pic>
      <p:sp>
        <p:nvSpPr>
          <p:cNvPr id="33" name="TextBox 32">
            <a:extLst>
              <a:ext uri="{FF2B5EF4-FFF2-40B4-BE49-F238E27FC236}">
                <a16:creationId xmlns:a16="http://schemas.microsoft.com/office/drawing/2014/main" id="{715CEC0D-AB31-4C5F-AA5E-452155B4F02F}"/>
              </a:ext>
            </a:extLst>
          </p:cNvPr>
          <p:cNvSpPr txBox="1"/>
          <p:nvPr/>
        </p:nvSpPr>
        <p:spPr>
          <a:xfrm>
            <a:off x="543560" y="1477073"/>
            <a:ext cx="10637520" cy="5034977"/>
          </a:xfrm>
          <a:prstGeom prst="rect">
            <a:avLst/>
          </a:prstGeom>
        </p:spPr>
        <p:txBody>
          <a:bodyPr vert="horz" wrap="square" lIns="91440" tIns="45720" rIns="91440" bIns="45720" rtlCol="0">
            <a:noAutofit/>
          </a:bodyPr>
          <a:lstStyle/>
          <a:p>
            <a:r>
              <a:rPr lang="en-US" sz="2000" dirty="0">
                <a:latin typeface="+mj-lt"/>
              </a:rPr>
              <a:t>Restroom Paddle Book (on demand)…</a:t>
            </a:r>
          </a:p>
        </p:txBody>
      </p:sp>
      <p:sp>
        <p:nvSpPr>
          <p:cNvPr id="34" name="Text Placeholder 5" descr="2D Slides">
            <a:extLst>
              <a:ext uri="{FF2B5EF4-FFF2-40B4-BE49-F238E27FC236}">
                <a16:creationId xmlns:a16="http://schemas.microsoft.com/office/drawing/2014/main" id="{41274B36-A4FF-4DD8-A906-25F7BE718026}"/>
              </a:ext>
            </a:extLst>
          </p:cNvPr>
          <p:cNvSpPr txBox="1">
            <a:spLocks/>
          </p:cNvSpPr>
          <p:nvPr/>
        </p:nvSpPr>
        <p:spPr>
          <a:xfrm>
            <a:off x="-3815209" y="1353362"/>
            <a:ext cx="6991786" cy="4325376"/>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mj-lt"/>
              <a:ea typeface="+mj-ea"/>
              <a:cs typeface="+mj-cs"/>
            </a:endParaRPr>
          </a:p>
          <a:p>
            <a:endParaRPr lang="en-US" sz="1800" dirty="0">
              <a:latin typeface="+mj-lt"/>
              <a:ea typeface="+mj-ea"/>
              <a:cs typeface="+mj-cs"/>
            </a:endParaRPr>
          </a:p>
          <a:p>
            <a:endParaRPr lang="en-US" sz="1800" dirty="0">
              <a:latin typeface="+mj-lt"/>
              <a:ea typeface="+mj-ea"/>
              <a:cs typeface="+mj-cs"/>
            </a:endParaRPr>
          </a:p>
        </p:txBody>
      </p:sp>
      <p:pic>
        <p:nvPicPr>
          <p:cNvPr id="7" name="Picture 6">
            <a:extLst>
              <a:ext uri="{FF2B5EF4-FFF2-40B4-BE49-F238E27FC236}">
                <a16:creationId xmlns:a16="http://schemas.microsoft.com/office/drawing/2014/main" id="{51F4D647-C839-4710-BAA7-A16AFD8670F3}"/>
              </a:ext>
            </a:extLst>
          </p:cNvPr>
          <p:cNvPicPr>
            <a:picLocks noChangeAspect="1"/>
          </p:cNvPicPr>
          <p:nvPr/>
        </p:nvPicPr>
        <p:blipFill>
          <a:blip r:embed="rId3"/>
          <a:stretch>
            <a:fillRect/>
          </a:stretch>
        </p:blipFill>
        <p:spPr>
          <a:xfrm>
            <a:off x="2087418" y="1935126"/>
            <a:ext cx="8469745" cy="4543665"/>
          </a:xfrm>
          <a:prstGeom prst="rect">
            <a:avLst/>
          </a:prstGeom>
        </p:spPr>
      </p:pic>
    </p:spTree>
    <p:extLst>
      <p:ext uri="{BB962C8B-B14F-4D97-AF65-F5344CB8AC3E}">
        <p14:creationId xmlns:p14="http://schemas.microsoft.com/office/powerpoint/2010/main" val="304606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604434" y="1228035"/>
            <a:ext cx="5151427" cy="3276966"/>
          </a:xfrm>
        </p:spPr>
        <p:txBody>
          <a:bodyPr>
            <a:normAutofit fontScale="92500" lnSpcReduction="20000"/>
          </a:bodyPr>
          <a:lstStyle/>
          <a:p>
            <a:pPr>
              <a:buNone/>
            </a:pPr>
            <a:r>
              <a:rPr lang="en-US" dirty="0"/>
              <a:t>App:  </a:t>
            </a:r>
            <a:r>
              <a:rPr lang="en-US" dirty="0">
                <a:hlinkClick r:id="rId2"/>
              </a:rPr>
              <a:t>https://apps.actransit.org/mobile</a:t>
            </a:r>
            <a:endParaRPr lang="en-US" dirty="0"/>
          </a:p>
          <a:p>
            <a:pPr marL="171450" indent="-171450">
              <a:buFont typeface="Wingdings" panose="05000000000000000000" pitchFamily="2" charset="2"/>
              <a:buChar char="q"/>
            </a:pPr>
            <a:r>
              <a:rPr lang="en-US" dirty="0">
                <a:latin typeface="+mj-lt"/>
              </a:rPr>
              <a:t>Added support for Water only locations.</a:t>
            </a:r>
          </a:p>
          <a:p>
            <a:pPr marL="171450" indent="-171450">
              <a:buFont typeface="Wingdings" panose="05000000000000000000" pitchFamily="2" charset="2"/>
              <a:buChar char="q"/>
            </a:pPr>
            <a:r>
              <a:rPr lang="en-US" dirty="0">
                <a:latin typeface="+mj-lt"/>
              </a:rPr>
              <a:t>Added support for Dark mode (iOS only).</a:t>
            </a:r>
          </a:p>
          <a:p>
            <a:pPr marL="171450" indent="-171450">
              <a:buFont typeface="Wingdings" panose="05000000000000000000" pitchFamily="2" charset="2"/>
              <a:buChar char="q"/>
            </a:pPr>
            <a:r>
              <a:rPr lang="en-US" dirty="0">
                <a:latin typeface="+mj-lt"/>
              </a:rPr>
              <a:t>Added hourly and manual restroom refresh.</a:t>
            </a:r>
          </a:p>
          <a:p>
            <a:pPr marL="171450" indent="-171450">
              <a:buFont typeface="Wingdings" panose="05000000000000000000" pitchFamily="2" charset="2"/>
              <a:buChar char="q"/>
            </a:pPr>
            <a:r>
              <a:rPr lang="en-US" dirty="0">
                <a:latin typeface="+mj-lt"/>
              </a:rPr>
              <a:t>Show more information and restroom hours based on type of the day (Weekdays, Saturdays and Sundays)</a:t>
            </a:r>
          </a:p>
          <a:p>
            <a:pPr lvl="0"/>
            <a:br>
              <a:rPr lang="en-US" dirty="0"/>
            </a:br>
            <a:endParaRPr lang="en-US" dirty="0"/>
          </a:p>
        </p:txBody>
      </p:sp>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p:txBody>
          <a:bodyPr/>
          <a:lstStyle/>
          <a:p>
            <a:r>
              <a:rPr lang="en-US" dirty="0"/>
              <a:t>Other New Features</a:t>
            </a:r>
          </a:p>
        </p:txBody>
      </p:sp>
      <p:sp>
        <p:nvSpPr>
          <p:cNvPr id="7" name="Content Placeholder 1">
            <a:extLst>
              <a:ext uri="{FF2B5EF4-FFF2-40B4-BE49-F238E27FC236}">
                <a16:creationId xmlns:a16="http://schemas.microsoft.com/office/drawing/2014/main" id="{1CEAAC6B-BF08-4BE9-A948-707A814886C8}"/>
              </a:ext>
            </a:extLst>
          </p:cNvPr>
          <p:cNvSpPr txBox="1">
            <a:spLocks/>
          </p:cNvSpPr>
          <p:nvPr/>
        </p:nvSpPr>
        <p:spPr>
          <a:xfrm>
            <a:off x="5707271" y="1228035"/>
            <a:ext cx="6065078" cy="5333013"/>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ts val="1000"/>
              </a:spcBef>
              <a:spcAft>
                <a:spcPts val="1200"/>
              </a:spcAft>
              <a:buSzPct val="25000"/>
              <a:buFont typeface="Segoe UI" panose="020B0502040204020203" pitchFamily="34" charset="0"/>
              <a:buChar char=" "/>
              <a:defRPr sz="1200" kern="1200">
                <a:solidFill>
                  <a:schemeClr val="tx1"/>
                </a:solidFill>
                <a:latin typeface="+mn-lt"/>
                <a:ea typeface="+mn-ea"/>
                <a:cs typeface="+mn-cs"/>
              </a:defRPr>
            </a:lvl1pPr>
            <a:lvl2pPr marL="401638" indent="7938" algn="l" defTabSz="914400" rtl="0" eaLnBrk="1" latinLnBrk="0" hangingPunct="1">
              <a:lnSpc>
                <a:spcPct val="90000"/>
              </a:lnSpc>
              <a:spcBef>
                <a:spcPts val="600"/>
              </a:spcBef>
              <a:spcAft>
                <a:spcPts val="1200"/>
              </a:spcAft>
              <a:buFont typeface="Segoe UI" panose="020B0502040204020203" pitchFamily="34" charset="0"/>
              <a:buChar char=" "/>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Segoe UI" panose="020B0502040204020203" pitchFamily="34" charset="0"/>
              <a:buChar char=" "/>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Segoe UI" panose="020B0502040204020203" pitchFamily="34" charset="0"/>
              <a:buChar char=" "/>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Segoe UI" panose="020B0502040204020203" pitchFamily="34" charset="0"/>
              <a:buChar char=" "/>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pPr>
            <a:r>
              <a:rPr lang="en-US" dirty="0"/>
              <a:t>Administration Website:  </a:t>
            </a:r>
            <a:r>
              <a:rPr lang="en-US" dirty="0">
                <a:hlinkClick r:id="rId3"/>
              </a:rPr>
              <a:t>https://apps.actransit.org/restroomfinderadmin</a:t>
            </a:r>
            <a:endParaRPr lang="en-US" dirty="0"/>
          </a:p>
          <a:p>
            <a:pPr lvl="1">
              <a:spcAft>
                <a:spcPts val="600"/>
              </a:spcAft>
              <a:buFont typeface="Wingdings" panose="05000000000000000000" pitchFamily="2" charset="2"/>
              <a:buChar char="§"/>
            </a:pPr>
            <a:r>
              <a:rPr lang="en-US" dirty="0"/>
              <a:t> </a:t>
            </a:r>
            <a:r>
              <a:rPr lang="en-US" dirty="0">
                <a:latin typeface="+mj-lt"/>
              </a:rPr>
              <a:t>Accessible outside AC Transit’s network</a:t>
            </a:r>
          </a:p>
          <a:p>
            <a:pPr lvl="1">
              <a:spcAft>
                <a:spcPts val="600"/>
              </a:spcAft>
              <a:buFont typeface="Wingdings" panose="05000000000000000000" pitchFamily="2" charset="2"/>
              <a:buChar char="§"/>
            </a:pPr>
            <a:r>
              <a:rPr lang="en-US" dirty="0">
                <a:latin typeface="+mj-lt"/>
              </a:rPr>
              <a:t> Mobile friendly interface</a:t>
            </a:r>
          </a:p>
          <a:p>
            <a:pPr lvl="1">
              <a:spcAft>
                <a:spcPts val="600"/>
              </a:spcAft>
              <a:buFont typeface="Wingdings" panose="05000000000000000000" pitchFamily="2" charset="2"/>
              <a:buChar char="§"/>
            </a:pPr>
            <a:r>
              <a:rPr lang="en-US" dirty="0">
                <a:latin typeface="+mj-lt"/>
              </a:rPr>
              <a:t> Restroom scope – public or private – in case we would like to show restrooms to users who are not logged into the App (potential App Store distribution)</a:t>
            </a:r>
          </a:p>
          <a:p>
            <a:pPr lvl="1">
              <a:spcAft>
                <a:spcPts val="600"/>
              </a:spcAft>
              <a:buFont typeface="Wingdings" panose="05000000000000000000" pitchFamily="2" charset="2"/>
              <a:buChar char="§"/>
            </a:pPr>
            <a:r>
              <a:rPr lang="en-US" dirty="0">
                <a:latin typeface="+mj-lt"/>
              </a:rPr>
              <a:t> Restroom status - Active/Inactive </a:t>
            </a:r>
          </a:p>
          <a:p>
            <a:pPr lvl="1">
              <a:spcAft>
                <a:spcPts val="600"/>
              </a:spcAft>
              <a:buFont typeface="Wingdings" panose="05000000000000000000" pitchFamily="2" charset="2"/>
              <a:buChar char="§"/>
            </a:pPr>
            <a:r>
              <a:rPr lang="en-US" dirty="0">
                <a:latin typeface="+mj-lt"/>
              </a:rPr>
              <a:t> Restroom deletion – is always soft delete, in case the data needs to be restored afterwards and for easier tracking in our database</a:t>
            </a:r>
          </a:p>
          <a:p>
            <a:pPr lvl="1">
              <a:spcAft>
                <a:spcPts val="600"/>
              </a:spcAft>
              <a:buFont typeface="Wingdings" panose="05000000000000000000" pitchFamily="2" charset="2"/>
              <a:buChar char="§"/>
            </a:pPr>
            <a:r>
              <a:rPr lang="en-US" dirty="0">
                <a:latin typeface="+mj-lt"/>
              </a:rPr>
              <a:t> Restroom history – allows keeping track of all the changes for any given restroom</a:t>
            </a:r>
          </a:p>
          <a:p>
            <a:pPr lvl="1">
              <a:spcAft>
                <a:spcPts val="600"/>
              </a:spcAft>
              <a:buFont typeface="Wingdings" panose="05000000000000000000" pitchFamily="2" charset="2"/>
              <a:buChar char="§"/>
            </a:pPr>
            <a:r>
              <a:rPr lang="en-US" dirty="0">
                <a:latin typeface="+mj-lt"/>
              </a:rPr>
              <a:t> Restroom ‘Has Toilet’ column – indicates if the restroom has a toilet available or it’s only for drinking water</a:t>
            </a:r>
          </a:p>
          <a:p>
            <a:pPr lvl="1">
              <a:spcAft>
                <a:spcPts val="600"/>
              </a:spcAft>
              <a:buFont typeface="Wingdings" panose="05000000000000000000" pitchFamily="2" charset="2"/>
              <a:buChar char="§"/>
            </a:pPr>
            <a:r>
              <a:rPr lang="en-US" dirty="0">
                <a:latin typeface="+mj-lt"/>
              </a:rPr>
              <a:t> Restroom ‘District Duties’ – Indicate what are the District responsibilities towards the restrooms: Cleaning, Repair, Supply and Owned</a:t>
            </a:r>
          </a:p>
          <a:p>
            <a:pPr lvl="1">
              <a:spcAft>
                <a:spcPts val="600"/>
              </a:spcAft>
              <a:buFont typeface="Wingdings" panose="05000000000000000000" pitchFamily="2" charset="2"/>
              <a:buChar char="§"/>
            </a:pPr>
            <a:r>
              <a:rPr lang="en-US" dirty="0">
                <a:latin typeface="+mj-lt"/>
              </a:rPr>
              <a:t> Review Search Restrooms: Additional columns to display, filter and sort by: Visibility, Status, Toilet and Pending Review, Duties</a:t>
            </a:r>
          </a:p>
          <a:p>
            <a:pPr lvl="1">
              <a:spcAft>
                <a:spcPts val="600"/>
              </a:spcAft>
              <a:buFont typeface="Wingdings" panose="05000000000000000000" pitchFamily="2" charset="2"/>
              <a:buChar char="§"/>
            </a:pPr>
            <a:r>
              <a:rPr lang="en-US" dirty="0">
                <a:latin typeface="+mj-lt"/>
              </a:rPr>
              <a:t> Restroom Paddle Book: This is a printable report showing restrooms by division and route that Andy Broadbent can potentially use when creating the booklets that are supplied to operators who keep on the bus for reference</a:t>
            </a:r>
          </a:p>
          <a:p>
            <a:pPr lvl="1">
              <a:spcAft>
                <a:spcPts val="600"/>
              </a:spcAft>
              <a:buFont typeface="Wingdings" panose="05000000000000000000" pitchFamily="2" charset="2"/>
              <a:buChar char="§"/>
            </a:pPr>
            <a:r>
              <a:rPr lang="en-US" dirty="0">
                <a:latin typeface="+mj-lt"/>
              </a:rPr>
              <a:t> Application Access Management: This is new section that allows admins to review, grant or remove access to users and their devices using the application (Manage Users, Manage Users and Devices, Manage Devices)</a:t>
            </a:r>
          </a:p>
          <a:p>
            <a:pPr lvl="1">
              <a:spcAft>
                <a:spcPts val="600"/>
              </a:spcAft>
              <a:buFont typeface="Wingdings" panose="05000000000000000000" pitchFamily="2" charset="2"/>
              <a:buChar char="§"/>
            </a:pPr>
            <a:r>
              <a:rPr lang="en-US" dirty="0">
                <a:latin typeface="+mj-lt"/>
              </a:rPr>
              <a:t> Improved Restroom Feedback Report: Allows reviewing restrooms that required some work from our Maintenance/Facilities department and their resolution to fix the issue. This will help keeping track of any work been done on the restrooms.</a:t>
            </a:r>
          </a:p>
        </p:txBody>
      </p:sp>
    </p:spTree>
    <p:extLst>
      <p:ext uri="{BB962C8B-B14F-4D97-AF65-F5344CB8AC3E}">
        <p14:creationId xmlns:p14="http://schemas.microsoft.com/office/powerpoint/2010/main" val="225163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604210"/>
            <a:ext cx="4214807" cy="1711962"/>
          </a:xfrm>
        </p:spPr>
        <p:txBody>
          <a:bodyPr>
            <a:normAutofit/>
          </a:bodyPr>
          <a:lstStyle/>
          <a:p>
            <a:r>
              <a:rPr lang="en-US" dirty="0">
                <a:latin typeface="+mj-lt"/>
              </a:rPr>
              <a:t>Restroom finder application is </a:t>
            </a:r>
            <a:r>
              <a:rPr lang="en-US" b="1" dirty="0">
                <a:latin typeface="+mj-lt"/>
              </a:rPr>
              <a:t>open-source software</a:t>
            </a:r>
            <a:r>
              <a:rPr lang="en-US" dirty="0">
                <a:latin typeface="+mj-lt"/>
              </a:rPr>
              <a:t>, freely available to use without limitation and warranty. Our goal is to launch an intellectual property exchange that reduces cost and maximizes value in the transit industry and beyond. The application source code is available at the GitHub website for agencies, developers, business members to use:</a:t>
            </a:r>
          </a:p>
          <a:p>
            <a:r>
              <a:rPr lang="en-US" dirty="0"/>
              <a:t> </a:t>
            </a:r>
            <a:r>
              <a:rPr lang="en-US" u="sng" dirty="0">
                <a:hlinkClick r:id="rId2"/>
              </a:rPr>
              <a:t>https://github.com/actransitorg/ACTransit.RestroomFinder</a:t>
            </a:r>
            <a:r>
              <a:rPr lang="en-US" dirty="0"/>
              <a:t>.</a:t>
            </a:r>
          </a:p>
        </p:txBody>
      </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Open Source</a:t>
            </a:r>
          </a:p>
        </p:txBody>
      </p:sp>
      <p:pic>
        <p:nvPicPr>
          <p:cNvPr id="12" name="Picture 11">
            <a:extLst>
              <a:ext uri="{FF2B5EF4-FFF2-40B4-BE49-F238E27FC236}">
                <a16:creationId xmlns:a16="http://schemas.microsoft.com/office/drawing/2014/main" id="{06D57FC5-AC16-489E-9C8E-1B6525451724}"/>
              </a:ext>
            </a:extLst>
          </p:cNvPr>
          <p:cNvPicPr>
            <a:picLocks noChangeAspect="1"/>
          </p:cNvPicPr>
          <p:nvPr/>
        </p:nvPicPr>
        <p:blipFill>
          <a:blip r:embed="rId3"/>
          <a:stretch>
            <a:fillRect/>
          </a:stretch>
        </p:blipFill>
        <p:spPr>
          <a:xfrm>
            <a:off x="5260733" y="1244054"/>
            <a:ext cx="5849960" cy="5270555"/>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History</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490990" y="1308938"/>
            <a:ext cx="11039854" cy="876120"/>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ea typeface="+mj-ea"/>
                <a:cs typeface="+mj-cs"/>
              </a:rPr>
              <a:t>Restroom finder is the GPS-enabled mobile app that pinpoints the nearest authorized restroom for operators and field staff based on their location. In addition to providing location information employees using the app, employees can give feedback on the cleanliness and adequacy of each restroom.</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33" name="TextBox 32">
            <a:extLst>
              <a:ext uri="{FF2B5EF4-FFF2-40B4-BE49-F238E27FC236}">
                <a16:creationId xmlns:a16="http://schemas.microsoft.com/office/drawing/2014/main" id="{715CEC0D-AB31-4C5F-AA5E-452155B4F02F}"/>
              </a:ext>
            </a:extLst>
          </p:cNvPr>
          <p:cNvSpPr txBox="1"/>
          <p:nvPr/>
        </p:nvSpPr>
        <p:spPr>
          <a:xfrm>
            <a:off x="604434" y="2292962"/>
            <a:ext cx="4589544" cy="719452"/>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 Placeholder 5" descr="2D Slides">
            <a:extLst>
              <a:ext uri="{FF2B5EF4-FFF2-40B4-BE49-F238E27FC236}">
                <a16:creationId xmlns:a16="http://schemas.microsoft.com/office/drawing/2014/main" id="{41274B36-A4FF-4DD8-A906-25F7BE718026}"/>
              </a:ext>
            </a:extLst>
          </p:cNvPr>
          <p:cNvSpPr txBox="1">
            <a:spLocks/>
          </p:cNvSpPr>
          <p:nvPr/>
        </p:nvSpPr>
        <p:spPr>
          <a:xfrm>
            <a:off x="1131535" y="2652688"/>
            <a:ext cx="5134659" cy="3368673"/>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mj-lt"/>
              <a:ea typeface="+mj-ea"/>
              <a:cs typeface="+mj-cs"/>
            </a:endParaRPr>
          </a:p>
          <a:p>
            <a:endParaRPr lang="en-US" sz="1800" dirty="0">
              <a:latin typeface="+mj-lt"/>
              <a:ea typeface="+mj-ea"/>
              <a:cs typeface="+mj-cs"/>
            </a:endParaRPr>
          </a:p>
          <a:p>
            <a:r>
              <a:rPr lang="en-US" sz="1800" dirty="0">
                <a:latin typeface="+mj-lt"/>
                <a:ea typeface="+mj-ea"/>
                <a:cs typeface="+mj-cs"/>
              </a:rPr>
              <a:t>Software suite includes: </a:t>
            </a:r>
          </a:p>
          <a:p>
            <a:pPr lvl="1"/>
            <a:r>
              <a:rPr lang="en-US" sz="1400" dirty="0">
                <a:latin typeface="+mj-lt"/>
                <a:ea typeface="+mj-ea"/>
                <a:cs typeface="+mj-cs"/>
              </a:rPr>
              <a:t>Phone App (iOS 11+/Android 5.0+) </a:t>
            </a:r>
          </a:p>
          <a:p>
            <a:pPr lvl="1"/>
            <a:r>
              <a:rPr lang="en-US" sz="1400" dirty="0">
                <a:latin typeface="+mj-lt"/>
                <a:ea typeface="+mj-ea"/>
                <a:cs typeface="+mj-cs"/>
              </a:rPr>
              <a:t>Administration Website (Mobile friendly)</a:t>
            </a:r>
          </a:p>
          <a:p>
            <a:pPr lvl="1"/>
            <a:r>
              <a:rPr lang="en-US" sz="1400" dirty="0">
                <a:latin typeface="+mj-lt"/>
                <a:ea typeface="+mj-ea"/>
                <a:cs typeface="+mj-cs"/>
              </a:rPr>
              <a:t>Reports (Feedback and Resolutions)</a:t>
            </a:r>
          </a:p>
          <a:p>
            <a:pPr lvl="1"/>
            <a:r>
              <a:rPr lang="en-US" sz="1400" dirty="0">
                <a:latin typeface="+mj-lt"/>
                <a:ea typeface="+mj-ea"/>
                <a:cs typeface="+mj-cs"/>
              </a:rPr>
              <a:t>Operator Paddle Restroom Book</a:t>
            </a:r>
          </a:p>
          <a:p>
            <a:pPr lvl="1"/>
            <a:r>
              <a:rPr lang="en-US" sz="1400" dirty="0">
                <a:latin typeface="+mj-lt"/>
                <a:ea typeface="+mj-ea"/>
                <a:cs typeface="+mj-cs"/>
              </a:rPr>
              <a:t>OCC CleverCAD Map Layer</a:t>
            </a:r>
          </a:p>
          <a:p>
            <a:r>
              <a:rPr lang="en-US" sz="1800" dirty="0">
                <a:latin typeface="+mj-lt"/>
                <a:ea typeface="+mj-ea"/>
                <a:cs typeface="+mj-cs"/>
              </a:rPr>
              <a:t>In Service </a:t>
            </a:r>
            <a:r>
              <a:rPr lang="en-US" sz="1800">
                <a:latin typeface="+mj-lt"/>
                <a:ea typeface="+mj-ea"/>
                <a:cs typeface="+mj-cs"/>
              </a:rPr>
              <a:t>for 4 </a:t>
            </a:r>
            <a:r>
              <a:rPr lang="en-US" sz="1800" dirty="0">
                <a:latin typeface="+mj-lt"/>
                <a:ea typeface="+mj-ea"/>
                <a:cs typeface="+mj-cs"/>
              </a:rPr>
              <a:t>years, with over 9000 feedbacks from 350 installs.</a:t>
            </a:r>
          </a:p>
          <a:p>
            <a:r>
              <a:rPr lang="en-US" sz="1800" dirty="0">
                <a:latin typeface="+mj-lt"/>
                <a:ea typeface="+mj-ea"/>
                <a:cs typeface="+mj-cs"/>
              </a:rPr>
              <a:t>Covid-19 has prompted need for new features to fulfill OSHA requirements.</a:t>
            </a:r>
          </a:p>
          <a:p>
            <a:endParaRPr lang="en-US" sz="1800" dirty="0">
              <a:latin typeface="+mj-lt"/>
              <a:ea typeface="+mj-ea"/>
              <a:cs typeface="+mj-cs"/>
            </a:endParaRPr>
          </a:p>
        </p:txBody>
      </p:sp>
      <p:pic>
        <p:nvPicPr>
          <p:cNvPr id="5" name="Picture 4">
            <a:extLst>
              <a:ext uri="{FF2B5EF4-FFF2-40B4-BE49-F238E27FC236}">
                <a16:creationId xmlns:a16="http://schemas.microsoft.com/office/drawing/2014/main" id="{9DCA2543-D975-4842-87DC-C6E7B8C68293}"/>
              </a:ext>
            </a:extLst>
          </p:cNvPr>
          <p:cNvPicPr>
            <a:picLocks noChangeAspect="1"/>
          </p:cNvPicPr>
          <p:nvPr/>
        </p:nvPicPr>
        <p:blipFill>
          <a:blip r:embed="rId3"/>
          <a:stretch>
            <a:fillRect/>
          </a:stretch>
        </p:blipFill>
        <p:spPr>
          <a:xfrm>
            <a:off x="7392856" y="2292962"/>
            <a:ext cx="2110824" cy="4221647"/>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dirty="0"/>
              <a:t>Recovery &amp; Restoration of COVID19</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50240" y="1353362"/>
            <a:ext cx="10937326" cy="500171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49509" y="2570364"/>
            <a:ext cx="5896604" cy="3030452"/>
          </a:xfrm>
          <a:prstGeom prst="rect">
            <a:avLst/>
          </a:prstGeom>
        </p:spPr>
      </p:pic>
      <p:sp>
        <p:nvSpPr>
          <p:cNvPr id="33" name="TextBox 32">
            <a:extLst>
              <a:ext uri="{FF2B5EF4-FFF2-40B4-BE49-F238E27FC236}">
                <a16:creationId xmlns:a16="http://schemas.microsoft.com/office/drawing/2014/main" id="{715CEC0D-AB31-4C5F-AA5E-452155B4F02F}"/>
              </a:ext>
            </a:extLst>
          </p:cNvPr>
          <p:cNvSpPr txBox="1"/>
          <p:nvPr/>
        </p:nvSpPr>
        <p:spPr>
          <a:xfrm>
            <a:off x="543560" y="1477073"/>
            <a:ext cx="10251440" cy="5034977"/>
          </a:xfrm>
          <a:prstGeom prst="rect">
            <a:avLst/>
          </a:prstGeom>
        </p:spPr>
        <p:txBody>
          <a:bodyPr vert="horz" wrap="square" lIns="91440" tIns="45720" rIns="91440" bIns="45720" rtlCol="0">
            <a:noAutofit/>
          </a:bodyPr>
          <a:lstStyle/>
          <a:p>
            <a:r>
              <a:rPr lang="en-US" sz="2000" dirty="0">
                <a:latin typeface="+mj-lt"/>
              </a:rPr>
              <a:t>Operator Restroom Finder is currently in use by the District Operators, Road Supervisors, and Operation Control Center staff. </a:t>
            </a:r>
            <a:r>
              <a:rPr lang="en-US" sz="2000" i="1" dirty="0">
                <a:latin typeface="+mj-lt"/>
              </a:rPr>
              <a:t>Since the COVID19 situation, it has been a challenge for the operators to locate the restrooms as most of the businesses are closed</a:t>
            </a:r>
            <a:r>
              <a:rPr lang="en-US" sz="2000" dirty="0">
                <a:latin typeface="+mj-lt"/>
              </a:rPr>
              <a:t>. </a:t>
            </a:r>
          </a:p>
          <a:p>
            <a:endParaRPr lang="en-US" sz="2000" dirty="0">
              <a:latin typeface="+mj-lt"/>
            </a:endParaRPr>
          </a:p>
          <a:p>
            <a:r>
              <a:rPr lang="en-US" sz="2000" dirty="0">
                <a:latin typeface="+mj-lt"/>
              </a:rPr>
              <a:t>New enhancements to the restroom software were set in motion to improve finding restrooms for our operators.</a:t>
            </a:r>
          </a:p>
        </p:txBody>
      </p:sp>
      <p:sp>
        <p:nvSpPr>
          <p:cNvPr id="34" name="Text Placeholder 5" descr="2D Slides">
            <a:extLst>
              <a:ext uri="{FF2B5EF4-FFF2-40B4-BE49-F238E27FC236}">
                <a16:creationId xmlns:a16="http://schemas.microsoft.com/office/drawing/2014/main" id="{41274B36-A4FF-4DD8-A906-25F7BE718026}"/>
              </a:ext>
            </a:extLst>
          </p:cNvPr>
          <p:cNvSpPr txBox="1">
            <a:spLocks/>
          </p:cNvSpPr>
          <p:nvPr/>
        </p:nvSpPr>
        <p:spPr>
          <a:xfrm>
            <a:off x="-3815209" y="1353362"/>
            <a:ext cx="6991786" cy="4325376"/>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mj-lt"/>
              <a:ea typeface="+mj-ea"/>
              <a:cs typeface="+mj-cs"/>
            </a:endParaRPr>
          </a:p>
          <a:p>
            <a:endParaRPr lang="en-US" sz="1800" dirty="0">
              <a:latin typeface="+mj-lt"/>
              <a:ea typeface="+mj-ea"/>
              <a:cs typeface="+mj-cs"/>
            </a:endParaRPr>
          </a:p>
          <a:p>
            <a:endParaRPr lang="en-US" sz="1800" dirty="0">
              <a:latin typeface="+mj-lt"/>
              <a:ea typeface="+mj-ea"/>
              <a:cs typeface="+mj-cs"/>
            </a:endParaRPr>
          </a:p>
        </p:txBody>
      </p:sp>
    </p:spTree>
    <p:extLst>
      <p:ext uri="{BB962C8B-B14F-4D97-AF65-F5344CB8AC3E}">
        <p14:creationId xmlns:p14="http://schemas.microsoft.com/office/powerpoint/2010/main" val="244691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dirty="0"/>
              <a:t>Recovery &amp; Restoration of COVID19</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50240" y="1353362"/>
            <a:ext cx="10937326" cy="500171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49509" y="2570364"/>
            <a:ext cx="5896604" cy="3030452"/>
          </a:xfrm>
          <a:prstGeom prst="rect">
            <a:avLst/>
          </a:prstGeom>
        </p:spPr>
      </p:pic>
      <p:sp>
        <p:nvSpPr>
          <p:cNvPr id="33" name="TextBox 32">
            <a:extLst>
              <a:ext uri="{FF2B5EF4-FFF2-40B4-BE49-F238E27FC236}">
                <a16:creationId xmlns:a16="http://schemas.microsoft.com/office/drawing/2014/main" id="{715CEC0D-AB31-4C5F-AA5E-452155B4F02F}"/>
              </a:ext>
            </a:extLst>
          </p:cNvPr>
          <p:cNvSpPr txBox="1"/>
          <p:nvPr/>
        </p:nvSpPr>
        <p:spPr>
          <a:xfrm>
            <a:off x="543560" y="1477073"/>
            <a:ext cx="10251440" cy="5034977"/>
          </a:xfrm>
          <a:prstGeom prst="rect">
            <a:avLst/>
          </a:prstGeom>
        </p:spPr>
        <p:txBody>
          <a:bodyPr vert="horz" wrap="square" lIns="91440" tIns="45720" rIns="91440" bIns="45720" rtlCol="0">
            <a:noAutofit/>
          </a:bodyPr>
          <a:lstStyle/>
          <a:p>
            <a:r>
              <a:rPr lang="en-US" sz="2000" dirty="0">
                <a:latin typeface="+mj-lt"/>
              </a:rPr>
              <a:t>CleverCAD Restroom map layer for OCC</a:t>
            </a:r>
          </a:p>
        </p:txBody>
      </p:sp>
      <p:sp>
        <p:nvSpPr>
          <p:cNvPr id="34" name="Text Placeholder 5" descr="2D Slides">
            <a:extLst>
              <a:ext uri="{FF2B5EF4-FFF2-40B4-BE49-F238E27FC236}">
                <a16:creationId xmlns:a16="http://schemas.microsoft.com/office/drawing/2014/main" id="{41274B36-A4FF-4DD8-A906-25F7BE718026}"/>
              </a:ext>
            </a:extLst>
          </p:cNvPr>
          <p:cNvSpPr txBox="1">
            <a:spLocks/>
          </p:cNvSpPr>
          <p:nvPr/>
        </p:nvSpPr>
        <p:spPr>
          <a:xfrm>
            <a:off x="-3815209" y="1353362"/>
            <a:ext cx="6991786" cy="4325376"/>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mj-lt"/>
              <a:ea typeface="+mj-ea"/>
              <a:cs typeface="+mj-cs"/>
            </a:endParaRPr>
          </a:p>
          <a:p>
            <a:endParaRPr lang="en-US" sz="1800" dirty="0">
              <a:latin typeface="+mj-lt"/>
              <a:ea typeface="+mj-ea"/>
              <a:cs typeface="+mj-cs"/>
            </a:endParaRPr>
          </a:p>
          <a:p>
            <a:endParaRPr lang="en-US" sz="1800" dirty="0">
              <a:latin typeface="+mj-lt"/>
              <a:ea typeface="+mj-ea"/>
              <a:cs typeface="+mj-cs"/>
            </a:endParaRPr>
          </a:p>
        </p:txBody>
      </p:sp>
      <p:pic>
        <p:nvPicPr>
          <p:cNvPr id="7" name="Picture 6">
            <a:extLst>
              <a:ext uri="{FF2B5EF4-FFF2-40B4-BE49-F238E27FC236}">
                <a16:creationId xmlns:a16="http://schemas.microsoft.com/office/drawing/2014/main" id="{28166B8E-00F1-4BA0-B940-8DD691CDB5CB}"/>
              </a:ext>
            </a:extLst>
          </p:cNvPr>
          <p:cNvPicPr/>
          <p:nvPr/>
        </p:nvPicPr>
        <p:blipFill>
          <a:blip r:embed="rId3">
            <a:extLst>
              <a:ext uri="{28A0092B-C50C-407E-A947-70E740481C1C}">
                <a14:useLocalDpi xmlns:a14="http://schemas.microsoft.com/office/drawing/2010/main" val="0"/>
              </a:ext>
            </a:extLst>
          </a:blip>
          <a:stretch>
            <a:fillRect/>
          </a:stretch>
        </p:blipFill>
        <p:spPr>
          <a:xfrm>
            <a:off x="2553627" y="1975543"/>
            <a:ext cx="6885106" cy="4617787"/>
          </a:xfrm>
          <a:prstGeom prst="rect">
            <a:avLst/>
          </a:prstGeom>
        </p:spPr>
      </p:pic>
    </p:spTree>
    <p:extLst>
      <p:ext uri="{BB962C8B-B14F-4D97-AF65-F5344CB8AC3E}">
        <p14:creationId xmlns:p14="http://schemas.microsoft.com/office/powerpoint/2010/main" val="18529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dirty="0"/>
              <a:t>Recovery &amp; Restoration of COVID19</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50240" y="1353362"/>
            <a:ext cx="10937326" cy="500171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49509" y="2570364"/>
            <a:ext cx="5896604" cy="3030452"/>
          </a:xfrm>
          <a:prstGeom prst="rect">
            <a:avLst/>
          </a:prstGeom>
        </p:spPr>
      </p:pic>
      <p:sp>
        <p:nvSpPr>
          <p:cNvPr id="33" name="TextBox 32">
            <a:extLst>
              <a:ext uri="{FF2B5EF4-FFF2-40B4-BE49-F238E27FC236}">
                <a16:creationId xmlns:a16="http://schemas.microsoft.com/office/drawing/2014/main" id="{715CEC0D-AB31-4C5F-AA5E-452155B4F02F}"/>
              </a:ext>
            </a:extLst>
          </p:cNvPr>
          <p:cNvSpPr txBox="1"/>
          <p:nvPr/>
        </p:nvSpPr>
        <p:spPr>
          <a:xfrm>
            <a:off x="553720" y="1477073"/>
            <a:ext cx="5552440" cy="1403287"/>
          </a:xfrm>
          <a:prstGeom prst="rect">
            <a:avLst/>
          </a:prstGeom>
        </p:spPr>
        <p:txBody>
          <a:bodyPr vert="horz" wrap="square" lIns="91440" tIns="45720" rIns="91440" bIns="45720" rtlCol="0">
            <a:noAutofit/>
          </a:bodyPr>
          <a:lstStyle/>
          <a:p>
            <a:r>
              <a:rPr lang="en-US" sz="2000" dirty="0">
                <a:latin typeface="+mj-lt"/>
              </a:rPr>
              <a:t>Improved security with SMS phone number verification during login process</a:t>
            </a:r>
          </a:p>
        </p:txBody>
      </p:sp>
      <p:sp>
        <p:nvSpPr>
          <p:cNvPr id="34" name="Text Placeholder 5" descr="2D Slides">
            <a:extLst>
              <a:ext uri="{FF2B5EF4-FFF2-40B4-BE49-F238E27FC236}">
                <a16:creationId xmlns:a16="http://schemas.microsoft.com/office/drawing/2014/main" id="{41274B36-A4FF-4DD8-A906-25F7BE718026}"/>
              </a:ext>
            </a:extLst>
          </p:cNvPr>
          <p:cNvSpPr txBox="1">
            <a:spLocks/>
          </p:cNvSpPr>
          <p:nvPr/>
        </p:nvSpPr>
        <p:spPr>
          <a:xfrm>
            <a:off x="-3815209" y="1353362"/>
            <a:ext cx="6991786" cy="4325376"/>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mj-lt"/>
              <a:ea typeface="+mj-ea"/>
              <a:cs typeface="+mj-cs"/>
            </a:endParaRPr>
          </a:p>
          <a:p>
            <a:endParaRPr lang="en-US" sz="1800" dirty="0">
              <a:latin typeface="+mj-lt"/>
              <a:ea typeface="+mj-ea"/>
              <a:cs typeface="+mj-cs"/>
            </a:endParaRPr>
          </a:p>
          <a:p>
            <a:endParaRPr lang="en-US" sz="1800" dirty="0">
              <a:latin typeface="+mj-lt"/>
              <a:ea typeface="+mj-ea"/>
              <a:cs typeface="+mj-cs"/>
            </a:endParaRPr>
          </a:p>
        </p:txBody>
      </p:sp>
      <p:pic>
        <p:nvPicPr>
          <p:cNvPr id="10" name="Picture 9">
            <a:extLst>
              <a:ext uri="{FF2B5EF4-FFF2-40B4-BE49-F238E27FC236}">
                <a16:creationId xmlns:a16="http://schemas.microsoft.com/office/drawing/2014/main" id="{C934D54B-37B7-4594-8435-DDFC1A392C15}"/>
              </a:ext>
            </a:extLst>
          </p:cNvPr>
          <p:cNvPicPr/>
          <p:nvPr/>
        </p:nvPicPr>
        <p:blipFill>
          <a:blip r:embed="rId3">
            <a:extLst>
              <a:ext uri="{28A0092B-C50C-407E-A947-70E740481C1C}">
                <a14:useLocalDpi xmlns:a14="http://schemas.microsoft.com/office/drawing/2010/main" val="0"/>
              </a:ext>
            </a:extLst>
          </a:blip>
          <a:stretch>
            <a:fillRect/>
          </a:stretch>
        </p:blipFill>
        <p:spPr>
          <a:xfrm>
            <a:off x="6528117" y="1482153"/>
            <a:ext cx="2747963" cy="4988051"/>
          </a:xfrm>
          <a:prstGeom prst="rect">
            <a:avLst/>
          </a:prstGeom>
        </p:spPr>
      </p:pic>
    </p:spTree>
    <p:extLst>
      <p:ext uri="{BB962C8B-B14F-4D97-AF65-F5344CB8AC3E}">
        <p14:creationId xmlns:p14="http://schemas.microsoft.com/office/powerpoint/2010/main" val="366173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dirty="0"/>
              <a:t>Recovery &amp; Restoration of COVID19</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50240" y="1353362"/>
            <a:ext cx="10937326" cy="500171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49509" y="2570364"/>
            <a:ext cx="5896604" cy="3030452"/>
          </a:xfrm>
          <a:prstGeom prst="rect">
            <a:avLst/>
          </a:prstGeom>
        </p:spPr>
      </p:pic>
      <p:sp>
        <p:nvSpPr>
          <p:cNvPr id="33" name="TextBox 32">
            <a:extLst>
              <a:ext uri="{FF2B5EF4-FFF2-40B4-BE49-F238E27FC236}">
                <a16:creationId xmlns:a16="http://schemas.microsoft.com/office/drawing/2014/main" id="{715CEC0D-AB31-4C5F-AA5E-452155B4F02F}"/>
              </a:ext>
            </a:extLst>
          </p:cNvPr>
          <p:cNvSpPr txBox="1"/>
          <p:nvPr/>
        </p:nvSpPr>
        <p:spPr>
          <a:xfrm>
            <a:off x="553720" y="1477073"/>
            <a:ext cx="5552440" cy="1403287"/>
          </a:xfrm>
          <a:prstGeom prst="rect">
            <a:avLst/>
          </a:prstGeom>
        </p:spPr>
        <p:txBody>
          <a:bodyPr vert="horz" wrap="square" lIns="91440" tIns="45720" rIns="91440" bIns="45720" rtlCol="0">
            <a:noAutofit/>
          </a:bodyPr>
          <a:lstStyle/>
          <a:p>
            <a:r>
              <a:rPr lang="en-US" sz="2000" dirty="0">
                <a:latin typeface="+mj-lt"/>
              </a:rPr>
              <a:t>Inside the app, supervisors can </a:t>
            </a:r>
          </a:p>
          <a:p>
            <a:pPr marL="342900" indent="-342900">
              <a:buFont typeface="Arial" panose="020B0604020202020204" pitchFamily="34" charset="0"/>
              <a:buChar char="•"/>
            </a:pPr>
            <a:r>
              <a:rPr lang="en-US" sz="2000" dirty="0">
                <a:latin typeface="+mj-lt"/>
              </a:rPr>
              <a:t>Add new restrooms on the map (long press at map position)</a:t>
            </a:r>
          </a:p>
          <a:p>
            <a:pPr marL="342900" indent="-342900">
              <a:buFont typeface="Arial" panose="020B0604020202020204" pitchFamily="34" charset="0"/>
              <a:buChar char="•"/>
            </a:pPr>
            <a:r>
              <a:rPr lang="en-US" sz="2000" dirty="0">
                <a:latin typeface="+mj-lt"/>
              </a:rPr>
              <a:t>Edit existing restrooms</a:t>
            </a:r>
          </a:p>
        </p:txBody>
      </p:sp>
      <p:sp>
        <p:nvSpPr>
          <p:cNvPr id="34" name="Text Placeholder 5" descr="2D Slides">
            <a:extLst>
              <a:ext uri="{FF2B5EF4-FFF2-40B4-BE49-F238E27FC236}">
                <a16:creationId xmlns:a16="http://schemas.microsoft.com/office/drawing/2014/main" id="{41274B36-A4FF-4DD8-A906-25F7BE718026}"/>
              </a:ext>
            </a:extLst>
          </p:cNvPr>
          <p:cNvSpPr txBox="1">
            <a:spLocks/>
          </p:cNvSpPr>
          <p:nvPr/>
        </p:nvSpPr>
        <p:spPr>
          <a:xfrm>
            <a:off x="-3815209" y="1353362"/>
            <a:ext cx="6991786" cy="4325376"/>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mj-lt"/>
              <a:ea typeface="+mj-ea"/>
              <a:cs typeface="+mj-cs"/>
            </a:endParaRPr>
          </a:p>
          <a:p>
            <a:endParaRPr lang="en-US" sz="1800" dirty="0">
              <a:latin typeface="+mj-lt"/>
              <a:ea typeface="+mj-ea"/>
              <a:cs typeface="+mj-cs"/>
            </a:endParaRPr>
          </a:p>
          <a:p>
            <a:endParaRPr lang="en-US" sz="1800" dirty="0">
              <a:latin typeface="+mj-lt"/>
              <a:ea typeface="+mj-ea"/>
              <a:cs typeface="+mj-cs"/>
            </a:endParaRPr>
          </a:p>
        </p:txBody>
      </p:sp>
      <p:pic>
        <p:nvPicPr>
          <p:cNvPr id="8" name="Picture 7">
            <a:extLst>
              <a:ext uri="{FF2B5EF4-FFF2-40B4-BE49-F238E27FC236}">
                <a16:creationId xmlns:a16="http://schemas.microsoft.com/office/drawing/2014/main" id="{2E57D2F9-F300-4476-90FC-CDE1E5CD3911}"/>
              </a:ext>
            </a:extLst>
          </p:cNvPr>
          <p:cNvPicPr/>
          <p:nvPr/>
        </p:nvPicPr>
        <p:blipFill>
          <a:blip r:embed="rId3">
            <a:extLst>
              <a:ext uri="{28A0092B-C50C-407E-A947-70E740481C1C}">
                <a14:useLocalDpi xmlns:a14="http://schemas.microsoft.com/office/drawing/2010/main" val="0"/>
              </a:ext>
            </a:extLst>
          </a:blip>
          <a:stretch>
            <a:fillRect/>
          </a:stretch>
        </p:blipFill>
        <p:spPr>
          <a:xfrm>
            <a:off x="6519663" y="1477073"/>
            <a:ext cx="2807217" cy="4988051"/>
          </a:xfrm>
          <a:prstGeom prst="rect">
            <a:avLst/>
          </a:prstGeom>
        </p:spPr>
      </p:pic>
    </p:spTree>
    <p:extLst>
      <p:ext uri="{BB962C8B-B14F-4D97-AF65-F5344CB8AC3E}">
        <p14:creationId xmlns:p14="http://schemas.microsoft.com/office/powerpoint/2010/main" val="222866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dirty="0"/>
              <a:t>Recovery &amp; Restoration of COVID19</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50240" y="1353362"/>
            <a:ext cx="10937326" cy="500171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49509" y="2570364"/>
            <a:ext cx="5896604" cy="3030452"/>
          </a:xfrm>
          <a:prstGeom prst="rect">
            <a:avLst/>
          </a:prstGeom>
        </p:spPr>
      </p:pic>
      <p:sp>
        <p:nvSpPr>
          <p:cNvPr id="33" name="TextBox 32">
            <a:extLst>
              <a:ext uri="{FF2B5EF4-FFF2-40B4-BE49-F238E27FC236}">
                <a16:creationId xmlns:a16="http://schemas.microsoft.com/office/drawing/2014/main" id="{715CEC0D-AB31-4C5F-AA5E-452155B4F02F}"/>
              </a:ext>
            </a:extLst>
          </p:cNvPr>
          <p:cNvSpPr txBox="1"/>
          <p:nvPr/>
        </p:nvSpPr>
        <p:spPr>
          <a:xfrm>
            <a:off x="543560" y="1477073"/>
            <a:ext cx="10637520" cy="5034977"/>
          </a:xfrm>
          <a:prstGeom prst="rect">
            <a:avLst/>
          </a:prstGeom>
        </p:spPr>
        <p:txBody>
          <a:bodyPr vert="horz" wrap="square" lIns="91440" tIns="45720" rIns="91440" bIns="45720" rtlCol="0">
            <a:noAutofit/>
          </a:bodyPr>
          <a:lstStyle/>
          <a:p>
            <a:r>
              <a:rPr lang="en-US" sz="2000" dirty="0">
                <a:latin typeface="+mj-lt"/>
              </a:rPr>
              <a:t>Improved restroom administration features</a:t>
            </a:r>
          </a:p>
        </p:txBody>
      </p:sp>
      <p:sp>
        <p:nvSpPr>
          <p:cNvPr id="34" name="Text Placeholder 5" descr="2D Slides">
            <a:extLst>
              <a:ext uri="{FF2B5EF4-FFF2-40B4-BE49-F238E27FC236}">
                <a16:creationId xmlns:a16="http://schemas.microsoft.com/office/drawing/2014/main" id="{41274B36-A4FF-4DD8-A906-25F7BE718026}"/>
              </a:ext>
            </a:extLst>
          </p:cNvPr>
          <p:cNvSpPr txBox="1">
            <a:spLocks/>
          </p:cNvSpPr>
          <p:nvPr/>
        </p:nvSpPr>
        <p:spPr>
          <a:xfrm>
            <a:off x="-3815209" y="1353362"/>
            <a:ext cx="6991786" cy="4325376"/>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mj-lt"/>
              <a:ea typeface="+mj-ea"/>
              <a:cs typeface="+mj-cs"/>
            </a:endParaRPr>
          </a:p>
          <a:p>
            <a:endParaRPr lang="en-US" sz="1800" dirty="0">
              <a:latin typeface="+mj-lt"/>
              <a:ea typeface="+mj-ea"/>
              <a:cs typeface="+mj-cs"/>
            </a:endParaRPr>
          </a:p>
          <a:p>
            <a:endParaRPr lang="en-US" sz="1800" dirty="0">
              <a:latin typeface="+mj-lt"/>
              <a:ea typeface="+mj-ea"/>
              <a:cs typeface="+mj-cs"/>
            </a:endParaRPr>
          </a:p>
        </p:txBody>
      </p:sp>
      <p:pic>
        <p:nvPicPr>
          <p:cNvPr id="5" name="Picture 4">
            <a:extLst>
              <a:ext uri="{FF2B5EF4-FFF2-40B4-BE49-F238E27FC236}">
                <a16:creationId xmlns:a16="http://schemas.microsoft.com/office/drawing/2014/main" id="{C05FE56A-998F-4DFA-9CE8-7C3B180FE698}"/>
              </a:ext>
            </a:extLst>
          </p:cNvPr>
          <p:cNvPicPr>
            <a:picLocks noChangeAspect="1"/>
          </p:cNvPicPr>
          <p:nvPr/>
        </p:nvPicPr>
        <p:blipFill>
          <a:blip r:embed="rId3"/>
          <a:stretch>
            <a:fillRect/>
          </a:stretch>
        </p:blipFill>
        <p:spPr>
          <a:xfrm>
            <a:off x="1813560" y="1972930"/>
            <a:ext cx="8399276" cy="4505861"/>
          </a:xfrm>
          <a:prstGeom prst="rect">
            <a:avLst/>
          </a:prstGeom>
        </p:spPr>
      </p:pic>
    </p:spTree>
    <p:extLst>
      <p:ext uri="{BB962C8B-B14F-4D97-AF65-F5344CB8AC3E}">
        <p14:creationId xmlns:p14="http://schemas.microsoft.com/office/powerpoint/2010/main" val="15779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dirty="0"/>
              <a:t>Recovery &amp; Restoration of COVID19</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50240" y="1353362"/>
            <a:ext cx="10937326" cy="500171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49509" y="2570364"/>
            <a:ext cx="5896604" cy="3030452"/>
          </a:xfrm>
          <a:prstGeom prst="rect">
            <a:avLst/>
          </a:prstGeom>
        </p:spPr>
      </p:pic>
      <p:sp>
        <p:nvSpPr>
          <p:cNvPr id="33" name="TextBox 32">
            <a:extLst>
              <a:ext uri="{FF2B5EF4-FFF2-40B4-BE49-F238E27FC236}">
                <a16:creationId xmlns:a16="http://schemas.microsoft.com/office/drawing/2014/main" id="{715CEC0D-AB31-4C5F-AA5E-452155B4F02F}"/>
              </a:ext>
            </a:extLst>
          </p:cNvPr>
          <p:cNvSpPr txBox="1"/>
          <p:nvPr/>
        </p:nvSpPr>
        <p:spPr>
          <a:xfrm>
            <a:off x="543560" y="1477073"/>
            <a:ext cx="10637520" cy="5034977"/>
          </a:xfrm>
          <a:prstGeom prst="rect">
            <a:avLst/>
          </a:prstGeom>
        </p:spPr>
        <p:txBody>
          <a:bodyPr vert="horz" wrap="square" lIns="91440" tIns="45720" rIns="91440" bIns="45720" rtlCol="0">
            <a:noAutofit/>
          </a:bodyPr>
          <a:lstStyle/>
          <a:p>
            <a:r>
              <a:rPr lang="en-US" sz="2000" dirty="0">
                <a:latin typeface="+mj-lt"/>
              </a:rPr>
              <a:t>Review and Edit Restroom Changes from Supervisors…</a:t>
            </a:r>
          </a:p>
        </p:txBody>
      </p:sp>
      <p:sp>
        <p:nvSpPr>
          <p:cNvPr id="34" name="Text Placeholder 5" descr="2D Slides">
            <a:extLst>
              <a:ext uri="{FF2B5EF4-FFF2-40B4-BE49-F238E27FC236}">
                <a16:creationId xmlns:a16="http://schemas.microsoft.com/office/drawing/2014/main" id="{41274B36-A4FF-4DD8-A906-25F7BE718026}"/>
              </a:ext>
            </a:extLst>
          </p:cNvPr>
          <p:cNvSpPr txBox="1">
            <a:spLocks/>
          </p:cNvSpPr>
          <p:nvPr/>
        </p:nvSpPr>
        <p:spPr>
          <a:xfrm>
            <a:off x="-3815209" y="1353362"/>
            <a:ext cx="6991786" cy="4325376"/>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mj-lt"/>
              <a:ea typeface="+mj-ea"/>
              <a:cs typeface="+mj-cs"/>
            </a:endParaRPr>
          </a:p>
          <a:p>
            <a:endParaRPr lang="en-US" sz="1800" dirty="0">
              <a:latin typeface="+mj-lt"/>
              <a:ea typeface="+mj-ea"/>
              <a:cs typeface="+mj-cs"/>
            </a:endParaRPr>
          </a:p>
          <a:p>
            <a:endParaRPr lang="en-US" sz="1800" dirty="0">
              <a:latin typeface="+mj-lt"/>
              <a:ea typeface="+mj-ea"/>
              <a:cs typeface="+mj-cs"/>
            </a:endParaRPr>
          </a:p>
        </p:txBody>
      </p:sp>
      <p:pic>
        <p:nvPicPr>
          <p:cNvPr id="7" name="Picture 6">
            <a:extLst>
              <a:ext uri="{FF2B5EF4-FFF2-40B4-BE49-F238E27FC236}">
                <a16:creationId xmlns:a16="http://schemas.microsoft.com/office/drawing/2014/main" id="{07BB6A45-7BF0-4697-B04B-B9BF9B7DE4EB}"/>
              </a:ext>
            </a:extLst>
          </p:cNvPr>
          <p:cNvPicPr>
            <a:picLocks noChangeAspect="1"/>
          </p:cNvPicPr>
          <p:nvPr/>
        </p:nvPicPr>
        <p:blipFill>
          <a:blip r:embed="rId3"/>
          <a:stretch>
            <a:fillRect/>
          </a:stretch>
        </p:blipFill>
        <p:spPr>
          <a:xfrm>
            <a:off x="1820988" y="1972929"/>
            <a:ext cx="8399276" cy="4505862"/>
          </a:xfrm>
          <a:prstGeom prst="rect">
            <a:avLst/>
          </a:prstGeom>
        </p:spPr>
      </p:pic>
    </p:spTree>
    <p:extLst>
      <p:ext uri="{BB962C8B-B14F-4D97-AF65-F5344CB8AC3E}">
        <p14:creationId xmlns:p14="http://schemas.microsoft.com/office/powerpoint/2010/main" val="15985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dirty="0"/>
              <a:t>Recovery &amp; Restoration of COVID19</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50240" y="1353362"/>
            <a:ext cx="10937326" cy="500171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49509" y="2570364"/>
            <a:ext cx="5896604" cy="3030452"/>
          </a:xfrm>
          <a:prstGeom prst="rect">
            <a:avLst/>
          </a:prstGeom>
        </p:spPr>
      </p:pic>
      <p:sp>
        <p:nvSpPr>
          <p:cNvPr id="33" name="TextBox 32">
            <a:extLst>
              <a:ext uri="{FF2B5EF4-FFF2-40B4-BE49-F238E27FC236}">
                <a16:creationId xmlns:a16="http://schemas.microsoft.com/office/drawing/2014/main" id="{715CEC0D-AB31-4C5F-AA5E-452155B4F02F}"/>
              </a:ext>
            </a:extLst>
          </p:cNvPr>
          <p:cNvSpPr txBox="1"/>
          <p:nvPr/>
        </p:nvSpPr>
        <p:spPr>
          <a:xfrm>
            <a:off x="529046" y="1477073"/>
            <a:ext cx="10637520" cy="5034977"/>
          </a:xfrm>
          <a:prstGeom prst="rect">
            <a:avLst/>
          </a:prstGeom>
        </p:spPr>
        <p:txBody>
          <a:bodyPr vert="horz" wrap="square" lIns="91440" tIns="45720" rIns="91440" bIns="45720" rtlCol="0">
            <a:noAutofit/>
          </a:bodyPr>
          <a:lstStyle/>
          <a:p>
            <a:r>
              <a:rPr lang="en-US" sz="2000" dirty="0">
                <a:latin typeface="+mj-lt"/>
              </a:rPr>
              <a:t>Enter Resolutions to Restroom Feedback…</a:t>
            </a:r>
          </a:p>
        </p:txBody>
      </p:sp>
      <p:sp>
        <p:nvSpPr>
          <p:cNvPr id="34" name="Text Placeholder 5" descr="2D Slides">
            <a:extLst>
              <a:ext uri="{FF2B5EF4-FFF2-40B4-BE49-F238E27FC236}">
                <a16:creationId xmlns:a16="http://schemas.microsoft.com/office/drawing/2014/main" id="{41274B36-A4FF-4DD8-A906-25F7BE718026}"/>
              </a:ext>
            </a:extLst>
          </p:cNvPr>
          <p:cNvSpPr txBox="1">
            <a:spLocks/>
          </p:cNvSpPr>
          <p:nvPr/>
        </p:nvSpPr>
        <p:spPr>
          <a:xfrm>
            <a:off x="-3815209" y="1353362"/>
            <a:ext cx="6991786" cy="4325376"/>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mj-lt"/>
              <a:ea typeface="+mj-ea"/>
              <a:cs typeface="+mj-cs"/>
            </a:endParaRPr>
          </a:p>
          <a:p>
            <a:endParaRPr lang="en-US" sz="1800" dirty="0">
              <a:latin typeface="+mj-lt"/>
              <a:ea typeface="+mj-ea"/>
              <a:cs typeface="+mj-cs"/>
            </a:endParaRPr>
          </a:p>
          <a:p>
            <a:endParaRPr lang="en-US" sz="1800" dirty="0">
              <a:latin typeface="+mj-lt"/>
              <a:ea typeface="+mj-ea"/>
              <a:cs typeface="+mj-cs"/>
            </a:endParaRPr>
          </a:p>
        </p:txBody>
      </p:sp>
      <p:pic>
        <p:nvPicPr>
          <p:cNvPr id="9" name="Picture 8">
            <a:extLst>
              <a:ext uri="{FF2B5EF4-FFF2-40B4-BE49-F238E27FC236}">
                <a16:creationId xmlns:a16="http://schemas.microsoft.com/office/drawing/2014/main" id="{FBAAC37D-54A4-494E-BB2D-CAED538BE82D}"/>
              </a:ext>
            </a:extLst>
          </p:cNvPr>
          <p:cNvPicPr>
            <a:picLocks noChangeAspect="1"/>
          </p:cNvPicPr>
          <p:nvPr/>
        </p:nvPicPr>
        <p:blipFill>
          <a:blip r:embed="rId3"/>
          <a:stretch>
            <a:fillRect/>
          </a:stretch>
        </p:blipFill>
        <p:spPr>
          <a:xfrm>
            <a:off x="1748417" y="1972928"/>
            <a:ext cx="8423814" cy="4505863"/>
          </a:xfrm>
          <a:prstGeom prst="rect">
            <a:avLst/>
          </a:prstGeom>
        </p:spPr>
      </p:pic>
    </p:spTree>
    <p:extLst>
      <p:ext uri="{BB962C8B-B14F-4D97-AF65-F5344CB8AC3E}">
        <p14:creationId xmlns:p14="http://schemas.microsoft.com/office/powerpoint/2010/main" val="325840338"/>
      </p:ext>
    </p:extLst>
  </p:cSld>
  <p:clrMapOvr>
    <a:masterClrMapping/>
  </p:clrMapOvr>
</p:sld>
</file>

<file path=ppt/theme/theme1.xml><?xml version="1.0" encoding="utf-8"?>
<a:theme xmlns:a="http://schemas.openxmlformats.org/drawingml/2006/main" name="Get Started with 3D">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21C7890D00EA4CBF1394F8B05BD5D6" ma:contentTypeVersion="11" ma:contentTypeDescription="Create a new document." ma:contentTypeScope="" ma:versionID="9d16387080d5f2be56f6980977da3dba">
  <xsd:schema xmlns:xsd="http://www.w3.org/2001/XMLSchema" xmlns:xs="http://www.w3.org/2001/XMLSchema" xmlns:p="http://schemas.microsoft.com/office/2006/metadata/properties" xmlns:ns1="http://schemas.microsoft.com/sharepoint/v3" xmlns:ns3="8a9fd78b-f19c-4591-ac85-4b718cb9c52b" xmlns:ns4="86d0c5e5-4ee5-43ce-9912-f0424ff58aad" targetNamespace="http://schemas.microsoft.com/office/2006/metadata/properties" ma:root="true" ma:fieldsID="894873e92c0b0c7a33bdd7fa8942fb5d" ns1:_="" ns3:_="" ns4:_="">
    <xsd:import namespace="http://schemas.microsoft.com/sharepoint/v3"/>
    <xsd:import namespace="8a9fd78b-f19c-4591-ac85-4b718cb9c52b"/>
    <xsd:import namespace="86d0c5e5-4ee5-43ce-9912-f0424ff58aa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1:_ip_UnifiedCompliancePolicyProperties" minOccurs="0"/>
                <xsd:element ref="ns1:_ip_UnifiedCompliancePolicyUIActio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9fd78b-f19c-4591-ac85-4b718cb9c52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d0c5e5-4ee5-43ce-9912-f0424ff58aa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90717D-CB20-4004-8DD0-01756D9D039A}">
  <ds:schemaRefs>
    <ds:schemaRef ds:uri="http://schemas.microsoft.com/sharepoint/v3"/>
    <ds:schemaRef ds:uri="http://purl.org/dc/elements/1.1/"/>
    <ds:schemaRef ds:uri="http://schemas.microsoft.com/office/2006/documentManagement/types"/>
    <ds:schemaRef ds:uri="http://purl.org/dc/dcmitype/"/>
    <ds:schemaRef ds:uri="8a9fd78b-f19c-4591-ac85-4b718cb9c52b"/>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86d0c5e5-4ee5-43ce-9912-f0424ff58aad"/>
    <ds:schemaRef ds:uri="http://purl.org/dc/terms/"/>
  </ds:schemaRefs>
</ds:datastoreItem>
</file>

<file path=customXml/itemProps2.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3.xml><?xml version="1.0" encoding="utf-8"?>
<ds:datastoreItem xmlns:ds="http://schemas.openxmlformats.org/officeDocument/2006/customXml" ds:itemID="{D139F98E-CB20-4339-B862-1EA70EB696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a9fd78b-f19c-4591-ac85-4b718cb9c52b"/>
    <ds:schemaRef ds:uri="86d0c5e5-4ee5-43ce-9912-f0424ff58a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0</TotalTime>
  <Words>715</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Wingdings</vt:lpstr>
      <vt:lpstr>Get Started with 3D</vt:lpstr>
      <vt:lpstr>Restroom Finder 2 July 2020</vt:lpstr>
      <vt:lpstr>History</vt:lpstr>
      <vt:lpstr>Recovery &amp; Restoration of COVID19</vt:lpstr>
      <vt:lpstr>Recovery &amp; Restoration of COVID19</vt:lpstr>
      <vt:lpstr>Recovery &amp; Restoration of COVID19</vt:lpstr>
      <vt:lpstr>Recovery &amp; Restoration of COVID19</vt:lpstr>
      <vt:lpstr>Recovery &amp; Restoration of COVID19</vt:lpstr>
      <vt:lpstr>Recovery &amp; Restoration of COVID19</vt:lpstr>
      <vt:lpstr>Recovery &amp; Restoration of COVID19</vt:lpstr>
      <vt:lpstr>Recovery &amp; Restoration of COVID19</vt:lpstr>
      <vt:lpstr>Recovery &amp; Restoration of COVID19</vt:lpstr>
      <vt:lpstr>Other New Features</vt:lpstr>
      <vt:lpstr>Open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2020-07-02T17:20:21Z</dcterms:created>
  <dcterms:modified xsi:type="dcterms:W3CDTF">2022-03-16T22:50:25Z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0x010100C221C7890D00EA4CBF1394F8B05BD5D6</vt:lpwstr>
  </property>
</Properties>
</file>