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aleway ExtraBold"/>
      <p:bold r:id="rId33"/>
      <p:boldItalic r:id="rId34"/>
    </p:embeddedFont>
    <p:embeddedFont>
      <p:font typeface="Raleway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79E8D0-80A9-4517-9B39-85CBCFD6744F}">
  <a:tblStyle styleId="{CF79E8D0-80A9-4517-9B39-85CBCFD674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RalewayExtraBold-bold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RalewayLight-regular.fntdata"/><Relationship Id="rId12" Type="http://schemas.openxmlformats.org/officeDocument/2006/relationships/slide" Target="slides/slide7.xml"/><Relationship Id="rId34" Type="http://schemas.openxmlformats.org/officeDocument/2006/relationships/font" Target="fonts/RalewayExtra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RalewayLight-italic.fntdata"/><Relationship Id="rId14" Type="http://schemas.openxmlformats.org/officeDocument/2006/relationships/slide" Target="slides/slide9.xml"/><Relationship Id="rId36" Type="http://schemas.openxmlformats.org/officeDocument/2006/relationships/font" Target="fonts/Raleway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aleway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f008f1b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3f008f1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f008f1b9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f008f1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3f008f1b9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3f008f1b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f008f1b9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f008f1b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3f008f1b9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3f008f1b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3f008f1b9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3f008f1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f008f1b9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f008f1b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4d4d17dc7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4d4d17d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4d4d17dc7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4d4d17d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3f008f1b9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3f008f1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3f008f1b9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3f008f1b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d4d17dc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d4d17d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4d4d17dc7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4d4d17dc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d4d17dc7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d4d17d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4d4d17dc7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4d4d17dc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d4d17dc7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4d4d17dc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d4d17dc7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4d4d17d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762025"/>
            <a:ext cx="7772400" cy="37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Recuperação de Informação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Andreza Fabíola - afva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Anna Carolina Tavares - acts2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Classificador</a:t>
            </a:r>
            <a:r>
              <a:rPr lang="en"/>
              <a:t> </a:t>
            </a:r>
            <a:endParaRPr/>
          </a:p>
        </p:txBody>
      </p:sp>
      <p:sp>
        <p:nvSpPr>
          <p:cNvPr id="164" name="Google Shape;164;p21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600"/>
                </a:solidFill>
              </a:rPr>
              <a:t>Parte 1:</a:t>
            </a:r>
            <a:r>
              <a:rPr lang="en" sz="3000"/>
              <a:t> Rotular exemplos positivos e negativos</a:t>
            </a:r>
            <a:endParaRPr sz="3000"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Foram rotulados como positivos todas as páginas contendo informações sobre alguma doença e seus respectivos sintomas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Escolhemos aceitar como positivo tanto sites com sintomas estruturados em forma de lista quanto de 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Link: https://github.com/acts2/Anamnese_RI/blob/master/rotulos.txt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 </a:t>
            </a:r>
            <a:endParaRPr/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3" name="Google Shape;173;p2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74" name="Google Shape;174;p2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600"/>
                </a:solidFill>
              </a:rPr>
              <a:t>Parte 2:</a:t>
            </a:r>
            <a:r>
              <a:rPr lang="en" sz="3000"/>
              <a:t> Pré-Processamento dos dados</a:t>
            </a:r>
            <a:endParaRPr sz="3000"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Biblioteca usada: Scikit-Learn -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extrair o html dos links coletados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Prepara o dataset: Agrupar os rótulos e os textos e separá-los em dados de treinamento e dados de teste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Transformar os textos brutos em vetores de features para posteriormente serem treinados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Fazer seleção de features</a:t>
            </a:r>
            <a:endParaRPr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Extraction</a:t>
            </a:r>
            <a:endParaRPr sz="3000"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Método utilizado: Tf- Idf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Transforma textos brutos em features mais adequadas para classificação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Tf-Idf calcula a frequência do termo no documento vezes o inverso da frequência do termo nos documentos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usado para dar mais peso a termos mais significativos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Selection</a:t>
            </a:r>
            <a:endParaRPr sz="3000"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Usado para diminuir o número de features e descartar features menos relevantes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Métodos utilizados;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Select Percentile - Seleciona as features de acordo com um percentil das pontuações mais altas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Select K Best - Seleciona features de acordo com um número k de pontuações mais altas</a:t>
            </a:r>
            <a:endParaRPr/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600"/>
                </a:solidFill>
              </a:rPr>
              <a:t>Parte 3:</a:t>
            </a:r>
            <a:r>
              <a:rPr lang="en" sz="3000"/>
              <a:t> Treinar o classificador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Algoritmos utilizados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Naïve Bayes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Multilayer Perceptron</a:t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838650" y="617925"/>
            <a:ext cx="6866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Observações</a:t>
            </a:r>
            <a:endParaRPr sz="3000"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838650" y="144542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</a:pPr>
            <a:r>
              <a:rPr lang="en"/>
              <a:t>Scikit Learn implementa diferentes abordagens em alguns algoritmos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Naïve Bayes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Gaussian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Multinomial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Bernoulli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SVC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LinearSVC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Naïve Bayes</a:t>
            </a:r>
            <a:r>
              <a:rPr lang="en" sz="3600"/>
              <a:t> </a:t>
            </a:r>
            <a:r>
              <a:rPr lang="en" sz="1800">
                <a:solidFill>
                  <a:srgbClr val="FFB600"/>
                </a:solidFill>
              </a:rPr>
              <a:t>(Select Percentile)</a:t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B600"/>
              </a:solidFill>
            </a:endParaRPr>
          </a:p>
        </p:txBody>
      </p:sp>
      <p:graphicFrame>
        <p:nvGraphicFramePr>
          <p:cNvPr id="224" name="Google Shape;224;p28"/>
          <p:cNvGraphicFramePr/>
          <p:nvPr/>
        </p:nvGraphicFramePr>
        <p:xfrm>
          <a:off x="922000" y="1901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{CF79E8D0-80A9-4517-9B39-85CBCFD6744F}</a:tableStyleId>
              </a:tblPr>
              <a:tblGrid>
                <a:gridCol w="1578500"/>
                <a:gridCol w="1578500"/>
                <a:gridCol w="1578500"/>
                <a:gridCol w="1578500"/>
              </a:tblGrid>
              <a:tr h="35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Gaussian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Multinomial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Bernoulli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Precisão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0.785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0.4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0.727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Acurácia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0.8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0.375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0.525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Recal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0.916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0.083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0.333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28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27" name="Google Shape;227;p2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SVM</a:t>
            </a:r>
            <a:r>
              <a:rPr lang="en" sz="3600"/>
              <a:t> </a:t>
            </a:r>
            <a:r>
              <a:rPr lang="en" sz="1800">
                <a:solidFill>
                  <a:srgbClr val="FFB600"/>
                </a:solidFill>
              </a:rPr>
              <a:t>(Select Percentile)</a:t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B600"/>
              </a:solidFill>
            </a:endParaRPr>
          </a:p>
        </p:txBody>
      </p:sp>
      <p:graphicFrame>
        <p:nvGraphicFramePr>
          <p:cNvPr id="235" name="Google Shape;235;p29"/>
          <p:cNvGraphicFramePr/>
          <p:nvPr/>
        </p:nvGraphicFramePr>
        <p:xfrm>
          <a:off x="922000" y="1901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{CF79E8D0-80A9-4517-9B39-85CBCFD6744F}</a:tableStyleId>
              </a:tblPr>
              <a:tblGrid>
                <a:gridCol w="2219450"/>
                <a:gridCol w="2219450"/>
                <a:gridCol w="2219450"/>
              </a:tblGrid>
              <a:tr h="35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SVC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LinearSVC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Precisão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0.785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Acurácia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0.4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0.6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Recal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0.458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7" name="Google Shape;237;p29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38" name="Google Shape;238;p2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Métricas de </a:t>
            </a:r>
            <a:r>
              <a:rPr lang="en" sz="3000">
                <a:solidFill>
                  <a:srgbClr val="FFB600"/>
                </a:solidFill>
              </a:rPr>
              <a:t>classificação</a:t>
            </a:r>
            <a:endParaRPr sz="3000">
              <a:solidFill>
                <a:srgbClr val="FFB600"/>
              </a:solidFill>
            </a:endParaRPr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922000" y="1576400"/>
            <a:ext cx="68661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Acurácia - Mede a quantidade de acertos sobre o todo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Precisão - Mede o número de vezes que uma classe (“positivo”) foi predita corretamente sobre o número de vezes que ela foi predita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- Mede o número de vezes que a classe foi predita corretamente sobre o número de classificações corretas da classe ( true positive e false negative)</a:t>
            </a:r>
            <a:endParaRPr/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922000" y="891775"/>
            <a:ext cx="68661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Crawler Intra-site </a:t>
            </a:r>
            <a:r>
              <a:rPr lang="en" sz="3600">
                <a:solidFill>
                  <a:srgbClr val="FFB600"/>
                </a:solidFill>
              </a:rPr>
              <a:t>Domínio Doenças </a:t>
            </a:r>
            <a:endParaRPr sz="36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922000" y="2416025"/>
            <a:ext cx="6866100" cy="21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 partir de links do domínio (seeds) gerar uma fronteira de links relevantes (seletor de links).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Visitar sites pré-selecionados de saúde com o objetivo de coletar páginas dentro do site que especifiquem os sintomas de uma dada doença.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Conhecer os sintomas relacionados a doença é importante para o médico fazer o diagnóstico.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13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71" name="Google Shape;71;p1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Comparação dos </a:t>
            </a:r>
            <a:r>
              <a:rPr lang="en" sz="3600">
                <a:solidFill>
                  <a:srgbClr val="FFB600"/>
                </a:solidFill>
              </a:rPr>
              <a:t>algoritmos</a:t>
            </a:r>
            <a:endParaRPr sz="36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B600"/>
                </a:solidFill>
              </a:rPr>
              <a:t> Utilizando o Select Percentile</a:t>
            </a:r>
            <a:endParaRPr sz="1400">
              <a:solidFill>
                <a:srgbClr val="FFB600"/>
              </a:solidFill>
            </a:endParaRPr>
          </a:p>
        </p:txBody>
      </p:sp>
      <p:graphicFrame>
        <p:nvGraphicFramePr>
          <p:cNvPr id="254" name="Google Shape;254;p31"/>
          <p:cNvGraphicFramePr/>
          <p:nvPr/>
        </p:nvGraphicFramePr>
        <p:xfrm>
          <a:off x="922000" y="1901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{CF79E8D0-80A9-4517-9B39-85CBCFD6744F}</a:tableStyleId>
              </a:tblPr>
              <a:tblGrid>
                <a:gridCol w="1269225"/>
                <a:gridCol w="1269225"/>
                <a:gridCol w="1269225"/>
                <a:gridCol w="1269225"/>
                <a:gridCol w="1269225"/>
                <a:gridCol w="1269225"/>
              </a:tblGrid>
              <a:tr h="35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Naive Bayes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(Gaussian)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Decision Tree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SVM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(LinearSVC)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Logistic Regression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Multilayer Perceptron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Precisão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0.785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0.705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0.785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0.629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0.7142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Acurácia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0.8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0.75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0.6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0.75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0.8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Recal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0.916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0.705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0.458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1.0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0.88235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6" name="Google Shape;256;p31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57" name="Google Shape;257;p31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Comparação dos </a:t>
            </a:r>
            <a:r>
              <a:rPr lang="en" sz="3600">
                <a:solidFill>
                  <a:srgbClr val="FFB600"/>
                </a:solidFill>
              </a:rPr>
              <a:t>algoritmos</a:t>
            </a:r>
            <a:endParaRPr sz="36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B600"/>
                </a:solidFill>
              </a:rPr>
              <a:t> Utilizando o SelectKBest</a:t>
            </a:r>
            <a:endParaRPr sz="1400">
              <a:solidFill>
                <a:srgbClr val="FFB600"/>
              </a:solidFill>
            </a:endParaRPr>
          </a:p>
        </p:txBody>
      </p:sp>
      <p:graphicFrame>
        <p:nvGraphicFramePr>
          <p:cNvPr id="265" name="Google Shape;265;p32"/>
          <p:cNvGraphicFramePr/>
          <p:nvPr/>
        </p:nvGraphicFramePr>
        <p:xfrm>
          <a:off x="922000" y="1901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{CF79E8D0-80A9-4517-9B39-85CBCFD6744F}</a:tableStyleId>
              </a:tblPr>
              <a:tblGrid>
                <a:gridCol w="1269225"/>
                <a:gridCol w="1269225"/>
                <a:gridCol w="1269225"/>
                <a:gridCol w="1269225"/>
                <a:gridCol w="1269225"/>
                <a:gridCol w="1269225"/>
              </a:tblGrid>
              <a:tr h="35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Naive Bayes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Decision Tree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SVM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Logistic Regression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Multilayer Perceptron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Precisão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0.814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0.888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0.6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0.913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Acurácia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0.825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0.75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0.818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0.425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0.875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Recal</a:t>
                      </a:r>
                      <a:endParaRPr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0.916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0.666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0.375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0.125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0.875</a:t>
                      </a:r>
                      <a:endParaRPr sz="180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B6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3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7" name="Google Shape;267;p32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68" name="Google Shape;268;p32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Classificação</a:t>
            </a:r>
            <a:endParaRPr sz="3000"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922000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 txBox="1"/>
          <p:nvPr>
            <p:ph idx="2" type="body"/>
          </p:nvPr>
        </p:nvSpPr>
        <p:spPr>
          <a:xfrm>
            <a:off x="3373776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5825552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4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Crawler </a:t>
            </a:r>
            <a:endParaRPr/>
          </a:p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B600"/>
                </a:solidFill>
              </a:rPr>
              <a:t>Coleta</a:t>
            </a:r>
            <a:r>
              <a:rPr lang="en"/>
              <a:t> dos links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Apenas links do site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Links começados com a respectiva seed ou com “/” (links relativos, ou seja, pertencem ao site).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Tratar link relativo: concatenação com o seed</a:t>
            </a:r>
            <a:endParaRPr sz="14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Tratar links que são imagens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chemeClr val="dk2"/>
                </a:solidFill>
              </a:rPr>
              <a:t>Content-type nem sempre informado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>
                <a:solidFill>
                  <a:schemeClr val="dk2"/>
                </a:solidFill>
              </a:rPr>
              <a:t>Exclusão de links com substrings “jpg” e “png”</a:t>
            </a:r>
            <a:endParaRPr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" name="Google Shape;90;p15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1" name="Google Shape;91;p1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1510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8549" y="2031950"/>
            <a:ext cx="5825000" cy="29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6726125" y="597700"/>
            <a:ext cx="18783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Exemplo de Content-type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4294967295"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B600"/>
                </a:solidFill>
              </a:rPr>
              <a:t>Coleta</a:t>
            </a:r>
            <a:r>
              <a:rPr lang="en"/>
              <a:t> dos links</a:t>
            </a:r>
            <a:endParaRPr/>
          </a:p>
        </p:txBody>
      </p: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Descartar links iguais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400">
                <a:solidFill>
                  <a:schemeClr val="dk2"/>
                </a:solidFill>
              </a:rPr>
              <a:t>Inserção em sets, como não aceitam elementos iguais, temos uma “memória” dos links já coletados  </a:t>
            </a:r>
            <a:endParaRPr sz="14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400">
                <a:solidFill>
                  <a:schemeClr val="dk2"/>
                </a:solidFill>
              </a:rPr>
              <a:t>A ordem de inserção não importa, pois estamos no mesmo nível de busca (mesma página) 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Respeitar política dos sites (robots.txt )  </a:t>
            </a:r>
            <a:endParaRPr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400">
                <a:solidFill>
                  <a:schemeClr val="dk2"/>
                </a:solidFill>
              </a:rPr>
              <a:t>Focamos em não sobrecarregar -&gt; time.sleep()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12" name="Google Shape;112;p1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4294967295"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B600"/>
                </a:solidFill>
              </a:rPr>
              <a:t>Coleta</a:t>
            </a:r>
            <a:r>
              <a:rPr lang="en"/>
              <a:t> dos links</a:t>
            </a:r>
            <a:endParaRPr/>
          </a:p>
        </p:txBody>
      </p: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Busca em profundidade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25" name="Google Shape;125;p1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213" y="2436550"/>
            <a:ext cx="47148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4294967295"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B600"/>
                </a:solidFill>
              </a:rPr>
              <a:t>Coleta</a:t>
            </a:r>
            <a:r>
              <a:rPr lang="en"/>
              <a:t> dos links</a:t>
            </a:r>
            <a:endParaRPr/>
          </a:p>
        </p:txBody>
      </p:sp>
      <p:sp>
        <p:nvSpPr>
          <p:cNvPr id="136" name="Google Shape;136;p19"/>
          <p:cNvSpPr txBox="1"/>
          <p:nvPr>
            <p:ph idx="4294967295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Crawling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39" name="Google Shape;139;p1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850" y="2347050"/>
            <a:ext cx="29146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2960650" y="4181700"/>
            <a:ext cx="3981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Parcial do método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4400">
                <a:solidFill>
                  <a:srgbClr val="FFB600"/>
                </a:solidFill>
              </a:rPr>
              <a:t>Classificação</a:t>
            </a:r>
            <a:r>
              <a:rPr lang="en" sz="4400"/>
              <a:t> dos links</a:t>
            </a:r>
            <a:endParaRPr sz="4400"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922000" y="2494575"/>
            <a:ext cx="6866100" cy="1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Heurística âncora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Identificar palavras-chaves nos links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Rankear os links pela relevância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Criar fronteira de links relevantes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Harvest	ratio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54" name="Google Shape;154;p2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