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6"/>
  </p:notesMasterIdLst>
  <p:handoutMasterIdLst>
    <p:handoutMasterId r:id="rId27"/>
  </p:handoutMasterIdLst>
  <p:sldIdLst>
    <p:sldId id="256" r:id="rId2"/>
    <p:sldId id="329" r:id="rId3"/>
    <p:sldId id="293" r:id="rId4"/>
    <p:sldId id="311" r:id="rId5"/>
    <p:sldId id="331" r:id="rId6"/>
    <p:sldId id="314" r:id="rId7"/>
    <p:sldId id="326" r:id="rId8"/>
    <p:sldId id="315" r:id="rId9"/>
    <p:sldId id="312" r:id="rId10"/>
    <p:sldId id="327" r:id="rId11"/>
    <p:sldId id="316" r:id="rId12"/>
    <p:sldId id="320" r:id="rId13"/>
    <p:sldId id="318" r:id="rId14"/>
    <p:sldId id="322" r:id="rId15"/>
    <p:sldId id="321" r:id="rId16"/>
    <p:sldId id="332" r:id="rId17"/>
    <p:sldId id="324" r:id="rId18"/>
    <p:sldId id="325" r:id="rId19"/>
    <p:sldId id="323" r:id="rId20"/>
    <p:sldId id="328" r:id="rId21"/>
    <p:sldId id="317" r:id="rId22"/>
    <p:sldId id="330" r:id="rId23"/>
    <p:sldId id="310" r:id="rId24"/>
    <p:sldId id="290" r:id="rId25"/>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pos="3144"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69"/>
    <a:srgbClr val="86DBF2"/>
    <a:srgbClr val="049FD9"/>
    <a:srgbClr val="1FAED4"/>
    <a:srgbClr val="72C059"/>
    <a:srgbClr val="B2D171"/>
    <a:srgbClr val="B8E1D0"/>
    <a:srgbClr val="26194B"/>
    <a:srgbClr val="9891A0"/>
    <a:srgbClr val="1130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1" autoAdjust="0"/>
    <p:restoredTop sz="94292" autoAdjust="0"/>
  </p:normalViewPr>
  <p:slideViewPr>
    <p:cSldViewPr snapToGrid="0" snapToObjects="1" showGuides="1">
      <p:cViewPr varScale="1">
        <p:scale>
          <a:sx n="158" d="100"/>
          <a:sy n="158" d="100"/>
        </p:scale>
        <p:origin x="270" y="132"/>
      </p:cViewPr>
      <p:guideLst>
        <p:guide pos="3144"/>
        <p:guide orient="horz" pos="1620"/>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8/29/2018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8/29/2018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a:t>
            </a:fld>
            <a:endParaRPr lang="en-US"/>
          </a:p>
        </p:txBody>
      </p:sp>
    </p:spTree>
    <p:extLst>
      <p:ext uri="{BB962C8B-B14F-4D97-AF65-F5344CB8AC3E}">
        <p14:creationId xmlns:p14="http://schemas.microsoft.com/office/powerpoint/2010/main" val="228477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lumMod val="75000"/>
                  </a:schemeClr>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lumMod val="75000"/>
                  </a:schemeClr>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lumMod val="75000"/>
                  </a:schemeClr>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userDrawn="1"/>
        </p:nvSpPr>
        <p:spPr bwMode="auto">
          <a:xfrm>
            <a:off x="469496" y="391308"/>
            <a:ext cx="795528" cy="42262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Tree>
    <p:extLst>
      <p:ext uri="{BB962C8B-B14F-4D97-AF65-F5344CB8AC3E}">
        <p14:creationId xmlns:p14="http://schemas.microsoft.com/office/powerpoint/2010/main" val="212294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31644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1896724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36994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lumMod val="75000"/>
                  </a:schemeClr>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lumMod val="75000"/>
                  </a:schemeClr>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lumMod val="75000"/>
                  </a:schemeClr>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lumMod val="75000"/>
                  </a:schemeClr>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lumMod val="75000"/>
                  </a:schemeClr>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bg1">
                    <a:lumMod val="75000"/>
                  </a:schemeClr>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3100519972"/>
      </p:ext>
    </p:extLst>
  </p:cSld>
  <p:clrMapOvr>
    <a:masterClrMapping/>
  </p:clrMapOvr>
  <p:extLst mod="1">
    <p:ext uri="{DCECCB84-F9BA-43D5-87BE-67443E8EF086}">
      <p15:sldGuideLst xmlns:p15="http://schemas.microsoft.com/office/powerpoint/2012/main">
        <p15:guide id="2" pos="288" userDrawn="1">
          <p15:clr>
            <a:srgbClr val="FBAE40"/>
          </p15:clr>
        </p15:guide>
        <p15:guide id="3" pos="259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4255683545"/>
      </p:ext>
    </p:extLst>
  </p:cSld>
  <p:clrMapOvr>
    <a:masterClrMapping/>
  </p:clrMapOvr>
  <p:extLst mod="1">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lumMod val="75000"/>
                  </a:schemeClr>
                </a:solidFill>
                <a:latin typeface="+mn-lt"/>
                <a:ea typeface="ＭＳ Ｐゴシック" charset="0"/>
                <a:cs typeface="CiscoSans"/>
              </a:defRPr>
            </a:lvl1pPr>
            <a:lvl2pPr marL="228600" indent="-114300">
              <a:buClr>
                <a:schemeClr val="tx2"/>
              </a:buClr>
              <a:buSzPct val="60000"/>
              <a:defRPr sz="2000">
                <a:solidFill>
                  <a:schemeClr val="bg1">
                    <a:lumMod val="75000"/>
                  </a:schemeClr>
                </a:solidFill>
              </a:defRPr>
            </a:lvl2pPr>
            <a:lvl3pPr marL="342900" indent="-114300">
              <a:buClr>
                <a:schemeClr val="tx2"/>
              </a:buClr>
              <a:buSzPct val="60000"/>
              <a:defRPr sz="1800">
                <a:solidFill>
                  <a:schemeClr val="bg1">
                    <a:lumMod val="75000"/>
                  </a:schemeClr>
                </a:solidFill>
              </a:defRPr>
            </a:lvl3pPr>
            <a:lvl4pPr marL="457200" indent="-123825">
              <a:buClr>
                <a:schemeClr val="tx2"/>
              </a:buClr>
              <a:buSzPct val="60000"/>
              <a:defRPr sz="1600">
                <a:solidFill>
                  <a:schemeClr val="bg1">
                    <a:lumMod val="75000"/>
                  </a:schemeClr>
                </a:solidFill>
              </a:defRPr>
            </a:lvl4pPr>
            <a:lvl5pPr marL="574675" indent="-117475">
              <a:buClr>
                <a:schemeClr val="tx2"/>
              </a:buClr>
              <a:buSzPct val="60000"/>
              <a:defRPr sz="1600">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2770551288"/>
      </p:ext>
    </p:extLst>
  </p:cSld>
  <p:clrMapOvr>
    <a:masterClrMapping/>
  </p:clrMapOvr>
  <p:extLst mod="1">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lumMod val="75000"/>
                  </a:schemeClr>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3339482647"/>
      </p:ext>
    </p:extLst>
  </p:cSld>
  <p:clrMapOvr>
    <a:masterClrMapping/>
  </p:clrMapOvr>
  <p:extLst mod="1">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642764624"/>
      </p:ext>
    </p:extLst>
  </p:cSld>
  <p:clrMapOvr>
    <a:masterClrMapping/>
  </p:clrMapOvr>
  <p:extLst mod="1">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884465524"/>
      </p:ext>
    </p:extLst>
  </p:cSld>
  <p:clrMapOvr>
    <a:masterClrMapping/>
  </p:clrMapOvr>
  <p:extLst mod="1">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538180873"/>
      </p:ext>
    </p:extLst>
  </p:cSld>
  <p:clrMapOvr>
    <a:masterClrMapping/>
  </p:clrMapOvr>
  <p:extLst mod="1">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301836755"/>
      </p:ext>
    </p:extLst>
  </p:cSld>
  <p:clrMapOvr>
    <a:masterClrMapping/>
  </p:clrMapOvr>
  <p:extLst mod="1">
    <p:ext uri="{DCECCB84-F9BA-43D5-87BE-67443E8EF086}">
      <p15:sldGuideLst xmlns:p15="http://schemas.microsoft.com/office/powerpoint/2012/main">
        <p15:guide id="3" orient="horz" pos="2196" userDrawn="1">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991378711"/>
      </p:ext>
    </p:extLst>
  </p:cSld>
  <p:clrMapOvr>
    <a:masterClrMapping/>
  </p:clrMapOvr>
  <p:extLst mod="1">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6"/>
          <p:cNvSpPr>
            <a:spLocks noChangeAspect="1" noEditPoints="1"/>
          </p:cNvSpPr>
          <p:nvPr userDrawn="1"/>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95875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lumMod val="75000"/>
                  </a:schemeClr>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lumMod val="75000"/>
                  </a:schemeClr>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9989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61948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500063" y="3895662"/>
            <a:ext cx="8139112" cy="556563"/>
          </a:xfrm>
          <a:prstGeom prst="rect">
            <a:avLst/>
          </a:prstGeom>
          <a:noFill/>
          <a:extLst/>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6305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155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223005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171407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lumMod val="65000"/>
                  </a:schemeClr>
                </a:solidFill>
                <a:latin typeface="+mn-lt"/>
                <a:ea typeface="+mn-ea"/>
                <a:cs typeface="CiscoSans Thin"/>
              </a:rPr>
              <a:t>© 2018  Cisco and/or its affiliates. All rights reserved.   Cisco Confidential</a:t>
            </a: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981" r:id="rId9"/>
    <p:sldLayoutId id="2147483879" r:id="rId10"/>
    <p:sldLayoutId id="2147483976" r:id="rId11"/>
    <p:sldLayoutId id="2147483885" r:id="rId12"/>
    <p:sldLayoutId id="2147484011" r:id="rId13"/>
    <p:sldLayoutId id="2147483985" r:id="rId14"/>
    <p:sldLayoutId id="2147483986" r:id="rId15"/>
    <p:sldLayoutId id="2147484012" r:id="rId16"/>
    <p:sldLayoutId id="2147483969" r:id="rId17"/>
    <p:sldLayoutId id="2147483968" r:id="rId18"/>
    <p:sldLayoutId id="2147483973" r:id="rId19"/>
    <p:sldLayoutId id="2147483967" r:id="rId20"/>
    <p:sldLayoutId id="2147483970" r:id="rId21"/>
    <p:sldLayoutId id="2147483987" r:id="rId22"/>
    <p:sldLayoutId id="2147483983" r:id="rId23"/>
    <p:sldLayoutId id="2147483971" r:id="rId24"/>
    <p:sldLayoutId id="2147483972" r:id="rId25"/>
    <p:sldLayoutId id="2147483897"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isco.jiveon.com/docs/DOC-1770301#Steps-to-Get-Your-AMP-for-Endpoints-Account---AMP-101"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pi.amp.cisco.com/v1/computers"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pi.amp.cisco.com/v1/events?event_type%5b%5d=xxxxx&amp;group_guid%5b%5d=yyyy&amp;group_guid=zzzzz" TargetMode="External"/><Relationship Id="rId2" Type="http://schemas.openxmlformats.org/officeDocument/2006/relationships/hyperlink" Target="https://api.amp.cisco.com/v1/events" TargetMode="Externa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cisco.com/download/home/286259687/type/286271057/release/Host%20Input" TargetMode="External"/><Relationship Id="rId2" Type="http://schemas.openxmlformats.org/officeDocument/2006/relationships/image" Target="../media/image20.tmp"/><Relationship Id="rId1" Type="http://schemas.openxmlformats.org/officeDocument/2006/relationships/slideLayout" Target="../slideLayouts/slideLayout10.xml"/><Relationship Id="rId4" Type="http://schemas.openxmlformats.org/officeDocument/2006/relationships/image" Target="../media/image21.tmp"/></Relationships>
</file>

<file path=ppt/slides/_rels/slide21.xml.rels><?xml version="1.0" encoding="UTF-8" standalone="yes"?>
<Relationships xmlns="http://schemas.openxmlformats.org/package/2006/relationships"><Relationship Id="rId3" Type="http://schemas.openxmlformats.org/officeDocument/2006/relationships/hyperlink" Target="https://www.cisco.com/c/en/us/td/docs/security/firepower/60/api/host-input/HostInputAPIGuide/Intro.html" TargetMode="External"/><Relationship Id="rId2" Type="http://schemas.openxmlformats.org/officeDocument/2006/relationships/hyperlink" Target="http://api-docs.amp.cisco.com/"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mailto:cse-dev-ftd-script@cisco.com" TargetMode="External"/><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wwwin-github.cisco.com/ankanani/AMP4e-to-FMC-Host-Input-Script"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469496" y="3887676"/>
            <a:ext cx="7037805" cy="749218"/>
          </a:xfrm>
        </p:spPr>
        <p:txBody>
          <a:bodyPr/>
          <a:lstStyle/>
          <a:p>
            <a:r>
              <a:rPr lang="en-US" dirty="0" smtClean="0"/>
              <a:t>Anand Kanani – TME</a:t>
            </a:r>
          </a:p>
          <a:p>
            <a:r>
              <a:rPr lang="en-US" dirty="0" err="1" smtClean="0"/>
              <a:t>Stealthwatch</a:t>
            </a:r>
            <a:r>
              <a:rPr lang="en-US" dirty="0" smtClean="0"/>
              <a:t>, AMP and Security APIs</a:t>
            </a:r>
          </a:p>
        </p:txBody>
      </p:sp>
      <p:sp>
        <p:nvSpPr>
          <p:cNvPr id="6" name="Title 5"/>
          <p:cNvSpPr>
            <a:spLocks noGrp="1"/>
          </p:cNvSpPr>
          <p:nvPr>
            <p:ph type="ctrTitle"/>
          </p:nvPr>
        </p:nvSpPr>
        <p:spPr/>
        <p:txBody>
          <a:bodyPr/>
          <a:lstStyle/>
          <a:p>
            <a:r>
              <a:rPr lang="en-US" dirty="0"/>
              <a:t>TAC Supported Scripts # 1</a:t>
            </a:r>
            <a:br>
              <a:rPr lang="en-US" dirty="0"/>
            </a:br>
            <a:r>
              <a:rPr lang="en-US" dirty="0"/>
              <a:t>AMP4e to FMC Host Input Script</a:t>
            </a:r>
          </a:p>
        </p:txBody>
      </p:sp>
    </p:spTree>
    <p:extLst>
      <p:ext uri="{BB962C8B-B14F-4D97-AF65-F5344CB8AC3E}">
        <p14:creationId xmlns:p14="http://schemas.microsoft.com/office/powerpoint/2010/main" val="1941633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test in the lab you need the following:</a:t>
            </a:r>
          </a:p>
          <a:p>
            <a:pPr marL="514350" indent="-457200">
              <a:buFont typeface="+mj-lt"/>
              <a:buAutoNum type="arabicPeriod"/>
            </a:pPr>
            <a:r>
              <a:rPr lang="en-US" dirty="0" smtClean="0"/>
              <a:t>AMP for Endpoints account. Cisco employees can get an </a:t>
            </a:r>
            <a:r>
              <a:rPr lang="en-US" dirty="0"/>
              <a:t>account from here - </a:t>
            </a:r>
            <a:r>
              <a:rPr lang="en-US" dirty="0">
                <a:hlinkClick r:id="rId2"/>
              </a:rPr>
              <a:t>https://cisco.jiveon.com/docs/DOC-1770301#Steps-to-Get-Your-AMP-for-Endpoints-Account---</a:t>
            </a:r>
            <a:r>
              <a:rPr lang="en-US" dirty="0" smtClean="0">
                <a:hlinkClick r:id="rId2"/>
              </a:rPr>
              <a:t>AMP-101</a:t>
            </a:r>
            <a:endParaRPr lang="en-US" dirty="0" smtClean="0"/>
          </a:p>
          <a:p>
            <a:pPr marL="514350" indent="-457200">
              <a:buFont typeface="+mj-lt"/>
              <a:buAutoNum type="arabicPeriod"/>
            </a:pPr>
            <a:r>
              <a:rPr lang="en-US" dirty="0" smtClean="0"/>
              <a:t>A4E must have more or more connectors (agents) deployed on some endpoints for several days, so that Vulnerable Software Detections events are fired.</a:t>
            </a:r>
          </a:p>
          <a:p>
            <a:pPr marL="514350" indent="-457200">
              <a:buFont typeface="+mj-lt"/>
              <a:buAutoNum type="arabicPeriod"/>
            </a:pPr>
            <a:r>
              <a:rPr lang="en-US" dirty="0" smtClean="0"/>
              <a:t>FMC</a:t>
            </a:r>
          </a:p>
          <a:p>
            <a:pPr marL="514350" indent="-457200">
              <a:buFont typeface="+mj-lt"/>
              <a:buAutoNum type="arabicPeriod"/>
            </a:pPr>
            <a:r>
              <a:rPr lang="en-US" dirty="0" smtClean="0"/>
              <a:t>Any laptop / VM with the pre-requisites installed to run this script</a:t>
            </a:r>
          </a:p>
          <a:p>
            <a:pPr marL="514350" indent="-457200">
              <a:buFont typeface="+mj-lt"/>
              <a:buAutoNum type="arabicPeriod"/>
            </a:pPr>
            <a:endParaRPr lang="en-US" dirty="0"/>
          </a:p>
        </p:txBody>
      </p:sp>
      <p:sp>
        <p:nvSpPr>
          <p:cNvPr id="4" name="Title 3"/>
          <p:cNvSpPr>
            <a:spLocks noGrp="1"/>
          </p:cNvSpPr>
          <p:nvPr>
            <p:ph type="title"/>
          </p:nvPr>
        </p:nvSpPr>
        <p:spPr/>
        <p:txBody>
          <a:bodyPr/>
          <a:lstStyle/>
          <a:p>
            <a:r>
              <a:rPr lang="en-US" dirty="0" smtClean="0"/>
              <a:t>Lab Testing</a:t>
            </a:r>
            <a:endParaRPr lang="en-US" dirty="0"/>
          </a:p>
        </p:txBody>
      </p:sp>
    </p:spTree>
    <p:extLst>
      <p:ext uri="{BB962C8B-B14F-4D97-AF65-F5344CB8AC3E}">
        <p14:creationId xmlns:p14="http://schemas.microsoft.com/office/powerpoint/2010/main" val="2673391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 Time</a:t>
            </a:r>
            <a:endParaRPr lang="en-US" dirty="0"/>
          </a:p>
        </p:txBody>
      </p:sp>
    </p:spTree>
    <p:extLst>
      <p:ext uri="{BB962C8B-B14F-4D97-AF65-F5344CB8AC3E}">
        <p14:creationId xmlns:p14="http://schemas.microsoft.com/office/powerpoint/2010/main" val="745142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OS Data </a:t>
            </a:r>
            <a:r>
              <a:rPr lang="en-US" sz="2400" dirty="0" smtClean="0"/>
              <a:t>on </a:t>
            </a:r>
            <a:r>
              <a:rPr lang="en-US" sz="2400" dirty="0"/>
              <a:t>AMP for Endpoints in </a:t>
            </a:r>
            <a:r>
              <a:rPr lang="en-US" sz="2400" dirty="0" smtClean="0"/>
              <a:t>API</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24" y="829863"/>
            <a:ext cx="5152094" cy="4175849"/>
          </a:xfrm>
          <a:prstGeom prst="rect">
            <a:avLst/>
          </a:prstGeom>
        </p:spPr>
      </p:pic>
      <p:sp>
        <p:nvSpPr>
          <p:cNvPr id="12" name="Rounded Rectangle 11"/>
          <p:cNvSpPr/>
          <p:nvPr/>
        </p:nvSpPr>
        <p:spPr>
          <a:xfrm>
            <a:off x="310055" y="846564"/>
            <a:ext cx="2434224"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ounded Rectangle 12"/>
          <p:cNvSpPr/>
          <p:nvPr/>
        </p:nvSpPr>
        <p:spPr>
          <a:xfrm>
            <a:off x="1001074" y="3948843"/>
            <a:ext cx="2434224" cy="11585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 name="Rounded Rectangle 13"/>
          <p:cNvSpPr/>
          <p:nvPr/>
        </p:nvSpPr>
        <p:spPr>
          <a:xfrm>
            <a:off x="1001074" y="4558443"/>
            <a:ext cx="1549051" cy="447269"/>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Rectangle 14"/>
          <p:cNvSpPr/>
          <p:nvPr/>
        </p:nvSpPr>
        <p:spPr>
          <a:xfrm>
            <a:off x="4906943" y="856452"/>
            <a:ext cx="4237057" cy="646331"/>
          </a:xfrm>
          <a:prstGeom prst="rect">
            <a:avLst/>
          </a:prstGeom>
        </p:spPr>
        <p:txBody>
          <a:bodyPr wrap="none">
            <a:spAutoFit/>
          </a:bodyPr>
          <a:lstStyle/>
          <a:p>
            <a:r>
              <a:rPr lang="en-US" dirty="0" smtClean="0">
                <a:solidFill>
                  <a:srgbClr val="505050"/>
                </a:solidFill>
                <a:latin typeface="OpenSans"/>
              </a:rPr>
              <a:t>API Call - </a:t>
            </a:r>
          </a:p>
          <a:p>
            <a:r>
              <a:rPr lang="en-US" dirty="0" smtClean="0">
                <a:solidFill>
                  <a:srgbClr val="505050"/>
                </a:solidFill>
                <a:latin typeface="OpenSans"/>
                <a:hlinkClick r:id="rId3"/>
              </a:rPr>
              <a:t>https</a:t>
            </a:r>
            <a:r>
              <a:rPr lang="en-US" dirty="0">
                <a:solidFill>
                  <a:srgbClr val="505050"/>
                </a:solidFill>
                <a:latin typeface="OpenSans"/>
                <a:hlinkClick r:id="rId3"/>
              </a:rPr>
              <a:t>://</a:t>
            </a:r>
            <a:r>
              <a:rPr lang="en-US" dirty="0" smtClean="0">
                <a:solidFill>
                  <a:srgbClr val="505050"/>
                </a:solidFill>
                <a:latin typeface="OpenSans"/>
                <a:hlinkClick r:id="rId3"/>
              </a:rPr>
              <a:t>api.amp.cisco.com/v1/computers</a:t>
            </a:r>
            <a:endParaRPr lang="en-US" dirty="0"/>
          </a:p>
        </p:txBody>
      </p:sp>
      <p:sp>
        <p:nvSpPr>
          <p:cNvPr id="16" name="TextBox 15"/>
          <p:cNvSpPr txBox="1"/>
          <p:nvPr/>
        </p:nvSpPr>
        <p:spPr>
          <a:xfrm>
            <a:off x="5467349" y="2008147"/>
            <a:ext cx="362028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mn-lt"/>
              </a:rPr>
              <a:t>Info like Internal IP, MAC and OS are picked up from here. Service Pack info from the OS Name is dropped while parsing.</a:t>
            </a: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Note that API FQDN is different for NAM, EU and APJ Clouds</a:t>
            </a:r>
          </a:p>
        </p:txBody>
      </p:sp>
      <p:sp>
        <p:nvSpPr>
          <p:cNvPr id="9" name="TextBox 8"/>
          <p:cNvSpPr txBox="1"/>
          <p:nvPr/>
        </p:nvSpPr>
        <p:spPr>
          <a:xfrm>
            <a:off x="5797233" y="4776161"/>
            <a:ext cx="3200717" cy="338554"/>
          </a:xfrm>
          <a:prstGeom prst="rect">
            <a:avLst/>
          </a:prstGeom>
          <a:noFill/>
        </p:spPr>
        <p:txBody>
          <a:bodyPr wrap="square" rtlCol="0">
            <a:spAutoFit/>
          </a:bodyPr>
          <a:lstStyle/>
          <a:p>
            <a:r>
              <a:rPr lang="en-US" sz="1600" dirty="0" smtClean="0">
                <a:latin typeface="+mn-lt"/>
              </a:rPr>
              <a:t>Screenshot taken using Postman</a:t>
            </a:r>
          </a:p>
        </p:txBody>
      </p:sp>
    </p:spTree>
    <p:extLst>
      <p:ext uri="{BB962C8B-B14F-4D97-AF65-F5344CB8AC3E}">
        <p14:creationId xmlns:p14="http://schemas.microsoft.com/office/powerpoint/2010/main" val="4185507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smtClean="0"/>
              <a:t>Screenshot – OS Data on AMP for Endpoints in GUI</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92" y="772958"/>
            <a:ext cx="2941987" cy="162838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99" y="2510421"/>
            <a:ext cx="7979423" cy="2569930"/>
          </a:xfrm>
          <a:prstGeom prst="rect">
            <a:avLst/>
          </a:prstGeom>
        </p:spPr>
      </p:pic>
      <p:sp>
        <p:nvSpPr>
          <p:cNvPr id="7" name="Rounded Rectangle 6"/>
          <p:cNvSpPr/>
          <p:nvPr/>
        </p:nvSpPr>
        <p:spPr>
          <a:xfrm>
            <a:off x="2104373" y="1446756"/>
            <a:ext cx="626301"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2156565" y="1839238"/>
            <a:ext cx="1031309"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ounded Rectangle 8"/>
          <p:cNvSpPr/>
          <p:nvPr/>
        </p:nvSpPr>
        <p:spPr>
          <a:xfrm>
            <a:off x="983294" y="3030778"/>
            <a:ext cx="2068882"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Rounded Rectangle 9"/>
          <p:cNvSpPr/>
          <p:nvPr/>
        </p:nvSpPr>
        <p:spPr>
          <a:xfrm>
            <a:off x="4793294" y="3308438"/>
            <a:ext cx="2421698"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256174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a:t>
            </a:r>
            <a:r>
              <a:rPr lang="en-US" sz="2400" dirty="0" smtClean="0"/>
              <a:t>Vulnerable Software Detection Events </a:t>
            </a:r>
            <a:r>
              <a:rPr lang="en-US" sz="2400" dirty="0"/>
              <a:t>on AMP for Endpoints in </a:t>
            </a:r>
            <a:r>
              <a:rPr lang="en-US" sz="2400" dirty="0" smtClean="0"/>
              <a:t>API</a:t>
            </a:r>
            <a:endParaRPr lang="en-US" sz="2400" dirty="0"/>
          </a:p>
        </p:txBody>
      </p:sp>
      <p:sp>
        <p:nvSpPr>
          <p:cNvPr id="15" name="Rectangle 14"/>
          <p:cNvSpPr/>
          <p:nvPr/>
        </p:nvSpPr>
        <p:spPr>
          <a:xfrm>
            <a:off x="4906943" y="856452"/>
            <a:ext cx="3976707" cy="1754326"/>
          </a:xfrm>
          <a:prstGeom prst="rect">
            <a:avLst/>
          </a:prstGeom>
        </p:spPr>
        <p:txBody>
          <a:bodyPr wrap="square">
            <a:spAutoFit/>
          </a:bodyPr>
          <a:lstStyle/>
          <a:p>
            <a:r>
              <a:rPr lang="en-US" dirty="0" smtClean="0">
                <a:solidFill>
                  <a:srgbClr val="505050"/>
                </a:solidFill>
                <a:latin typeface="OpenSans"/>
              </a:rPr>
              <a:t>API Call - </a:t>
            </a:r>
          </a:p>
          <a:p>
            <a:r>
              <a:rPr lang="en-US" dirty="0">
                <a:solidFill>
                  <a:srgbClr val="505050"/>
                </a:solidFill>
                <a:latin typeface="OpenSans"/>
                <a:hlinkClick r:id="rId2"/>
              </a:rPr>
              <a:t>https://</a:t>
            </a:r>
            <a:r>
              <a:rPr lang="en-US" dirty="0" smtClean="0">
                <a:solidFill>
                  <a:srgbClr val="505050"/>
                </a:solidFill>
                <a:latin typeface="OpenSans"/>
                <a:hlinkClick r:id="rId2"/>
              </a:rPr>
              <a:t>api.amp.cisco.com/v1/events</a:t>
            </a:r>
            <a:endParaRPr lang="en-US" dirty="0" smtClean="0">
              <a:solidFill>
                <a:srgbClr val="505050"/>
              </a:solidFill>
              <a:latin typeface="OpenSans"/>
            </a:endParaRPr>
          </a:p>
          <a:p>
            <a:endParaRPr lang="en-US" dirty="0" smtClean="0">
              <a:solidFill>
                <a:srgbClr val="505050"/>
              </a:solidFill>
              <a:latin typeface="OpenSans"/>
              <a:hlinkClick r:id="rId3"/>
            </a:endParaRPr>
          </a:p>
          <a:p>
            <a:r>
              <a:rPr lang="en-US" dirty="0" smtClean="0">
                <a:solidFill>
                  <a:srgbClr val="505050"/>
                </a:solidFill>
                <a:latin typeface="OpenSans"/>
                <a:hlinkClick r:id="rId3"/>
              </a:rPr>
              <a:t>https</a:t>
            </a:r>
            <a:r>
              <a:rPr lang="en-US" dirty="0">
                <a:solidFill>
                  <a:srgbClr val="505050"/>
                </a:solidFill>
                <a:latin typeface="OpenSans"/>
                <a:hlinkClick r:id="rId3"/>
              </a:rPr>
              <a:t>://</a:t>
            </a:r>
            <a:r>
              <a:rPr lang="en-US" dirty="0" smtClean="0">
                <a:solidFill>
                  <a:srgbClr val="505050"/>
                </a:solidFill>
                <a:latin typeface="OpenSans"/>
                <a:hlinkClick r:id="rId3"/>
              </a:rPr>
              <a:t>api.amp.cisco.com/v1/events?event_type[]=xxxxx&amp;group_guid[]=yyyy&amp;group_guid=zzzzz</a:t>
            </a:r>
            <a:endParaRPr lang="en-US" dirty="0"/>
          </a:p>
        </p:txBody>
      </p:sp>
      <p:sp>
        <p:nvSpPr>
          <p:cNvPr id="16" name="TextBox 15"/>
          <p:cNvSpPr txBox="1"/>
          <p:nvPr/>
        </p:nvSpPr>
        <p:spPr>
          <a:xfrm>
            <a:off x="5162971" y="2981033"/>
            <a:ext cx="3620283"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mn-lt"/>
              </a:rPr>
              <a:t>Info like Internal IP, CVE, Application Name and Version are picked up from here</a:t>
            </a:r>
          </a:p>
        </p:txBody>
      </p:sp>
      <p:sp>
        <p:nvSpPr>
          <p:cNvPr id="9" name="TextBox 8"/>
          <p:cNvSpPr txBox="1"/>
          <p:nvPr/>
        </p:nvSpPr>
        <p:spPr>
          <a:xfrm>
            <a:off x="5797233" y="4776161"/>
            <a:ext cx="3200717" cy="338554"/>
          </a:xfrm>
          <a:prstGeom prst="rect">
            <a:avLst/>
          </a:prstGeom>
          <a:noFill/>
        </p:spPr>
        <p:txBody>
          <a:bodyPr wrap="square" rtlCol="0">
            <a:spAutoFit/>
          </a:bodyPr>
          <a:lstStyle/>
          <a:p>
            <a:r>
              <a:rPr lang="en-US" sz="1600" dirty="0" smtClean="0">
                <a:latin typeface="+mn-lt"/>
              </a:rPr>
              <a:t>Screenshot taken using Postman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55" y="871286"/>
            <a:ext cx="4614645" cy="47171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339" y="3812030"/>
            <a:ext cx="5371056" cy="163407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339" y="1295025"/>
            <a:ext cx="4265395" cy="2456054"/>
          </a:xfrm>
          <a:prstGeom prst="rect">
            <a:avLst/>
          </a:prstGeom>
        </p:spPr>
      </p:pic>
      <p:sp>
        <p:nvSpPr>
          <p:cNvPr id="12" name="Rounded Rectangle 11"/>
          <p:cNvSpPr/>
          <p:nvPr/>
        </p:nvSpPr>
        <p:spPr>
          <a:xfrm>
            <a:off x="250339" y="929096"/>
            <a:ext cx="4440658" cy="30497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ounded Rectangle 12"/>
          <p:cNvSpPr/>
          <p:nvPr/>
        </p:nvSpPr>
        <p:spPr>
          <a:xfrm>
            <a:off x="1095928" y="1942168"/>
            <a:ext cx="2815671" cy="191432"/>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 name="Rounded Rectangle 16"/>
          <p:cNvSpPr/>
          <p:nvPr/>
        </p:nvSpPr>
        <p:spPr>
          <a:xfrm>
            <a:off x="1396999" y="3284945"/>
            <a:ext cx="1987551" cy="46613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8" name="Rounded Rectangle 17"/>
          <p:cNvSpPr/>
          <p:nvPr/>
        </p:nvSpPr>
        <p:spPr>
          <a:xfrm>
            <a:off x="1155699" y="3865197"/>
            <a:ext cx="1987551" cy="127830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4064605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Vulnerable Software Detection Events on AMP for Endpoints in </a:t>
            </a:r>
            <a:r>
              <a:rPr lang="en-US" sz="2400" dirty="0" smtClean="0"/>
              <a:t>GUI</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34" y="914006"/>
            <a:ext cx="2895646" cy="1127862"/>
          </a:xfrm>
          <a:prstGeom prst="rect">
            <a:avLst/>
          </a:prstGeom>
        </p:spPr>
      </p:pic>
      <p:sp>
        <p:nvSpPr>
          <p:cNvPr id="7" name="Rounded Rectangle 6"/>
          <p:cNvSpPr/>
          <p:nvPr/>
        </p:nvSpPr>
        <p:spPr>
          <a:xfrm>
            <a:off x="930283" y="1330780"/>
            <a:ext cx="518260" cy="24043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936589" y="1593567"/>
            <a:ext cx="775821"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 name="Rectangle 16"/>
          <p:cNvSpPr/>
          <p:nvPr/>
        </p:nvSpPr>
        <p:spPr>
          <a:xfrm>
            <a:off x="2085584" y="839244"/>
            <a:ext cx="1152394" cy="14527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613" y="1477937"/>
            <a:ext cx="6722752" cy="3615279"/>
          </a:xfrm>
          <a:prstGeom prst="rect">
            <a:avLst/>
          </a:prstGeom>
        </p:spPr>
      </p:pic>
      <p:sp>
        <p:nvSpPr>
          <p:cNvPr id="9" name="Rounded Rectangle 8"/>
          <p:cNvSpPr/>
          <p:nvPr/>
        </p:nvSpPr>
        <p:spPr>
          <a:xfrm>
            <a:off x="3805950" y="1593567"/>
            <a:ext cx="528055" cy="206545"/>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 name="Rounded Rectangle 11"/>
          <p:cNvSpPr/>
          <p:nvPr/>
        </p:nvSpPr>
        <p:spPr>
          <a:xfrm>
            <a:off x="2448964" y="2291994"/>
            <a:ext cx="2348504" cy="322175"/>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ounded Rectangle 12"/>
          <p:cNvSpPr/>
          <p:nvPr/>
        </p:nvSpPr>
        <p:spPr>
          <a:xfrm>
            <a:off x="2262006" y="3828520"/>
            <a:ext cx="293304" cy="29254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Rounded Rectangle 14"/>
          <p:cNvSpPr/>
          <p:nvPr/>
        </p:nvSpPr>
        <p:spPr>
          <a:xfrm>
            <a:off x="3591663" y="3984960"/>
            <a:ext cx="5330702" cy="29254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 name="Rounded Rectangle 15"/>
          <p:cNvSpPr/>
          <p:nvPr/>
        </p:nvSpPr>
        <p:spPr>
          <a:xfrm>
            <a:off x="3623215" y="4799017"/>
            <a:ext cx="3497831" cy="29254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949667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Select the groups associated with Endpoints having static IP addresses like Server segments and Desktops with static addresses</a:t>
            </a:r>
            <a:endParaRPr lang="en-US" dirty="0"/>
          </a:p>
        </p:txBody>
      </p:sp>
      <p:sp>
        <p:nvSpPr>
          <p:cNvPr id="4" name="Title 3"/>
          <p:cNvSpPr>
            <a:spLocks noGrp="1"/>
          </p:cNvSpPr>
          <p:nvPr>
            <p:ph type="title"/>
          </p:nvPr>
        </p:nvSpPr>
        <p:spPr/>
        <p:txBody>
          <a:bodyPr/>
          <a:lstStyle/>
          <a:p>
            <a:r>
              <a:rPr lang="en-US" sz="2400" dirty="0" smtClean="0"/>
              <a:t>Recommendation around A4E groups selection</a:t>
            </a:r>
            <a:endParaRPr lang="en-US" sz="2400" dirty="0"/>
          </a:p>
        </p:txBody>
      </p:sp>
    </p:spTree>
    <p:extLst>
      <p:ext uri="{BB962C8B-B14F-4D97-AF65-F5344CB8AC3E}">
        <p14:creationId xmlns:p14="http://schemas.microsoft.com/office/powerpoint/2010/main" val="2335006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a:t>
            </a:r>
            <a:r>
              <a:rPr lang="en-US" sz="2400" dirty="0" smtClean="0"/>
              <a:t>Host Input CSV File generated by this script</a:t>
            </a:r>
            <a:endParaRPr lang="en-US" sz="2400" dirty="0"/>
          </a:p>
        </p:txBody>
      </p:sp>
      <p:sp>
        <p:nvSpPr>
          <p:cNvPr id="7" name="TextBox 6"/>
          <p:cNvSpPr txBox="1"/>
          <p:nvPr/>
        </p:nvSpPr>
        <p:spPr>
          <a:xfrm>
            <a:off x="300625" y="2849671"/>
            <a:ext cx="8730641" cy="1569660"/>
          </a:xfrm>
          <a:prstGeom prst="rect">
            <a:avLst/>
          </a:prstGeom>
          <a:noFill/>
        </p:spPr>
        <p:txBody>
          <a:bodyPr wrap="square" rtlCol="0">
            <a:spAutoFit/>
          </a:bodyPr>
          <a:lstStyle/>
          <a:p>
            <a:r>
              <a:rPr lang="en-US" sz="1600" dirty="0">
                <a:latin typeface="+mn-lt"/>
              </a:rPr>
              <a:t>The last line will be either </a:t>
            </a:r>
            <a:r>
              <a:rPr lang="en-US" sz="1600" i="1" dirty="0" err="1">
                <a:latin typeface="+mn-lt"/>
              </a:rPr>
              <a:t>ScanFlush</a:t>
            </a:r>
            <a:r>
              <a:rPr lang="en-US" sz="1600" dirty="0">
                <a:latin typeface="+mn-lt"/>
              </a:rPr>
              <a:t> or </a:t>
            </a:r>
            <a:r>
              <a:rPr lang="en-US" sz="1600" i="1" dirty="0" err="1">
                <a:latin typeface="+mn-lt"/>
              </a:rPr>
              <a:t>ScanUpdate</a:t>
            </a:r>
            <a:endParaRPr lang="en-US" sz="1600" i="1" dirty="0">
              <a:latin typeface="+mn-lt"/>
            </a:endParaRPr>
          </a:p>
          <a:p>
            <a:r>
              <a:rPr lang="en-US" sz="1600" b="1" u="sng" dirty="0" err="1">
                <a:latin typeface="+mn-lt"/>
              </a:rPr>
              <a:t>ScanFlush</a:t>
            </a:r>
            <a:r>
              <a:rPr lang="en-US" sz="1600" dirty="0">
                <a:latin typeface="+mn-lt"/>
              </a:rPr>
              <a:t> – Overwrites the </a:t>
            </a:r>
            <a:r>
              <a:rPr lang="en-US" sz="1600" dirty="0" smtClean="0">
                <a:latin typeface="+mn-lt"/>
              </a:rPr>
              <a:t>existing Vulnerability </a:t>
            </a:r>
            <a:r>
              <a:rPr lang="en-US" sz="1600" dirty="0">
                <a:latin typeface="+mn-lt"/>
              </a:rPr>
              <a:t>Scan Data for the Host in FMC</a:t>
            </a:r>
          </a:p>
          <a:p>
            <a:r>
              <a:rPr lang="en-US" sz="1600" b="1" u="sng" dirty="0" err="1">
                <a:latin typeface="+mn-lt"/>
              </a:rPr>
              <a:t>ScanUpdate</a:t>
            </a:r>
            <a:r>
              <a:rPr lang="en-US" sz="1600" dirty="0" smtClean="0">
                <a:latin typeface="+mn-lt"/>
              </a:rPr>
              <a:t> </a:t>
            </a:r>
            <a:r>
              <a:rPr lang="en-US" sz="1600" dirty="0">
                <a:latin typeface="+mn-lt"/>
              </a:rPr>
              <a:t>– </a:t>
            </a:r>
            <a:r>
              <a:rPr lang="en-US" sz="1600" dirty="0" smtClean="0">
                <a:latin typeface="+mn-lt"/>
              </a:rPr>
              <a:t>Adds/Deletes to </a:t>
            </a:r>
            <a:r>
              <a:rPr lang="en-US" sz="1600" dirty="0">
                <a:latin typeface="+mn-lt"/>
              </a:rPr>
              <a:t>the </a:t>
            </a:r>
            <a:r>
              <a:rPr lang="en-US" sz="1600" dirty="0" smtClean="0">
                <a:latin typeface="+mn-lt"/>
              </a:rPr>
              <a:t>existing Vulnerability </a:t>
            </a:r>
            <a:r>
              <a:rPr lang="en-US" sz="1600" dirty="0">
                <a:latin typeface="+mn-lt"/>
              </a:rPr>
              <a:t>Scan Data for the Host in </a:t>
            </a:r>
            <a:r>
              <a:rPr lang="en-US" sz="1600" dirty="0" smtClean="0">
                <a:latin typeface="+mn-lt"/>
              </a:rPr>
              <a:t>FMC</a:t>
            </a:r>
          </a:p>
          <a:p>
            <a:endParaRPr lang="en-US" sz="1600" dirty="0">
              <a:latin typeface="+mn-lt"/>
            </a:endParaRPr>
          </a:p>
          <a:p>
            <a:r>
              <a:rPr lang="en-US" sz="1600" b="1" u="sng" dirty="0" smtClean="0">
                <a:latin typeface="+mn-lt"/>
              </a:rPr>
              <a:t>NOTE</a:t>
            </a:r>
            <a:r>
              <a:rPr lang="en-US" sz="1600" dirty="0" smtClean="0">
                <a:latin typeface="+mn-lt"/>
              </a:rPr>
              <a:t> that the script will affect only the Vulnerability Scan Data for the Hosts that are mentioned in this script. It will not affect the other hosts</a:t>
            </a:r>
            <a:endParaRPr lang="en-US" sz="1600" b="1" u="sng" dirty="0">
              <a:latin typeface="+mn-lt"/>
            </a:endParaRP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84" y="1342579"/>
            <a:ext cx="8448805" cy="1223422"/>
          </a:xfrm>
          <a:prstGeom prst="rect">
            <a:avLst/>
          </a:prstGeom>
        </p:spPr>
      </p:pic>
      <p:sp>
        <p:nvSpPr>
          <p:cNvPr id="20" name="Rounded Rectangle 19"/>
          <p:cNvSpPr/>
          <p:nvPr/>
        </p:nvSpPr>
        <p:spPr>
          <a:xfrm>
            <a:off x="507555" y="1446756"/>
            <a:ext cx="8198034" cy="482252"/>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1" name="Rounded Rectangle 20"/>
          <p:cNvSpPr/>
          <p:nvPr/>
        </p:nvSpPr>
        <p:spPr>
          <a:xfrm>
            <a:off x="507555" y="2425873"/>
            <a:ext cx="851519" cy="14012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2" name="Rounded Rectangle 21"/>
          <p:cNvSpPr/>
          <p:nvPr/>
        </p:nvSpPr>
        <p:spPr>
          <a:xfrm>
            <a:off x="507555" y="2165167"/>
            <a:ext cx="2830631" cy="26070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916992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a:t>
            </a:r>
            <a:r>
              <a:rPr lang="en-US" sz="2400" dirty="0" smtClean="0"/>
              <a:t>OS and Vulnerability Data in FMC GUI</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11" y="725699"/>
            <a:ext cx="5285927" cy="9610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11" y="1929008"/>
            <a:ext cx="2633208" cy="148165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672" y="4158641"/>
            <a:ext cx="4555196" cy="924243"/>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1067" y="1872641"/>
            <a:ext cx="4625741" cy="2362381"/>
          </a:xfrm>
          <a:prstGeom prst="rect">
            <a:avLst/>
          </a:prstGeom>
        </p:spPr>
      </p:pic>
      <p:sp>
        <p:nvSpPr>
          <p:cNvPr id="19" name="Rounded Rectangle 18"/>
          <p:cNvSpPr/>
          <p:nvPr/>
        </p:nvSpPr>
        <p:spPr>
          <a:xfrm>
            <a:off x="3980413" y="1079114"/>
            <a:ext cx="1437094"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0" name="Rounded Rectangle 19"/>
          <p:cNvSpPr/>
          <p:nvPr/>
        </p:nvSpPr>
        <p:spPr>
          <a:xfrm>
            <a:off x="1164144" y="824868"/>
            <a:ext cx="639604"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1" name="Rounded Rectangle 20"/>
          <p:cNvSpPr/>
          <p:nvPr/>
        </p:nvSpPr>
        <p:spPr>
          <a:xfrm>
            <a:off x="530803" y="1343586"/>
            <a:ext cx="639604"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2" name="Rounded Rectangle 21"/>
          <p:cNvSpPr/>
          <p:nvPr/>
        </p:nvSpPr>
        <p:spPr>
          <a:xfrm>
            <a:off x="850605" y="2799585"/>
            <a:ext cx="896776"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3" name="Rounded Rectangle 22"/>
          <p:cNvSpPr/>
          <p:nvPr/>
        </p:nvSpPr>
        <p:spPr>
          <a:xfrm>
            <a:off x="3401067" y="1929008"/>
            <a:ext cx="1891180" cy="38378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4" name="Rounded Rectangle 23"/>
          <p:cNvSpPr/>
          <p:nvPr/>
        </p:nvSpPr>
        <p:spPr>
          <a:xfrm>
            <a:off x="3407330" y="2532627"/>
            <a:ext cx="2016440" cy="12289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5" name="Rounded Rectangle 24"/>
          <p:cNvSpPr/>
          <p:nvPr/>
        </p:nvSpPr>
        <p:spPr>
          <a:xfrm>
            <a:off x="3401067" y="3521556"/>
            <a:ext cx="4521645" cy="63708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Rounded Rectangle 25"/>
          <p:cNvSpPr/>
          <p:nvPr/>
        </p:nvSpPr>
        <p:spPr>
          <a:xfrm>
            <a:off x="3401067" y="4292253"/>
            <a:ext cx="2592637" cy="71363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803" y="4080842"/>
            <a:ext cx="2218001" cy="927138"/>
          </a:xfrm>
          <a:prstGeom prst="rect">
            <a:avLst/>
          </a:prstGeom>
          <a:ln>
            <a:solidFill>
              <a:schemeClr val="bg1"/>
            </a:solidFill>
          </a:ln>
        </p:spPr>
      </p:pic>
      <p:cxnSp>
        <p:nvCxnSpPr>
          <p:cNvPr id="28" name="Straight Arrow Connector 27"/>
          <p:cNvCxnSpPr/>
          <p:nvPr/>
        </p:nvCxnSpPr>
        <p:spPr>
          <a:xfrm flipH="1" flipV="1">
            <a:off x="2837145" y="4709786"/>
            <a:ext cx="707721" cy="118998"/>
          </a:xfrm>
          <a:prstGeom prst="straightConnector1">
            <a:avLst/>
          </a:prstGeom>
          <a:noFill/>
          <a:ln>
            <a:solidFill>
              <a:srgbClr val="FF0000"/>
            </a:solidFill>
            <a:headEnd type="none" w="med" len="med"/>
            <a:tailEnd type="arrow" w="med" len="med"/>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40846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231775" indent="-174625">
              <a:lnSpc>
                <a:spcPct val="145000"/>
              </a:lnSpc>
              <a:spcBef>
                <a:spcPts val="600"/>
              </a:spcBef>
              <a:buFont typeface="+mj-lt"/>
              <a:buAutoNum type="arabicPeriod"/>
            </a:pPr>
            <a:r>
              <a:rPr lang="en-US" sz="1100" dirty="0"/>
              <a:t>The users are </a:t>
            </a:r>
            <a:r>
              <a:rPr lang="en-US" sz="1100" b="1" u="sng" dirty="0"/>
              <a:t>NOT SUPPOSED TO MODIFY</a:t>
            </a:r>
            <a:r>
              <a:rPr lang="en-US" sz="1100" dirty="0"/>
              <a:t> any files other than the </a:t>
            </a:r>
            <a:r>
              <a:rPr lang="en-US" sz="1100" i="1" dirty="0" err="1"/>
              <a:t>parameters.json</a:t>
            </a:r>
            <a:r>
              <a:rPr lang="en-US" sz="1100" dirty="0"/>
              <a:t>. You can do a comparison of original and user’s files using sha1 checksum or using software like </a:t>
            </a:r>
            <a:r>
              <a:rPr lang="en-US" sz="1100" dirty="0" err="1"/>
              <a:t>WinMerge</a:t>
            </a:r>
            <a:endParaRPr lang="en-US" sz="1100" dirty="0"/>
          </a:p>
          <a:p>
            <a:pPr marL="231775" indent="-174625">
              <a:lnSpc>
                <a:spcPct val="145000"/>
              </a:lnSpc>
              <a:spcBef>
                <a:spcPts val="600"/>
              </a:spcBef>
              <a:buFont typeface="+mj-lt"/>
              <a:buAutoNum type="arabicPeriod"/>
            </a:pPr>
            <a:r>
              <a:rPr lang="en-US" sz="1100" dirty="0"/>
              <a:t>If the </a:t>
            </a:r>
            <a:r>
              <a:rPr lang="en-US" sz="1100" b="1" i="1" u="sng" dirty="0" err="1"/>
              <a:t>parameters.json</a:t>
            </a:r>
            <a:r>
              <a:rPr lang="en-US" sz="1100" dirty="0"/>
              <a:t> file is not correct either in terms of format (like missing commas or missing brackets) or in terms of values (like missing variable or empty variable) provided, then the script will throw either a </a:t>
            </a:r>
            <a:r>
              <a:rPr lang="en-US" sz="1100" i="1" dirty="0" err="1"/>
              <a:t>compiletime</a:t>
            </a:r>
            <a:r>
              <a:rPr lang="en-US" sz="1100" dirty="0"/>
              <a:t> or </a:t>
            </a:r>
            <a:r>
              <a:rPr lang="en-US" sz="1100" i="1" dirty="0"/>
              <a:t>runtime</a:t>
            </a:r>
            <a:r>
              <a:rPr lang="en-US" sz="1100" dirty="0"/>
              <a:t> error, respectively. Check the </a:t>
            </a:r>
            <a:r>
              <a:rPr lang="en-US" sz="1100" b="1" i="1" u="sng" dirty="0"/>
              <a:t>sample-</a:t>
            </a:r>
            <a:r>
              <a:rPr lang="en-US" sz="1100" b="1" i="1" u="sng" dirty="0" err="1"/>
              <a:t>parameters.json</a:t>
            </a:r>
            <a:r>
              <a:rPr lang="en-US" sz="1100" dirty="0"/>
              <a:t> file and fix the errors, if any</a:t>
            </a:r>
          </a:p>
          <a:p>
            <a:pPr marL="231775" indent="-174625">
              <a:lnSpc>
                <a:spcPct val="145000"/>
              </a:lnSpc>
              <a:spcBef>
                <a:spcPts val="600"/>
              </a:spcBef>
              <a:buFont typeface="+mj-lt"/>
              <a:buAutoNum type="arabicPeriod"/>
            </a:pPr>
            <a:r>
              <a:rPr lang="en-US" sz="1100" dirty="0"/>
              <a:t>Check that the FMC IP address is provided in </a:t>
            </a:r>
            <a:r>
              <a:rPr lang="en-US" sz="1100" i="1" dirty="0" err="1"/>
              <a:t>parameters.json</a:t>
            </a:r>
            <a:r>
              <a:rPr lang="en-US" sz="1100" dirty="0"/>
              <a:t>. FMC Hostname will not work</a:t>
            </a:r>
          </a:p>
          <a:p>
            <a:pPr marL="231775" indent="-174625">
              <a:lnSpc>
                <a:spcPct val="145000"/>
              </a:lnSpc>
              <a:spcBef>
                <a:spcPts val="600"/>
              </a:spcBef>
              <a:buFont typeface="+mj-lt"/>
              <a:buAutoNum type="arabicPeriod"/>
            </a:pPr>
            <a:r>
              <a:rPr lang="en-US" sz="1100" dirty="0" smtClean="0"/>
              <a:t>The </a:t>
            </a:r>
            <a:r>
              <a:rPr lang="en-US" sz="1100" dirty="0"/>
              <a:t>runtime errors are logged in </a:t>
            </a:r>
            <a:r>
              <a:rPr lang="en-US" sz="1100" b="1" u="sng" dirty="0"/>
              <a:t>AUDIT.log</a:t>
            </a:r>
            <a:r>
              <a:rPr lang="en-US" sz="1100" dirty="0"/>
              <a:t> file. Check the log for clues</a:t>
            </a:r>
          </a:p>
          <a:p>
            <a:pPr marL="231775" indent="-174625">
              <a:lnSpc>
                <a:spcPct val="145000"/>
              </a:lnSpc>
              <a:spcBef>
                <a:spcPts val="600"/>
              </a:spcBef>
              <a:buFont typeface="+mj-lt"/>
              <a:buAutoNum type="arabicPeriod"/>
            </a:pPr>
            <a:r>
              <a:rPr lang="en-US" sz="1100" dirty="0"/>
              <a:t>If there are multiple pkcs12 files, then the script will fail to connect to FMC. Solution is to keep </a:t>
            </a:r>
            <a:r>
              <a:rPr lang="en-US" sz="1100" b="1" u="sng" dirty="0"/>
              <a:t>only ONE pkcs12 file</a:t>
            </a:r>
            <a:r>
              <a:rPr lang="en-US" sz="1100" dirty="0"/>
              <a:t> in the script’s local </a:t>
            </a:r>
            <a:r>
              <a:rPr lang="en-US" sz="1100" dirty="0" smtClean="0"/>
              <a:t>directory</a:t>
            </a:r>
          </a:p>
          <a:p>
            <a:pPr marL="231775" indent="-174625">
              <a:lnSpc>
                <a:spcPct val="145000"/>
              </a:lnSpc>
              <a:spcBef>
                <a:spcPts val="600"/>
              </a:spcBef>
              <a:buFont typeface="+mj-lt"/>
              <a:buAutoNum type="arabicPeriod"/>
            </a:pPr>
            <a:r>
              <a:rPr lang="en-US" sz="1100" dirty="0" smtClean="0"/>
              <a:t>Check that the script is reachable to AMP for Endpoints FQDN on TCP port 443 and FMC on TCP port 8307</a:t>
            </a:r>
          </a:p>
        </p:txBody>
      </p:sp>
      <p:sp>
        <p:nvSpPr>
          <p:cNvPr id="4" name="Title 3"/>
          <p:cNvSpPr>
            <a:spLocks noGrp="1"/>
          </p:cNvSpPr>
          <p:nvPr>
            <p:ph type="title"/>
          </p:nvPr>
        </p:nvSpPr>
        <p:spPr/>
        <p:txBody>
          <a:bodyPr/>
          <a:lstStyle/>
          <a:p>
            <a:r>
              <a:rPr lang="en-US" dirty="0" smtClean="0"/>
              <a:t>Common Issues</a:t>
            </a:r>
            <a:endParaRPr lang="en-US" dirty="0"/>
          </a:p>
        </p:txBody>
      </p:sp>
    </p:spTree>
    <p:extLst>
      <p:ext uri="{BB962C8B-B14F-4D97-AF65-F5344CB8AC3E}">
        <p14:creationId xmlns:p14="http://schemas.microsoft.com/office/powerpoint/2010/main" val="934210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About </a:t>
            </a:r>
            <a:r>
              <a:rPr lang="en-US" dirty="0"/>
              <a:t>the program – TAC supported scripts</a:t>
            </a:r>
          </a:p>
          <a:p>
            <a:pPr lvl="0"/>
            <a:r>
              <a:rPr lang="en-US" dirty="0"/>
              <a:t>Understand the function of - AMP4e to FMC Host Input Script</a:t>
            </a:r>
          </a:p>
          <a:p>
            <a:pPr lvl="0"/>
            <a:r>
              <a:rPr lang="en-US" dirty="0"/>
              <a:t>Setup / Configuration</a:t>
            </a:r>
          </a:p>
          <a:p>
            <a:pPr lvl="0"/>
            <a:r>
              <a:rPr lang="en-US" dirty="0"/>
              <a:t>Demo</a:t>
            </a:r>
          </a:p>
          <a:p>
            <a:pPr lvl="0"/>
            <a:r>
              <a:rPr lang="en-US" dirty="0"/>
              <a:t>Troubleshooting</a:t>
            </a:r>
          </a:p>
          <a:p>
            <a:pPr lvl="0"/>
            <a:r>
              <a:rPr lang="en-US" dirty="0" smtClean="0"/>
              <a:t>Questions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87422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Note about FMC Host Input API SDK</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66" y="1175663"/>
            <a:ext cx="4797469" cy="2603016"/>
          </a:xfrm>
          <a:prstGeom prst="rect">
            <a:avLst/>
          </a:prstGeom>
        </p:spPr>
      </p:pic>
      <p:sp>
        <p:nvSpPr>
          <p:cNvPr id="6" name="TextBox 5"/>
          <p:cNvSpPr txBox="1"/>
          <p:nvPr/>
        </p:nvSpPr>
        <p:spPr>
          <a:xfrm>
            <a:off x="5636712" y="1323009"/>
            <a:ext cx="3225452" cy="2308324"/>
          </a:xfrm>
          <a:prstGeom prst="rect">
            <a:avLst/>
          </a:prstGeom>
          <a:noFill/>
        </p:spPr>
        <p:txBody>
          <a:bodyPr wrap="square" rtlCol="0">
            <a:spAutoFit/>
          </a:bodyPr>
          <a:lstStyle/>
          <a:p>
            <a:r>
              <a:rPr lang="en-US" dirty="0" smtClean="0">
                <a:latin typeface="+mn-lt"/>
              </a:rPr>
              <a:t>The FMC Host Input SDK Files are downloaded from here and used in this script:</a:t>
            </a:r>
          </a:p>
          <a:p>
            <a:r>
              <a:rPr lang="en-US" dirty="0">
                <a:latin typeface="+mn-lt"/>
                <a:hlinkClick r:id="rId3"/>
              </a:rPr>
              <a:t>https://</a:t>
            </a:r>
            <a:r>
              <a:rPr lang="en-US" dirty="0" smtClean="0">
                <a:latin typeface="+mn-lt"/>
                <a:hlinkClick r:id="rId3"/>
              </a:rPr>
              <a:t>software.cisco.com/download/home/286259687/type/286271057/release/Host%20Input</a:t>
            </a:r>
            <a:endParaRPr lang="en-US" dirty="0" smtClean="0">
              <a:latin typeface="+mn-lt"/>
            </a:endParaRPr>
          </a:p>
          <a:p>
            <a:endParaRPr lang="en-US" dirty="0" smtClean="0">
              <a:latin typeface="+mn-lt"/>
            </a:endParaRPr>
          </a:p>
        </p:txBody>
      </p:sp>
      <p:sp>
        <p:nvSpPr>
          <p:cNvPr id="7" name="Rounded Rectangle 6"/>
          <p:cNvSpPr/>
          <p:nvPr/>
        </p:nvSpPr>
        <p:spPr>
          <a:xfrm>
            <a:off x="1941785" y="3046194"/>
            <a:ext cx="3243990" cy="27320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TextBox 7"/>
          <p:cNvSpPr txBox="1"/>
          <p:nvPr/>
        </p:nvSpPr>
        <p:spPr>
          <a:xfrm>
            <a:off x="387935" y="3859741"/>
            <a:ext cx="8336443" cy="1200329"/>
          </a:xfrm>
          <a:prstGeom prst="rect">
            <a:avLst/>
          </a:prstGeom>
          <a:noFill/>
        </p:spPr>
        <p:txBody>
          <a:bodyPr wrap="square" rtlCol="0">
            <a:spAutoFit/>
          </a:bodyPr>
          <a:lstStyle/>
          <a:p>
            <a:r>
              <a:rPr lang="en-US" dirty="0" smtClean="0">
                <a:latin typeface="+mn-lt"/>
              </a:rPr>
              <a:t>All the .</a:t>
            </a:r>
            <a:r>
              <a:rPr lang="en-US" dirty="0" err="1" smtClean="0">
                <a:latin typeface="+mn-lt"/>
              </a:rPr>
              <a:t>pl</a:t>
            </a:r>
            <a:r>
              <a:rPr lang="en-US" dirty="0" smtClean="0">
                <a:latin typeface="+mn-lt"/>
              </a:rPr>
              <a:t> and .pm files in this SDK have been slightly modified. As a part of this modification, only the below line is added in the beginning of all the .</a:t>
            </a:r>
            <a:r>
              <a:rPr lang="en-US" dirty="0" err="1" smtClean="0">
                <a:latin typeface="+mn-lt"/>
              </a:rPr>
              <a:t>pl</a:t>
            </a:r>
            <a:r>
              <a:rPr lang="en-US" dirty="0" smtClean="0">
                <a:latin typeface="+mn-lt"/>
              </a:rPr>
              <a:t> and .pm files. Nothing else is changed in the SDK</a:t>
            </a:r>
          </a:p>
          <a:p>
            <a:endParaRPr lang="en-US" dirty="0">
              <a:latin typeface="+mn-lt"/>
            </a:endParaRPr>
          </a:p>
        </p:txBody>
      </p:sp>
      <p:sp>
        <p:nvSpPr>
          <p:cNvPr id="11" name="Rounded Rectangle 10"/>
          <p:cNvSpPr/>
          <p:nvPr/>
        </p:nvSpPr>
        <p:spPr>
          <a:xfrm>
            <a:off x="338203" y="4746433"/>
            <a:ext cx="3225577" cy="123842"/>
          </a:xfrm>
          <a:prstGeom prst="round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66" y="4740170"/>
            <a:ext cx="1600423" cy="247685"/>
          </a:xfrm>
          <a:prstGeom prst="rect">
            <a:avLst/>
          </a:prstGeom>
        </p:spPr>
      </p:pic>
    </p:spTree>
    <p:extLst>
      <p:ext uri="{BB962C8B-B14F-4D97-AF65-F5344CB8AC3E}">
        <p14:creationId xmlns:p14="http://schemas.microsoft.com/office/powerpoint/2010/main" val="1474432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AMP for Endpoints API Documentation</a:t>
            </a:r>
          </a:p>
          <a:p>
            <a:pPr marL="57150" indent="0">
              <a:buNone/>
            </a:pPr>
            <a:r>
              <a:rPr lang="en-US" dirty="0">
                <a:hlinkClick r:id="rId2"/>
              </a:rPr>
              <a:t>http://api-docs.amp.cisco.com</a:t>
            </a:r>
            <a:r>
              <a:rPr lang="en-US" dirty="0" smtClean="0">
                <a:hlinkClick r:id="rId2"/>
              </a:rPr>
              <a:t>/</a:t>
            </a:r>
            <a:endParaRPr lang="en-US" dirty="0" smtClean="0"/>
          </a:p>
          <a:p>
            <a:r>
              <a:rPr lang="en-US" dirty="0" smtClean="0"/>
              <a:t>FMC Host Input API SDK Documentation</a:t>
            </a:r>
          </a:p>
          <a:p>
            <a:pPr marL="57150" indent="0">
              <a:buNone/>
            </a:pPr>
            <a:r>
              <a:rPr lang="en-US" dirty="0">
                <a:hlinkClick r:id="rId3"/>
              </a:rPr>
              <a:t>https://</a:t>
            </a:r>
            <a:r>
              <a:rPr lang="en-US" dirty="0" smtClean="0">
                <a:hlinkClick r:id="rId3"/>
              </a:rPr>
              <a:t>www.cisco.com/c/en/us/td/docs/security/firepower/60/api/host-input/HostInputAPIGuide/Intro.html</a:t>
            </a:r>
            <a:endParaRPr lang="en-US" dirty="0" smtClean="0"/>
          </a:p>
          <a:p>
            <a:pPr marL="57150" indent="0">
              <a:buNone/>
            </a:pPr>
            <a:endParaRPr lang="en-US" dirty="0"/>
          </a:p>
        </p:txBody>
      </p:sp>
      <p:sp>
        <p:nvSpPr>
          <p:cNvPr id="4" name="Title 3"/>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188207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TAC Escalation Process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5" y="1241960"/>
            <a:ext cx="8072161" cy="3157419"/>
          </a:xfrm>
          <a:prstGeom prst="rect">
            <a:avLst/>
          </a:prstGeom>
        </p:spPr>
      </p:pic>
      <p:sp>
        <p:nvSpPr>
          <p:cNvPr id="5" name="TextBox 4"/>
          <p:cNvSpPr txBox="1"/>
          <p:nvPr/>
        </p:nvSpPr>
        <p:spPr>
          <a:xfrm>
            <a:off x="4538628" y="907726"/>
            <a:ext cx="2916736" cy="369332"/>
          </a:xfrm>
          <a:prstGeom prst="rect">
            <a:avLst/>
          </a:prstGeom>
          <a:noFill/>
        </p:spPr>
        <p:txBody>
          <a:bodyPr wrap="square" rtlCol="0">
            <a:spAutoFit/>
          </a:bodyPr>
          <a:lstStyle/>
          <a:p>
            <a:r>
              <a:rPr lang="en-US" dirty="0" smtClean="0">
                <a:latin typeface="+mn-lt"/>
              </a:rPr>
              <a:t>BEMS Screenshot</a:t>
            </a:r>
          </a:p>
        </p:txBody>
      </p:sp>
      <p:sp>
        <p:nvSpPr>
          <p:cNvPr id="6" name="Rounded Rectangle 5"/>
          <p:cNvSpPr/>
          <p:nvPr/>
        </p:nvSpPr>
        <p:spPr>
          <a:xfrm>
            <a:off x="2912849" y="2193130"/>
            <a:ext cx="1018403" cy="429930"/>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5494723" y="1768762"/>
            <a:ext cx="1018403" cy="429930"/>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380980" y="3969449"/>
            <a:ext cx="1407773" cy="429930"/>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ounded Rectangle 8"/>
          <p:cNvSpPr/>
          <p:nvPr/>
        </p:nvSpPr>
        <p:spPr>
          <a:xfrm>
            <a:off x="380980" y="3240149"/>
            <a:ext cx="1407773" cy="429930"/>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TextBox 10"/>
          <p:cNvSpPr txBox="1"/>
          <p:nvPr/>
        </p:nvSpPr>
        <p:spPr>
          <a:xfrm>
            <a:off x="2616384" y="4447016"/>
            <a:ext cx="6340729" cy="369332"/>
          </a:xfrm>
          <a:prstGeom prst="rect">
            <a:avLst/>
          </a:prstGeom>
          <a:noFill/>
        </p:spPr>
        <p:txBody>
          <a:bodyPr wrap="square" rtlCol="0">
            <a:spAutoFit/>
          </a:bodyPr>
          <a:lstStyle/>
          <a:p>
            <a:r>
              <a:rPr lang="en-US" dirty="0" smtClean="0">
                <a:latin typeface="+mn-lt"/>
              </a:rPr>
              <a:t>Escalation Team Alias - </a:t>
            </a:r>
            <a:r>
              <a:rPr lang="en-US" dirty="0" smtClean="0">
                <a:latin typeface="+mn-lt"/>
                <a:hlinkClick r:id="rId3"/>
              </a:rPr>
              <a:t>cse-dev-ftd-script@cisco.com</a:t>
            </a:r>
            <a:endParaRPr lang="en-US" dirty="0" smtClean="0">
              <a:latin typeface="+mn-lt"/>
            </a:endParaRPr>
          </a:p>
        </p:txBody>
      </p:sp>
    </p:spTree>
    <p:extLst>
      <p:ext uri="{BB962C8B-B14F-4D97-AF65-F5344CB8AC3E}">
        <p14:creationId xmlns:p14="http://schemas.microsoft.com/office/powerpoint/2010/main" val="2542066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63457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262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2301" y="1014517"/>
            <a:ext cx="8277344" cy="3576533"/>
          </a:xfrm>
        </p:spPr>
        <p:txBody>
          <a:bodyPr>
            <a:normAutofit fontScale="77500" lnSpcReduction="20000"/>
          </a:bodyPr>
          <a:lstStyle/>
          <a:p>
            <a:pPr>
              <a:lnSpc>
                <a:spcPct val="115000"/>
              </a:lnSpc>
            </a:pPr>
            <a:r>
              <a:rPr lang="en-US" dirty="0"/>
              <a:t>This script imports all the operating systems (OS) information and vulnerable software detections from AMP for Endpoints (A4E) console using the A4E API, prints the output to a CSV and then imports the CSV into Firepower Management Center (FMC) using the Host Input API of FMC.</a:t>
            </a:r>
          </a:p>
          <a:p>
            <a:pPr>
              <a:lnSpc>
                <a:spcPct val="115000"/>
              </a:lnSpc>
            </a:pPr>
            <a:endParaRPr lang="en-US" dirty="0"/>
          </a:p>
          <a:p>
            <a:pPr>
              <a:lnSpc>
                <a:spcPct val="115000"/>
              </a:lnSpc>
            </a:pPr>
            <a:r>
              <a:rPr lang="en-US" dirty="0"/>
              <a:t>AMP for Endpoints (A4E</a:t>
            </a:r>
            <a:r>
              <a:rPr lang="en-US" dirty="0" smtClean="0"/>
              <a:t>) keeps a track of OS info and looks </a:t>
            </a:r>
            <a:r>
              <a:rPr lang="en-US" dirty="0"/>
              <a:t>up for the CVEs associated with several commonly seen applications on the Endpoints, and reports them on its console as a proactive security feature called "Vulnerable Software</a:t>
            </a:r>
            <a:r>
              <a:rPr lang="en-US" dirty="0" smtClean="0"/>
              <a:t>"</a:t>
            </a:r>
            <a:endParaRPr lang="en-US" dirty="0"/>
          </a:p>
          <a:p>
            <a:pPr>
              <a:lnSpc>
                <a:spcPct val="115000"/>
              </a:lnSpc>
            </a:pPr>
            <a:r>
              <a:rPr lang="en-US" dirty="0"/>
              <a:t>Firepower Management Center (FMC) builds and maintains "Host Profiles", based on all the information it learns directly or indirectly about the hosts on the network. Based on these Host Profiles, FMC provides better tailored IPS Signature recommendations - which ones to </a:t>
            </a:r>
            <a:r>
              <a:rPr lang="en-US" dirty="0" smtClean="0"/>
              <a:t>enable/disable</a:t>
            </a:r>
            <a:endParaRPr lang="en-US" dirty="0"/>
          </a:p>
        </p:txBody>
      </p:sp>
      <p:sp>
        <p:nvSpPr>
          <p:cNvPr id="4" name="Title 3"/>
          <p:cNvSpPr>
            <a:spLocks noGrp="1"/>
          </p:cNvSpPr>
          <p:nvPr>
            <p:ph type="title"/>
          </p:nvPr>
        </p:nvSpPr>
        <p:spPr/>
        <p:txBody>
          <a:bodyPr/>
          <a:lstStyle/>
          <a:p>
            <a:r>
              <a:rPr lang="en-US" dirty="0" smtClean="0"/>
              <a:t>About the script</a:t>
            </a:r>
            <a:endParaRPr lang="en-US" dirty="0"/>
          </a:p>
        </p:txBody>
      </p:sp>
    </p:spTree>
    <p:extLst>
      <p:ext uri="{BB962C8B-B14F-4D97-AF65-F5344CB8AC3E}">
        <p14:creationId xmlns:p14="http://schemas.microsoft.com/office/powerpoint/2010/main" val="166902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pPr marL="231775" indent="-174625">
              <a:lnSpc>
                <a:spcPct val="115000"/>
              </a:lnSpc>
              <a:spcBef>
                <a:spcPts val="600"/>
              </a:spcBef>
              <a:buFont typeface="+mj-lt"/>
              <a:buAutoNum type="arabicPeriod"/>
            </a:pPr>
            <a:r>
              <a:rPr lang="en-US" sz="1200" dirty="0" smtClean="0"/>
              <a:t>This script can to be executed on any host running Windows / Linux. (Not tested on Mac – it may work). This script WILL NOT WORK if directly executed on FMC</a:t>
            </a:r>
          </a:p>
          <a:p>
            <a:pPr marL="231775" indent="-174625">
              <a:lnSpc>
                <a:spcPct val="115000"/>
              </a:lnSpc>
              <a:spcBef>
                <a:spcPts val="600"/>
              </a:spcBef>
              <a:buFont typeface="+mj-lt"/>
              <a:buAutoNum type="arabicPeriod"/>
            </a:pPr>
            <a:r>
              <a:rPr lang="en-US" sz="1200" dirty="0"/>
              <a:t>Account on AMP for Endpoints Public cloud and an API key generated. Read-only API key is fine. This may not work with AMP Private Cloud.</a:t>
            </a:r>
          </a:p>
          <a:p>
            <a:pPr marL="231775" indent="-174625">
              <a:lnSpc>
                <a:spcPct val="115000"/>
              </a:lnSpc>
              <a:spcBef>
                <a:spcPts val="600"/>
              </a:spcBef>
              <a:buFont typeface="+mj-lt"/>
              <a:buAutoNum type="arabicPeriod"/>
            </a:pPr>
            <a:r>
              <a:rPr lang="en-US" sz="1200" dirty="0"/>
              <a:t>Firepower Management Center (FMC</a:t>
            </a:r>
            <a:r>
              <a:rPr lang="en-US" sz="1200" dirty="0" smtClean="0"/>
              <a:t>) 5.4+</a:t>
            </a:r>
            <a:endParaRPr lang="en-US" sz="1200" dirty="0"/>
          </a:p>
          <a:p>
            <a:pPr marL="231775" indent="-174625">
              <a:lnSpc>
                <a:spcPct val="115000"/>
              </a:lnSpc>
              <a:spcBef>
                <a:spcPts val="600"/>
              </a:spcBef>
              <a:buFont typeface="+mj-lt"/>
              <a:buAutoNum type="arabicPeriod"/>
            </a:pPr>
            <a:r>
              <a:rPr lang="en-US" sz="1200" dirty="0" smtClean="0"/>
              <a:t>Requires </a:t>
            </a:r>
            <a:r>
              <a:rPr lang="en-US" sz="1200" b="1" u="sng" dirty="0" smtClean="0"/>
              <a:t>both</a:t>
            </a:r>
            <a:r>
              <a:rPr lang="en-US" sz="1200" dirty="0" smtClean="0"/>
              <a:t> Python and Perl - </a:t>
            </a:r>
            <a:r>
              <a:rPr lang="en-US" sz="1200" i="1" u="sng" dirty="0" smtClean="0"/>
              <a:t>Python 2.7+ or Python 3.6+</a:t>
            </a:r>
            <a:r>
              <a:rPr lang="en-US" sz="1200" i="1" dirty="0" smtClean="0"/>
              <a:t>, </a:t>
            </a:r>
            <a:r>
              <a:rPr lang="en-US" sz="1200" b="1" dirty="0" smtClean="0"/>
              <a:t>AND</a:t>
            </a:r>
            <a:r>
              <a:rPr lang="en-US" sz="1200" dirty="0" smtClean="0"/>
              <a:t> </a:t>
            </a:r>
            <a:r>
              <a:rPr lang="en-US" sz="1200" i="1" u="sng" dirty="0" smtClean="0"/>
              <a:t>Perl 5</a:t>
            </a:r>
            <a:r>
              <a:rPr lang="en-US" sz="1200" dirty="0" smtClean="0"/>
              <a:t>.     This </a:t>
            </a:r>
            <a:r>
              <a:rPr lang="en-US" sz="1200" dirty="0"/>
              <a:t>script is written in Python, so Python is required; whereas this script leverages the FMC Host Input SDK, which is written in Perl, so Perl is required</a:t>
            </a:r>
          </a:p>
          <a:p>
            <a:pPr marL="231775" indent="-174625">
              <a:lnSpc>
                <a:spcPct val="115000"/>
              </a:lnSpc>
              <a:spcBef>
                <a:spcPts val="600"/>
              </a:spcBef>
              <a:buFont typeface="+mj-lt"/>
              <a:buAutoNum type="arabicPeriod"/>
            </a:pPr>
            <a:r>
              <a:rPr lang="en-US" sz="1200" dirty="0" smtClean="0"/>
              <a:t>Python 'requests' module</a:t>
            </a:r>
          </a:p>
          <a:p>
            <a:pPr marL="231775" indent="-174625">
              <a:lnSpc>
                <a:spcPct val="115000"/>
              </a:lnSpc>
              <a:spcBef>
                <a:spcPts val="600"/>
              </a:spcBef>
              <a:buFont typeface="+mj-lt"/>
              <a:buAutoNum type="arabicPeriod"/>
            </a:pPr>
            <a:r>
              <a:rPr lang="en-US" sz="1200" dirty="0" smtClean="0"/>
              <a:t>Update the '</a:t>
            </a:r>
            <a:r>
              <a:rPr lang="en-US" sz="1200" i="1" dirty="0" err="1" smtClean="0"/>
              <a:t>parameters.json</a:t>
            </a:r>
            <a:r>
              <a:rPr lang="en-US" sz="1200" dirty="0" smtClean="0"/>
              <a:t>' FILE WITH THE DETAILS BEFORE EXECUTING THIS SCRIPT</a:t>
            </a:r>
          </a:p>
          <a:p>
            <a:pPr marL="231775" indent="-174625">
              <a:lnSpc>
                <a:spcPct val="115000"/>
              </a:lnSpc>
              <a:spcBef>
                <a:spcPts val="600"/>
              </a:spcBef>
              <a:buFont typeface="+mj-lt"/>
              <a:buAutoNum type="arabicPeriod"/>
            </a:pPr>
            <a:r>
              <a:rPr lang="en-US" sz="1200" dirty="0" smtClean="0"/>
              <a:t>TCP port 443 to AMP for Endpoints API FQDN</a:t>
            </a:r>
          </a:p>
          <a:p>
            <a:pPr marL="231775" indent="-174625">
              <a:lnSpc>
                <a:spcPct val="115000"/>
              </a:lnSpc>
              <a:spcBef>
                <a:spcPts val="600"/>
              </a:spcBef>
              <a:buFont typeface="+mj-lt"/>
              <a:buAutoNum type="arabicPeriod"/>
            </a:pPr>
            <a:r>
              <a:rPr lang="en-US" sz="1200" dirty="0" smtClean="0"/>
              <a:t>TCP port 8307 to FMC</a:t>
            </a:r>
          </a:p>
          <a:p>
            <a:pPr marL="231775" indent="-174625">
              <a:lnSpc>
                <a:spcPct val="115000"/>
              </a:lnSpc>
              <a:spcBef>
                <a:spcPts val="600"/>
              </a:spcBef>
              <a:buFont typeface="+mj-lt"/>
              <a:buAutoNum type="arabicPeriod"/>
            </a:pPr>
            <a:r>
              <a:rPr lang="en-US" sz="1200" dirty="0" smtClean="0"/>
              <a:t>FMC Host </a:t>
            </a:r>
            <a:r>
              <a:rPr lang="en-US" sz="1200" dirty="0"/>
              <a:t>I</a:t>
            </a:r>
            <a:r>
              <a:rPr lang="en-US" sz="1200" dirty="0" smtClean="0"/>
              <a:t>nput API client certificate file (xxxxxx.pkcs12) generated from FMC, downloaded in this script's local directory</a:t>
            </a:r>
          </a:p>
        </p:txBody>
      </p:sp>
      <p:sp>
        <p:nvSpPr>
          <p:cNvPr id="4" name="Title 3"/>
          <p:cNvSpPr>
            <a:spLocks noGrp="1"/>
          </p:cNvSpPr>
          <p:nvPr>
            <p:ph type="title"/>
          </p:nvPr>
        </p:nvSpPr>
        <p:spPr/>
        <p:txBody>
          <a:bodyPr/>
          <a:lstStyle/>
          <a:p>
            <a:r>
              <a:rPr lang="en-US" dirty="0" smtClean="0"/>
              <a:t>Dependencies / Pre-Requisites</a:t>
            </a:r>
            <a:endParaRPr lang="en-US" dirty="0"/>
          </a:p>
        </p:txBody>
      </p:sp>
    </p:spTree>
    <p:extLst>
      <p:ext uri="{BB962C8B-B14F-4D97-AF65-F5344CB8AC3E}">
        <p14:creationId xmlns:p14="http://schemas.microsoft.com/office/powerpoint/2010/main" val="1375506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2301" y="1014517"/>
            <a:ext cx="8277344" cy="3576533"/>
          </a:xfrm>
        </p:spPr>
        <p:txBody>
          <a:bodyPr>
            <a:normAutofit/>
          </a:bodyPr>
          <a:lstStyle/>
          <a:p>
            <a:pPr>
              <a:lnSpc>
                <a:spcPct val="115000"/>
              </a:lnSpc>
            </a:pPr>
            <a:r>
              <a:rPr lang="en-US" dirty="0" smtClean="0"/>
              <a:t>To be decided and worked upon. But most likely it would be here</a:t>
            </a:r>
          </a:p>
          <a:p>
            <a:pPr>
              <a:lnSpc>
                <a:spcPct val="115000"/>
              </a:lnSpc>
            </a:pPr>
            <a:endParaRPr lang="en-US" dirty="0"/>
          </a:p>
        </p:txBody>
      </p:sp>
      <p:sp>
        <p:nvSpPr>
          <p:cNvPr id="4" name="Title 3"/>
          <p:cNvSpPr>
            <a:spLocks noGrp="1"/>
          </p:cNvSpPr>
          <p:nvPr>
            <p:ph type="title"/>
          </p:nvPr>
        </p:nvSpPr>
        <p:spPr/>
        <p:txBody>
          <a:bodyPr/>
          <a:lstStyle/>
          <a:p>
            <a:r>
              <a:rPr lang="en-US" dirty="0" smtClean="0"/>
              <a:t>Download Location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59" y="1435781"/>
            <a:ext cx="7504905" cy="3082372"/>
          </a:xfrm>
          <a:prstGeom prst="rect">
            <a:avLst/>
          </a:prstGeom>
        </p:spPr>
      </p:pic>
      <p:sp>
        <p:nvSpPr>
          <p:cNvPr id="5" name="Rounded Rectangle 4"/>
          <p:cNvSpPr/>
          <p:nvPr/>
        </p:nvSpPr>
        <p:spPr>
          <a:xfrm>
            <a:off x="827724" y="3944600"/>
            <a:ext cx="2122384" cy="15543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93627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marL="231775" indent="-174625">
              <a:lnSpc>
                <a:spcPct val="135000"/>
              </a:lnSpc>
              <a:spcBef>
                <a:spcPts val="600"/>
              </a:spcBef>
              <a:buFont typeface="+mj-lt"/>
              <a:buAutoNum type="arabicPeriod"/>
            </a:pPr>
            <a:r>
              <a:rPr lang="en-US" sz="1200" dirty="0"/>
              <a:t>Identify the HOST where you are going to run this script</a:t>
            </a:r>
          </a:p>
          <a:p>
            <a:pPr marL="231775" indent="-174625">
              <a:lnSpc>
                <a:spcPct val="135000"/>
              </a:lnSpc>
              <a:spcBef>
                <a:spcPts val="600"/>
              </a:spcBef>
              <a:buFont typeface="+mj-lt"/>
              <a:buAutoNum type="arabicPeriod"/>
            </a:pPr>
            <a:r>
              <a:rPr lang="en-US" sz="1200" dirty="0"/>
              <a:t>Install – Python (+ requests module) and Perl as per the pre-requisites list. Python Requests module can be installed by executing the command “python -m pip install requests"</a:t>
            </a:r>
          </a:p>
          <a:p>
            <a:pPr marL="231775" indent="-174625">
              <a:lnSpc>
                <a:spcPct val="135000"/>
              </a:lnSpc>
              <a:spcBef>
                <a:spcPts val="600"/>
              </a:spcBef>
              <a:buFont typeface="+mj-lt"/>
              <a:buAutoNum type="arabicPeriod"/>
            </a:pPr>
            <a:r>
              <a:rPr lang="en-US" sz="1200" dirty="0"/>
              <a:t>Download the script files </a:t>
            </a:r>
            <a:r>
              <a:rPr lang="en-US" sz="1200" dirty="0" smtClean="0"/>
              <a:t>and </a:t>
            </a:r>
            <a:r>
              <a:rPr lang="en-US" sz="1200" dirty="0"/>
              <a:t>extract the </a:t>
            </a:r>
            <a:r>
              <a:rPr lang="en-US" sz="1200" dirty="0" smtClean="0"/>
              <a:t>tar.gz</a:t>
            </a:r>
            <a:endParaRPr lang="en-US" sz="1200" dirty="0"/>
          </a:p>
          <a:p>
            <a:pPr marL="231775" indent="-174625">
              <a:lnSpc>
                <a:spcPct val="135000"/>
              </a:lnSpc>
              <a:spcBef>
                <a:spcPts val="600"/>
              </a:spcBef>
              <a:buFont typeface="+mj-lt"/>
              <a:buAutoNum type="arabicPeriod"/>
            </a:pPr>
            <a:r>
              <a:rPr lang="en-US" sz="1200" dirty="0"/>
              <a:t>Generate A4E API Key</a:t>
            </a:r>
          </a:p>
          <a:p>
            <a:pPr marL="231775" indent="-174625">
              <a:lnSpc>
                <a:spcPct val="135000"/>
              </a:lnSpc>
              <a:spcBef>
                <a:spcPts val="600"/>
              </a:spcBef>
              <a:buFont typeface="+mj-lt"/>
              <a:buAutoNum type="arabicPeriod"/>
            </a:pPr>
            <a:r>
              <a:rPr lang="en-US" sz="1200" dirty="0"/>
              <a:t>Generate the Host Input Client Certificate. To generate the certificate, login to FMC Web GUI and navigate to </a:t>
            </a:r>
            <a:r>
              <a:rPr lang="en-US" sz="1200" i="1" dirty="0"/>
              <a:t>System -&gt; Integrations -&gt; Host Input Client -&gt; Create Client </a:t>
            </a:r>
            <a:r>
              <a:rPr lang="en-US" sz="1200" dirty="0"/>
              <a:t>-&gt; give the </a:t>
            </a:r>
            <a:r>
              <a:rPr lang="en-US" sz="1200" i="1" dirty="0"/>
              <a:t>IP address of your HOST </a:t>
            </a:r>
            <a:r>
              <a:rPr lang="en-US" sz="1200" dirty="0"/>
              <a:t>and </a:t>
            </a:r>
            <a:r>
              <a:rPr lang="en-US" sz="1200" i="1" dirty="0"/>
              <a:t>DO NOT GIVE a password </a:t>
            </a:r>
            <a:r>
              <a:rPr lang="en-US" sz="1200" dirty="0"/>
              <a:t>-&gt; </a:t>
            </a:r>
            <a:r>
              <a:rPr lang="en-US" sz="1200" i="1" dirty="0"/>
              <a:t>Save</a:t>
            </a:r>
            <a:r>
              <a:rPr lang="en-US" sz="1200" dirty="0"/>
              <a:t>. Download the pkcs12 file in this script's local directory</a:t>
            </a:r>
          </a:p>
          <a:p>
            <a:pPr marL="231775" indent="-174625">
              <a:lnSpc>
                <a:spcPct val="135000"/>
              </a:lnSpc>
              <a:spcBef>
                <a:spcPts val="600"/>
              </a:spcBef>
              <a:buFont typeface="+mj-lt"/>
              <a:buAutoNum type="arabicPeriod"/>
            </a:pPr>
            <a:r>
              <a:rPr lang="en-US" sz="1200" dirty="0"/>
              <a:t>Update the </a:t>
            </a:r>
            <a:r>
              <a:rPr lang="en-US" sz="1200" i="1" dirty="0" err="1"/>
              <a:t>parameters.json</a:t>
            </a:r>
            <a:r>
              <a:rPr lang="en-US" sz="1200" dirty="0"/>
              <a:t> file with the details asked.</a:t>
            </a:r>
          </a:p>
          <a:p>
            <a:pPr marL="231775" indent="-174625">
              <a:lnSpc>
                <a:spcPct val="135000"/>
              </a:lnSpc>
              <a:spcBef>
                <a:spcPts val="600"/>
              </a:spcBef>
              <a:buFont typeface="+mj-lt"/>
              <a:buAutoNum type="arabicPeriod"/>
            </a:pPr>
            <a:r>
              <a:rPr lang="en-US" sz="1200" dirty="0"/>
              <a:t>Note that you </a:t>
            </a:r>
            <a:r>
              <a:rPr lang="en-US" sz="1200" dirty="0" smtClean="0"/>
              <a:t>DO NOT have specify </a:t>
            </a:r>
            <a:r>
              <a:rPr lang="en-US" sz="1200" dirty="0"/>
              <a:t>the name of the pkcs12 certificate file anywhere in the </a:t>
            </a:r>
            <a:r>
              <a:rPr lang="en-US" sz="1200" i="1" dirty="0" err="1"/>
              <a:t>parameters.json</a:t>
            </a:r>
            <a:r>
              <a:rPr lang="en-US" sz="1200" dirty="0"/>
              <a:t> file. The file is picked up automatically by the FMC Host Input SDK. Hence ensure that there is ONLY ONE pkcs12 file in the local directory</a:t>
            </a:r>
          </a:p>
          <a:p>
            <a:pPr marL="231775" indent="-174625">
              <a:lnSpc>
                <a:spcPct val="135000"/>
              </a:lnSpc>
              <a:spcBef>
                <a:spcPts val="600"/>
              </a:spcBef>
              <a:buFont typeface="+mj-lt"/>
              <a:buAutoNum type="arabicPeriod"/>
            </a:pPr>
            <a:r>
              <a:rPr lang="en-US" sz="1200" dirty="0"/>
              <a:t>Check the reachability to AMP API console on TCP port 443 and to FMC on TCP port 8307 using telnet command, if </a:t>
            </a:r>
            <a:r>
              <a:rPr lang="en-US" sz="1200" dirty="0" smtClean="0"/>
              <a:t>required</a:t>
            </a:r>
            <a:endParaRPr lang="en-US" sz="1200" dirty="0"/>
          </a:p>
        </p:txBody>
      </p:sp>
      <p:sp>
        <p:nvSpPr>
          <p:cNvPr id="4" name="Title 3"/>
          <p:cNvSpPr>
            <a:spLocks noGrp="1"/>
          </p:cNvSpPr>
          <p:nvPr>
            <p:ph type="title"/>
          </p:nvPr>
        </p:nvSpPr>
        <p:spPr/>
        <p:txBody>
          <a:bodyPr/>
          <a:lstStyle/>
          <a:p>
            <a:r>
              <a:rPr lang="en-US" dirty="0" smtClean="0"/>
              <a:t>How to Setup</a:t>
            </a:r>
            <a:endParaRPr lang="en-US" dirty="0"/>
          </a:p>
        </p:txBody>
      </p:sp>
    </p:spTree>
    <p:extLst>
      <p:ext uri="{BB962C8B-B14F-4D97-AF65-F5344CB8AC3E}">
        <p14:creationId xmlns:p14="http://schemas.microsoft.com/office/powerpoint/2010/main" val="456550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5" y="341314"/>
            <a:ext cx="8455713" cy="322566"/>
          </a:xfrm>
        </p:spPr>
        <p:txBody>
          <a:bodyPr/>
          <a:lstStyle/>
          <a:p>
            <a:r>
              <a:rPr lang="en-US" sz="2400" dirty="0"/>
              <a:t>Screenshot – </a:t>
            </a:r>
            <a:r>
              <a:rPr lang="en-US" sz="2400" dirty="0" smtClean="0"/>
              <a:t>Setup Host Input Client Certificate in FMC GUI</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149"/>
            <a:ext cx="9144000" cy="1572075"/>
          </a:xfrm>
          <a:prstGeom prst="rect">
            <a:avLst/>
          </a:prstGeom>
        </p:spPr>
      </p:pic>
      <p:sp>
        <p:nvSpPr>
          <p:cNvPr id="19" name="Rounded Rectangle 18"/>
          <p:cNvSpPr/>
          <p:nvPr/>
        </p:nvSpPr>
        <p:spPr>
          <a:xfrm>
            <a:off x="7772400" y="1070977"/>
            <a:ext cx="438411" cy="33641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Rounded Rectangle 26"/>
          <p:cNvSpPr/>
          <p:nvPr/>
        </p:nvSpPr>
        <p:spPr>
          <a:xfrm>
            <a:off x="5344438" y="1346549"/>
            <a:ext cx="730685"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9" name="Rounded Rectangle 28"/>
          <p:cNvSpPr/>
          <p:nvPr/>
        </p:nvSpPr>
        <p:spPr>
          <a:xfrm>
            <a:off x="3135682" y="1619891"/>
            <a:ext cx="941540"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Rounded Rectangle 29"/>
          <p:cNvSpPr/>
          <p:nvPr/>
        </p:nvSpPr>
        <p:spPr>
          <a:xfrm>
            <a:off x="100208" y="2248280"/>
            <a:ext cx="695195"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1" name="Rounded Rectangle 30"/>
          <p:cNvSpPr/>
          <p:nvPr/>
        </p:nvSpPr>
        <p:spPr>
          <a:xfrm>
            <a:off x="8198283" y="1818244"/>
            <a:ext cx="895613"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2" name="Rounded Rectangle 31"/>
          <p:cNvSpPr/>
          <p:nvPr/>
        </p:nvSpPr>
        <p:spPr>
          <a:xfrm>
            <a:off x="8646089" y="2248280"/>
            <a:ext cx="252608"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613" y="3191966"/>
            <a:ext cx="3222015" cy="1326712"/>
          </a:xfrm>
          <a:prstGeom prst="rect">
            <a:avLst/>
          </a:prstGeom>
        </p:spPr>
      </p:pic>
      <p:sp>
        <p:nvSpPr>
          <p:cNvPr id="33" name="Rounded Rectangle 32"/>
          <p:cNvSpPr/>
          <p:nvPr/>
        </p:nvSpPr>
        <p:spPr>
          <a:xfrm>
            <a:off x="3241109" y="3572006"/>
            <a:ext cx="1694146"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4" name="Rounded Rectangle 33"/>
          <p:cNvSpPr/>
          <p:nvPr/>
        </p:nvSpPr>
        <p:spPr>
          <a:xfrm>
            <a:off x="4151334" y="4012017"/>
            <a:ext cx="583505" cy="24982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694747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Assuming that you have completed ALL the pre-requisites set in place, execute the script on CLI as shown below</a:t>
            </a:r>
          </a:p>
          <a:p>
            <a:endParaRPr lang="en-US" dirty="0" smtClean="0"/>
          </a:p>
          <a:p>
            <a:endParaRPr lang="en-US" dirty="0" smtClean="0"/>
          </a:p>
        </p:txBody>
      </p:sp>
      <p:sp>
        <p:nvSpPr>
          <p:cNvPr id="4" name="Title 3"/>
          <p:cNvSpPr>
            <a:spLocks noGrp="1"/>
          </p:cNvSpPr>
          <p:nvPr>
            <p:ph type="title"/>
          </p:nvPr>
        </p:nvSpPr>
        <p:spPr/>
        <p:txBody>
          <a:bodyPr/>
          <a:lstStyle/>
          <a:p>
            <a:r>
              <a:rPr lang="en-US" dirty="0" smtClean="0"/>
              <a:t>How to Execute / Use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8" y="1960747"/>
            <a:ext cx="4768382" cy="1168412"/>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604" y="1951548"/>
            <a:ext cx="4073187" cy="1216354"/>
          </a:xfrm>
          <a:prstGeom prst="rect">
            <a:avLst/>
          </a:prstGeom>
        </p:spPr>
      </p:pic>
      <p:sp>
        <p:nvSpPr>
          <p:cNvPr id="8" name="TextBox 7"/>
          <p:cNvSpPr txBox="1"/>
          <p:nvPr/>
        </p:nvSpPr>
        <p:spPr>
          <a:xfrm>
            <a:off x="462301" y="3447322"/>
            <a:ext cx="8277344" cy="1477328"/>
          </a:xfrm>
          <a:prstGeom prst="rect">
            <a:avLst/>
          </a:prstGeom>
          <a:noFill/>
        </p:spPr>
        <p:txBody>
          <a:bodyPr wrap="square" rtlCol="0">
            <a:spAutoFit/>
          </a:bodyPr>
          <a:lstStyle/>
          <a:p>
            <a:r>
              <a:rPr lang="en-US" dirty="0" smtClean="0">
                <a:latin typeface="+mn-lt"/>
              </a:rPr>
              <a:t>All the activities of the script are logged to a file called </a:t>
            </a:r>
            <a:r>
              <a:rPr lang="en-US" i="1" dirty="0" smtClean="0">
                <a:latin typeface="+mn-lt"/>
              </a:rPr>
              <a:t>AUDIT.log</a:t>
            </a:r>
            <a:r>
              <a:rPr lang="en-US" dirty="0" smtClean="0">
                <a:latin typeface="+mn-lt"/>
              </a:rPr>
              <a:t> file. The file is not over-written, only appended. This includes all INFO and ERROR messages.</a:t>
            </a:r>
          </a:p>
          <a:p>
            <a:endParaRPr lang="en-US" dirty="0" smtClean="0">
              <a:latin typeface="+mn-lt"/>
            </a:endParaRPr>
          </a:p>
          <a:p>
            <a:r>
              <a:rPr lang="en-US" dirty="0" smtClean="0">
                <a:latin typeface="+mn-lt"/>
              </a:rPr>
              <a:t>Only SHOWSTOPPER errors, if any, are also displayed on the screen.</a:t>
            </a:r>
          </a:p>
        </p:txBody>
      </p:sp>
    </p:spTree>
    <p:extLst>
      <p:ext uri="{BB962C8B-B14F-4D97-AF65-F5344CB8AC3E}">
        <p14:creationId xmlns:p14="http://schemas.microsoft.com/office/powerpoint/2010/main" val="3301820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 indent="0">
              <a:buNone/>
            </a:pPr>
            <a:r>
              <a:rPr lang="en-US" dirty="0">
                <a:hlinkClick r:id="rId2"/>
              </a:rPr>
              <a:t>https://</a:t>
            </a:r>
            <a:r>
              <a:rPr lang="en-US" dirty="0" smtClean="0">
                <a:hlinkClick r:id="rId2"/>
              </a:rPr>
              <a:t>wwwin-github.cisco.com/ankanani/AMP4e-to-FMC-Host-Input-Script</a:t>
            </a:r>
            <a:endParaRPr lang="en-US" dirty="0" smtClean="0"/>
          </a:p>
          <a:p>
            <a:pPr marL="57150" indent="0">
              <a:buNone/>
            </a:pPr>
            <a:endParaRPr lang="en-US" dirty="0" smtClean="0"/>
          </a:p>
          <a:p>
            <a:pPr marL="514350" indent="-457200">
              <a:buFont typeface="+mj-lt"/>
              <a:buAutoNum type="arabicPeriod"/>
            </a:pPr>
            <a:endParaRPr lang="en-US" dirty="0"/>
          </a:p>
        </p:txBody>
      </p:sp>
      <p:sp>
        <p:nvSpPr>
          <p:cNvPr id="4" name="Title 3"/>
          <p:cNvSpPr>
            <a:spLocks noGrp="1"/>
          </p:cNvSpPr>
          <p:nvPr>
            <p:ph type="title"/>
          </p:nvPr>
        </p:nvSpPr>
        <p:spPr/>
        <p:txBody>
          <a:bodyPr/>
          <a:lstStyle/>
          <a:p>
            <a:r>
              <a:rPr lang="en-US" smtClean="0"/>
              <a:t>Cisco Internal </a:t>
            </a:r>
            <a:r>
              <a:rPr lang="en-US" dirty="0" smtClean="0"/>
              <a:t>GitHub Link</a:t>
            </a:r>
            <a:endParaRPr lang="en-US" dirty="0"/>
          </a:p>
        </p:txBody>
      </p:sp>
    </p:spTree>
    <p:extLst>
      <p:ext uri="{BB962C8B-B14F-4D97-AF65-F5344CB8AC3E}">
        <p14:creationId xmlns:p14="http://schemas.microsoft.com/office/powerpoint/2010/main" val="41512233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6805</TotalTime>
  <Words>1245</Words>
  <Application>Microsoft Office PowerPoint</Application>
  <PresentationFormat>On-screen Show (16:9)</PresentationFormat>
  <Paragraphs>97</Paragraphs>
  <Slides>24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ＭＳ Ｐゴシック</vt:lpstr>
      <vt:lpstr>Arial</vt:lpstr>
      <vt:lpstr>Calibri</vt:lpstr>
      <vt:lpstr>CiscoSans</vt:lpstr>
      <vt:lpstr>CiscoSans ExtraLight</vt:lpstr>
      <vt:lpstr>CiscoSans Thin</vt:lpstr>
      <vt:lpstr>CiscoSansTT ExtraLight</vt:lpstr>
      <vt:lpstr>CiscoSansTT Thin</vt:lpstr>
      <vt:lpstr>OpenSans</vt:lpstr>
      <vt:lpstr>Tipo de letra del sistema Fina</vt:lpstr>
      <vt:lpstr>Blue theme 2015 16x9</vt:lpstr>
      <vt:lpstr>TAC Supported Scripts # 1 AMP4e to FMC Host Input Script</vt:lpstr>
      <vt:lpstr>Agenda</vt:lpstr>
      <vt:lpstr>About the script</vt:lpstr>
      <vt:lpstr>Dependencies / Pre-Requisites</vt:lpstr>
      <vt:lpstr>Download Location</vt:lpstr>
      <vt:lpstr>How to Setup</vt:lpstr>
      <vt:lpstr>Screenshot – Setup Host Input Client Certificate in FMC GUI</vt:lpstr>
      <vt:lpstr>How to Execute / Use</vt:lpstr>
      <vt:lpstr>Cisco Internal GitHub Link</vt:lpstr>
      <vt:lpstr>Lab Testing</vt:lpstr>
      <vt:lpstr>Demo Time</vt:lpstr>
      <vt:lpstr>Screenshot – OS Data on AMP for Endpoints in API</vt:lpstr>
      <vt:lpstr>Screenshot – OS Data on AMP for Endpoints in GUI</vt:lpstr>
      <vt:lpstr>Screenshot – Vulnerable Software Detection Events on AMP for Endpoints in API</vt:lpstr>
      <vt:lpstr>Screenshot – Vulnerable Software Detection Events on AMP for Endpoints in GUI</vt:lpstr>
      <vt:lpstr>Recommendation around A4E groups selection</vt:lpstr>
      <vt:lpstr>Screenshot – Host Input CSV File generated by this script</vt:lpstr>
      <vt:lpstr>Screenshot – OS and Vulnerability Data in FMC GUI</vt:lpstr>
      <vt:lpstr>Common Issues</vt:lpstr>
      <vt:lpstr>Note about FMC Host Input API SDK</vt:lpstr>
      <vt:lpstr>References</vt:lpstr>
      <vt:lpstr>TAC Escalation Process</vt:lpstr>
      <vt:lpstr>Questions</vt:lpstr>
      <vt:lpstr>PowerPoint Presentation</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spius@cisco.com</dc:creator>
  <cp:lastModifiedBy>Anand Kanani (ankanani)</cp:lastModifiedBy>
  <cp:revision>1133</cp:revision>
  <cp:lastPrinted>2018-03-21T19:37:10Z</cp:lastPrinted>
  <dcterms:created xsi:type="dcterms:W3CDTF">2014-07-09T19:55:36Z</dcterms:created>
  <dcterms:modified xsi:type="dcterms:W3CDTF">2018-08-29T09:01:47Z</dcterms:modified>
</cp:coreProperties>
</file>