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72" r:id="rId6"/>
    <p:sldId id="273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2" r:id="rId15"/>
    <p:sldId id="281" r:id="rId16"/>
    <p:sldId id="264" r:id="rId17"/>
  </p:sldIdLst>
  <p:sldSz cx="9144000" cy="6858000" type="screen4x3"/>
  <p:notesSz cx="6858000" cy="9144000"/>
  <p:custDataLst>
    <p:tags r:id="rId1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73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85812-A1CA-4CF6-B36D-79F3D90CDDD6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7573C-B166-4906-B9C3-56AF507F2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7573C-B166-4906-B9C3-56AF507F21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5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7573C-B166-4906-B9C3-56AF507F21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8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7573C-B166-4906-B9C3-56AF507F21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C52C-E222-41F5-9E98-F348E2FFDAC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6FF8-97BB-46CB-B35D-FA75169F93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>
                <a:solidFill>
                  <a:srgbClr val="002060"/>
                </a:solidFill>
              </a:rPr>
              <a:t>온라인 협업도구 완성</a:t>
            </a:r>
            <a:endParaRPr lang="ko-KR" altLang="en-US" sz="6000" dirty="0">
              <a:solidFill>
                <a:srgbClr val="00206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72" y="5445224"/>
            <a:ext cx="6400800" cy="667512"/>
          </a:xfrm>
        </p:spPr>
        <p:txBody>
          <a:bodyPr/>
          <a:lstStyle/>
          <a:p>
            <a:pPr algn="r"/>
            <a:r>
              <a:rPr lang="en-US" altLang="ko-KR" i="0" dirty="0" smtClean="0"/>
              <a:t>Smart Air </a:t>
            </a:r>
            <a:r>
              <a:rPr lang="ko-KR" altLang="en-US" i="0" dirty="0" err="1" smtClean="0"/>
              <a:t>김건오</a:t>
            </a:r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32173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교재특징</a:t>
            </a:r>
            <a:endParaRPr lang="ko-KR" altLang="en-US" dirty="0"/>
          </a:p>
        </p:txBody>
      </p:sp>
      <p:pic>
        <p:nvPicPr>
          <p:cNvPr id="4097" name="_x210467040" descr="EMB0000c55416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9"/>
          <a:stretch>
            <a:fillRect/>
          </a:stretch>
        </p:blipFill>
        <p:spPr bwMode="auto">
          <a:xfrm>
            <a:off x="323528" y="1268760"/>
            <a:ext cx="455725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880782" y="5157192"/>
            <a:ext cx="41488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IOS</a:t>
            </a:r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화면에 대한 설명</a:t>
            </a:r>
            <a:endParaRPr lang="en-US" altLang="ko-KR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1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교재특징</a:t>
            </a:r>
            <a:endParaRPr lang="ko-KR" altLang="en-US" dirty="0"/>
          </a:p>
        </p:txBody>
      </p:sp>
      <p:pic>
        <p:nvPicPr>
          <p:cNvPr id="8193" name="_x210467200" descr="EMB0000c55416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1639"/>
            <a:ext cx="4846638" cy="51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79912" y="5661248"/>
            <a:ext cx="51411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Android </a:t>
            </a:r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화면에 대한 설명</a:t>
            </a:r>
            <a:endParaRPr lang="en-US" altLang="ko-KR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29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교재특징</a:t>
            </a:r>
            <a:endParaRPr lang="ko-KR" altLang="en-US" dirty="0"/>
          </a:p>
        </p:txBody>
      </p:sp>
      <p:pic>
        <p:nvPicPr>
          <p:cNvPr id="10241" name="_x209721232" descr="EMB0000c55417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040560" cy="508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841505" y="3955877"/>
            <a:ext cx="5149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번호를 이용한 순차적 설명</a:t>
            </a:r>
            <a:endParaRPr lang="en-US" altLang="ko-KR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6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교재특징</a:t>
            </a:r>
            <a:endParaRPr lang="ko-KR" altLang="en-US" dirty="0"/>
          </a:p>
        </p:txBody>
      </p:sp>
      <p:pic>
        <p:nvPicPr>
          <p:cNvPr id="9217" name="_x210468320" descr="DRW0000c55417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82" y="1412776"/>
            <a:ext cx="574119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656610" y="5013176"/>
            <a:ext cx="512832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동영상을 활용한 설명</a:t>
            </a:r>
            <a:endParaRPr lang="en-US" altLang="ko-KR" sz="32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클릭하여 </a:t>
            </a:r>
            <a:r>
              <a:rPr lang="en-US" altLang="ko-KR" sz="32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Youtube</a:t>
            </a:r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로 이동</a:t>
            </a:r>
            <a:endParaRPr lang="en-US" altLang="ko-KR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6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교재특징</a:t>
            </a:r>
            <a:endParaRPr lang="ko-KR" altLang="en-US" dirty="0"/>
          </a:p>
        </p:txBody>
      </p:sp>
      <p:pic>
        <p:nvPicPr>
          <p:cNvPr id="11265" name="_x210467760" descr="EMB0000c55417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7558143" cy="39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131840" y="5726959"/>
            <a:ext cx="55659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다양</a:t>
            </a:r>
            <a:r>
              <a:rPr lang="ko-KR" altLang="en-US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한</a:t>
            </a:r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활용법 안내로 마무리</a:t>
            </a:r>
            <a:endParaRPr lang="en-US" altLang="ko-KR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6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67544" y="2276872"/>
            <a:ext cx="8208912" cy="3715864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800" dirty="0"/>
              <a:t>가</a:t>
            </a:r>
            <a:r>
              <a:rPr lang="en-US" altLang="ko-KR" sz="2800" dirty="0"/>
              <a:t>. </a:t>
            </a:r>
            <a:r>
              <a:rPr lang="ko-KR" altLang="en-US" sz="2800" dirty="0"/>
              <a:t>자료 공유 및 </a:t>
            </a:r>
            <a:r>
              <a:rPr lang="ko-KR" altLang="en-US" sz="2800" dirty="0" err="1"/>
              <a:t>협업툴을</a:t>
            </a:r>
            <a:r>
              <a:rPr lang="ko-KR" altLang="en-US" sz="2800" dirty="0"/>
              <a:t> 효과적으로 다룰 수 있는 스마트 소양 증대</a:t>
            </a:r>
          </a:p>
          <a:p>
            <a:pPr fontAlgn="base"/>
            <a:r>
              <a:rPr lang="ko-KR" altLang="en-US" sz="2800" dirty="0"/>
              <a:t>나</a:t>
            </a:r>
            <a:r>
              <a:rPr lang="en-US" altLang="ko-KR" sz="2800" dirty="0"/>
              <a:t>. </a:t>
            </a:r>
            <a:r>
              <a:rPr lang="ko-KR" altLang="en-US" sz="2800" dirty="0"/>
              <a:t>동기유발</a:t>
            </a:r>
            <a:r>
              <a:rPr lang="en-US" altLang="ko-KR" sz="2800" dirty="0"/>
              <a:t>-</a:t>
            </a:r>
            <a:r>
              <a:rPr lang="ko-KR" altLang="en-US" sz="2800" dirty="0"/>
              <a:t>자료제작</a:t>
            </a:r>
            <a:r>
              <a:rPr lang="en-US" altLang="ko-KR" sz="2800" dirty="0"/>
              <a:t>-</a:t>
            </a:r>
            <a:r>
              <a:rPr lang="ko-KR" altLang="en-US" sz="2800" dirty="0"/>
              <a:t>의사소통</a:t>
            </a:r>
            <a:r>
              <a:rPr lang="en-US" altLang="ko-KR" sz="2800" dirty="0"/>
              <a:t>-</a:t>
            </a:r>
            <a:r>
              <a:rPr lang="ko-KR" altLang="en-US" sz="2800" dirty="0"/>
              <a:t>협업</a:t>
            </a:r>
            <a:r>
              <a:rPr lang="en-US" altLang="ko-KR" sz="2800" dirty="0"/>
              <a:t>-</a:t>
            </a:r>
            <a:r>
              <a:rPr lang="ko-KR" altLang="en-US" sz="2800" dirty="0"/>
              <a:t>자료정리</a:t>
            </a:r>
            <a:r>
              <a:rPr lang="en-US" altLang="ko-KR" sz="2800" dirty="0"/>
              <a:t>-</a:t>
            </a:r>
            <a:r>
              <a:rPr lang="ko-KR" altLang="en-US" sz="2800" dirty="0"/>
              <a:t>평가</a:t>
            </a:r>
            <a:r>
              <a:rPr lang="en-US" altLang="ko-KR" sz="2800" dirty="0"/>
              <a:t>-</a:t>
            </a:r>
            <a:r>
              <a:rPr lang="ko-KR" altLang="en-US" sz="2800" dirty="0"/>
              <a:t>학습 관리 모든 부분에 대해 교사의 역량 강화</a:t>
            </a:r>
          </a:p>
          <a:p>
            <a:pPr fontAlgn="base"/>
            <a:r>
              <a:rPr lang="ko-KR" altLang="en-US" sz="2800" dirty="0"/>
              <a:t>다</a:t>
            </a:r>
            <a:r>
              <a:rPr lang="en-US" altLang="ko-KR" sz="2800" dirty="0"/>
              <a:t>. </a:t>
            </a:r>
            <a:r>
              <a:rPr lang="ko-KR" altLang="en-US" sz="2800" dirty="0"/>
              <a:t>소통과 협업을 통한 학생들에 대한 </a:t>
            </a:r>
            <a:r>
              <a:rPr lang="en-US" altLang="ko-KR" sz="2800" dirty="0"/>
              <a:t>21</a:t>
            </a:r>
            <a:r>
              <a:rPr lang="ko-KR" altLang="en-US" sz="2800" dirty="0"/>
              <a:t>세기 학습자 역량 강화</a:t>
            </a:r>
          </a:p>
          <a:p>
            <a:pPr fontAlgn="base"/>
            <a:r>
              <a:rPr lang="ko-KR" altLang="en-US" sz="2800" dirty="0"/>
              <a:t>라</a:t>
            </a:r>
            <a:r>
              <a:rPr lang="en-US" altLang="ko-KR" sz="2800" dirty="0"/>
              <a:t>. </a:t>
            </a:r>
            <a:r>
              <a:rPr lang="ko-KR" altLang="en-US" sz="2800" dirty="0"/>
              <a:t>다양한 교수학습 툴 활용을 통한 교실수업 개선</a:t>
            </a:r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22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3568" y="3212976"/>
            <a:ext cx="8229600" cy="1143000"/>
          </a:xfrm>
        </p:spPr>
        <p:txBody>
          <a:bodyPr/>
          <a:lstStyle/>
          <a:p>
            <a:r>
              <a:rPr lang="ko-KR" altLang="en-US" sz="7200" dirty="0" smtClean="0">
                <a:solidFill>
                  <a:srgbClr val="002060"/>
                </a:solidFill>
              </a:rPr>
              <a:t>감사합니다</a:t>
            </a:r>
            <a:r>
              <a:rPr lang="en-US" altLang="ko-KR" sz="7200" dirty="0" smtClean="0">
                <a:solidFill>
                  <a:srgbClr val="002060"/>
                </a:solidFill>
              </a:rPr>
              <a:t>.</a:t>
            </a:r>
            <a:endParaRPr lang="ko-KR" alt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2780928"/>
            <a:ext cx="8229600" cy="263574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>
                <a:latin typeface="+mj-ea"/>
                <a:ea typeface="+mj-ea"/>
              </a:rPr>
              <a:t>21</a:t>
            </a:r>
            <a:r>
              <a:rPr lang="ko-KR" altLang="en-US" dirty="0">
                <a:latin typeface="+mj-ea"/>
                <a:ea typeface="+mj-ea"/>
              </a:rPr>
              <a:t>세기 교수자 역량 개발</a:t>
            </a:r>
          </a:p>
          <a:p>
            <a:pPr fontAlgn="base"/>
            <a:r>
              <a:rPr lang="ko-KR" altLang="en-US" dirty="0" err="1" smtClean="0">
                <a:latin typeface="+mj-ea"/>
                <a:ea typeface="+mj-ea"/>
              </a:rPr>
              <a:t>모듭학습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도구를 활용한 교실 수업 개선</a:t>
            </a:r>
          </a:p>
          <a:p>
            <a:pPr fontAlgn="base"/>
            <a:r>
              <a:rPr lang="ko-KR" altLang="en-US" dirty="0" smtClean="0">
                <a:latin typeface="+mj-ea"/>
                <a:ea typeface="+mj-ea"/>
              </a:rPr>
              <a:t>다양한 </a:t>
            </a:r>
            <a:r>
              <a:rPr lang="ko-KR" altLang="en-US" dirty="0">
                <a:latin typeface="+mj-ea"/>
                <a:ea typeface="+mj-ea"/>
              </a:rPr>
              <a:t>스마트 수업 실현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Flip Classroom </a:t>
            </a:r>
            <a:r>
              <a:rPr lang="ko-KR" altLang="en-US" dirty="0">
                <a:latin typeface="+mj-ea"/>
                <a:ea typeface="+mj-ea"/>
              </a:rPr>
              <a:t>익히기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</a:t>
            </a:r>
            <a:r>
              <a:rPr lang="ko-KR" altLang="en-US" dirty="0" smtClean="0"/>
              <a:t>제작 동기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5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2276872"/>
            <a:ext cx="8496944" cy="371586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sz="2800" dirty="0" smtClean="0"/>
              <a:t>사용하기 </a:t>
            </a:r>
            <a:r>
              <a:rPr lang="ko-KR" altLang="en-US" sz="2800" dirty="0"/>
              <a:t>쉬운 도구 중심의 개발</a:t>
            </a:r>
          </a:p>
          <a:p>
            <a:pPr fontAlgn="base"/>
            <a:r>
              <a:rPr lang="ko-KR" altLang="en-US" sz="2800" dirty="0" smtClean="0"/>
              <a:t>한눈에 </a:t>
            </a:r>
            <a:r>
              <a:rPr lang="ko-KR" altLang="en-US" sz="2800" dirty="0"/>
              <a:t>볼 수 있는 메뉴 설명</a:t>
            </a:r>
          </a:p>
          <a:p>
            <a:pPr fontAlgn="base"/>
            <a:r>
              <a:rPr lang="ko-KR" altLang="en-US" sz="2800" dirty="0" err="1" smtClean="0"/>
              <a:t>따라하기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방식 자료 설명</a:t>
            </a:r>
          </a:p>
          <a:p>
            <a:pPr fontAlgn="base"/>
            <a:r>
              <a:rPr lang="ko-KR" altLang="en-US" sz="2800" dirty="0" smtClean="0"/>
              <a:t>학습 </a:t>
            </a:r>
            <a:r>
              <a:rPr lang="ko-KR" altLang="en-US" sz="2800" dirty="0" err="1"/>
              <a:t>도구별</a:t>
            </a:r>
            <a:r>
              <a:rPr lang="ko-KR" altLang="en-US" sz="2800" dirty="0"/>
              <a:t> </a:t>
            </a:r>
            <a:r>
              <a:rPr lang="en-US" altLang="ko-KR" sz="2800" dirty="0" err="1"/>
              <a:t>Youtube</a:t>
            </a:r>
            <a:r>
              <a:rPr lang="en-US" altLang="ko-KR" sz="2800" dirty="0"/>
              <a:t> </a:t>
            </a:r>
            <a:r>
              <a:rPr lang="ko-KR" altLang="en-US" sz="2800" dirty="0"/>
              <a:t>동영상 링크 제공</a:t>
            </a:r>
          </a:p>
          <a:p>
            <a:pPr fontAlgn="base"/>
            <a:r>
              <a:rPr lang="ko-KR" altLang="en-US" sz="2800" dirty="0" smtClean="0"/>
              <a:t>수업에 </a:t>
            </a:r>
            <a:r>
              <a:rPr lang="ko-KR" altLang="en-US" sz="2800" dirty="0"/>
              <a:t>활용하는 팁이나 사례 제시</a:t>
            </a:r>
          </a:p>
          <a:p>
            <a:pPr fontAlgn="base"/>
            <a:r>
              <a:rPr lang="ko-KR" altLang="en-US" sz="2800" dirty="0" smtClean="0"/>
              <a:t>최근에 </a:t>
            </a:r>
            <a:r>
              <a:rPr lang="ko-KR" altLang="en-US" sz="2800" dirty="0"/>
              <a:t>개발된 범용 툴 중심의 개발</a:t>
            </a:r>
          </a:p>
          <a:p>
            <a:pPr fontAlgn="base"/>
            <a:r>
              <a:rPr lang="ko-KR" altLang="en-US" sz="2800" dirty="0" smtClean="0"/>
              <a:t>사용료가 </a:t>
            </a:r>
            <a:r>
              <a:rPr lang="ko-KR" altLang="en-US" sz="2800" dirty="0"/>
              <a:t>저렴한 서비스 중심</a:t>
            </a:r>
          </a:p>
          <a:p>
            <a:pPr fontAlgn="base"/>
            <a:r>
              <a:rPr lang="en-US" altLang="ko-KR" sz="2800" dirty="0" smtClean="0"/>
              <a:t>Smart </a:t>
            </a:r>
            <a:r>
              <a:rPr lang="en-US" altLang="ko-KR" sz="2800" dirty="0"/>
              <a:t>Phone, Smart Pad</a:t>
            </a:r>
            <a:r>
              <a:rPr lang="ko-KR" altLang="en-US" sz="2800" dirty="0"/>
              <a:t>와 호환이 잘되는 서비스 중심</a:t>
            </a:r>
          </a:p>
          <a:p>
            <a:pPr fontAlgn="base"/>
            <a:r>
              <a:rPr lang="ko-KR" altLang="en-US" sz="2800" dirty="0" smtClean="0"/>
              <a:t>안정적이고 </a:t>
            </a:r>
            <a:r>
              <a:rPr lang="ko-KR" altLang="en-US" sz="2800" dirty="0"/>
              <a:t>빠르고 편리한 서비스 중심</a:t>
            </a:r>
          </a:p>
          <a:p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자료개발 방향 및 전략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9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 목차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27882"/>
              </p:ext>
            </p:extLst>
          </p:nvPr>
        </p:nvGraphicFramePr>
        <p:xfrm>
          <a:off x="395536" y="1196752"/>
          <a:ext cx="4464496" cy="539706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24136"/>
                <a:gridCol w="3240360"/>
              </a:tblGrid>
              <a:tr h="3638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단원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effectLst/>
                        </a:rPr>
                        <a:t>스토리텔링</a:t>
                      </a:r>
                      <a:r>
                        <a:rPr lang="ko-KR" altLang="en-US" sz="1400" kern="0" spc="0" dirty="0">
                          <a:effectLst/>
                        </a:rPr>
                        <a:t> 요소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</a:tr>
              <a:tr h="357378">
                <a:tc>
                  <a:txBody>
                    <a:bodyPr/>
                    <a:lstStyle/>
                    <a:p>
                      <a:pPr marL="0" marR="0" indent="-1536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Ⅰ. </a:t>
                      </a:r>
                      <a:r>
                        <a:rPr lang="ko-KR" altLang="en-US" sz="1400" kern="0" spc="0" dirty="0">
                          <a:effectLst/>
                        </a:rPr>
                        <a:t>동기유발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1. </a:t>
                      </a:r>
                      <a:r>
                        <a:rPr lang="ko-KR" altLang="en-US" sz="1400" kern="0" spc="0" dirty="0" err="1">
                          <a:effectLst/>
                        </a:rPr>
                        <a:t>유투브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effectLst/>
                        </a:rPr>
                        <a:t>YouTube)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</a:tr>
              <a:tr h="23031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Ⅱ. </a:t>
                      </a:r>
                      <a:r>
                        <a:rPr lang="ko-KR" altLang="en-US" sz="1400" kern="0" spc="0" dirty="0">
                          <a:effectLst/>
                        </a:rPr>
                        <a:t>자료 공유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2. </a:t>
                      </a:r>
                      <a:r>
                        <a:rPr lang="ko-KR" altLang="en-US" sz="1400" kern="0" spc="0" dirty="0" err="1">
                          <a:effectLst/>
                        </a:rPr>
                        <a:t>에버노트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effectLst/>
                        </a:rPr>
                        <a:t>Evernote) </a:t>
                      </a: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3. </a:t>
                      </a:r>
                      <a:r>
                        <a:rPr lang="en-US" sz="1400" kern="0" spc="0" dirty="0" err="1">
                          <a:effectLst/>
                        </a:rPr>
                        <a:t>DropBox</a:t>
                      </a:r>
                      <a:endParaRPr lang="en-US" sz="1400" kern="0" spc="0" dirty="0">
                        <a:effectLst/>
                      </a:endParaRP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4. </a:t>
                      </a:r>
                      <a:r>
                        <a:rPr lang="en-US" sz="1400" kern="0" spc="0" dirty="0" err="1">
                          <a:effectLst/>
                        </a:rPr>
                        <a:t>NDrive</a:t>
                      </a:r>
                      <a:endParaRPr lang="en-US" sz="1400" kern="0" spc="0" dirty="0">
                        <a:effectLst/>
                      </a:endParaRP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5. </a:t>
                      </a:r>
                      <a:r>
                        <a:rPr lang="ko-KR" altLang="en-US" sz="1400" kern="0" spc="0" dirty="0" err="1">
                          <a:effectLst/>
                        </a:rPr>
                        <a:t>폴라리스</a:t>
                      </a:r>
                      <a:r>
                        <a:rPr lang="ko-KR" altLang="en-US" sz="1400" kern="0" spc="0" dirty="0">
                          <a:effectLst/>
                        </a:rPr>
                        <a:t> 오피스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effectLst/>
                        </a:rPr>
                        <a:t>Polaris Office)</a:t>
                      </a: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6. </a:t>
                      </a:r>
                      <a:r>
                        <a:rPr lang="ko-KR" altLang="en-US" sz="1400" kern="0" spc="0" dirty="0" err="1">
                          <a:effectLst/>
                        </a:rPr>
                        <a:t>네이버</a:t>
                      </a:r>
                      <a:r>
                        <a:rPr lang="ko-KR" altLang="en-US" sz="1400" kern="0" spc="0" dirty="0">
                          <a:effectLst/>
                        </a:rPr>
                        <a:t> 오피스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 err="1">
                          <a:effectLst/>
                        </a:rPr>
                        <a:t>Naver</a:t>
                      </a:r>
                      <a:r>
                        <a:rPr lang="en-US" sz="1400" kern="0" spc="0" dirty="0">
                          <a:effectLst/>
                        </a:rPr>
                        <a:t> Office)</a:t>
                      </a: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7. </a:t>
                      </a:r>
                      <a:r>
                        <a:rPr lang="en-US" sz="1400" kern="0" spc="0" dirty="0" err="1">
                          <a:effectLst/>
                        </a:rPr>
                        <a:t>ThinkLink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</a:tr>
              <a:tr h="2352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effectLst/>
                        </a:rPr>
                        <a:t>Ⅲ. </a:t>
                      </a:r>
                      <a:r>
                        <a:rPr lang="ko-KR" altLang="en-US" sz="1400" kern="0" spc="0">
                          <a:effectLst/>
                        </a:rPr>
                        <a:t>의사소통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8. </a:t>
                      </a:r>
                      <a:r>
                        <a:rPr lang="ko-KR" altLang="en-US" sz="1400" kern="0" spc="0" dirty="0" err="1">
                          <a:effectLst/>
                        </a:rPr>
                        <a:t>페이스북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effectLst/>
                        </a:rPr>
                        <a:t>Facebook)</a:t>
                      </a: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9. </a:t>
                      </a:r>
                      <a:r>
                        <a:rPr lang="ko-KR" altLang="en-US" sz="1400" kern="0" spc="0" dirty="0" err="1">
                          <a:effectLst/>
                        </a:rPr>
                        <a:t>네이버</a:t>
                      </a:r>
                      <a:r>
                        <a:rPr lang="ko-KR" altLang="en-US" sz="1400" kern="0" spc="0" dirty="0">
                          <a:effectLst/>
                        </a:rPr>
                        <a:t> 밴드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 err="1">
                          <a:effectLst/>
                        </a:rPr>
                        <a:t>Naver</a:t>
                      </a:r>
                      <a:r>
                        <a:rPr lang="en-US" sz="1400" kern="0" spc="0" dirty="0">
                          <a:effectLst/>
                        </a:rPr>
                        <a:t> Band)</a:t>
                      </a: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10. </a:t>
                      </a:r>
                      <a:r>
                        <a:rPr lang="ko-KR" altLang="en-US" sz="1400" kern="0" spc="0" dirty="0" err="1">
                          <a:effectLst/>
                        </a:rPr>
                        <a:t>클레스팅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 err="1">
                          <a:effectLst/>
                        </a:rPr>
                        <a:t>Classting</a:t>
                      </a:r>
                      <a:r>
                        <a:rPr lang="en-US" sz="1400" kern="0" spc="0" dirty="0">
                          <a:effectLst/>
                        </a:rPr>
                        <a:t>)</a:t>
                      </a: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11. </a:t>
                      </a:r>
                      <a:r>
                        <a:rPr lang="ko-KR" altLang="en-US" sz="1400" kern="0" spc="0" dirty="0" err="1">
                          <a:effectLst/>
                        </a:rPr>
                        <a:t>구글</a:t>
                      </a:r>
                      <a:r>
                        <a:rPr lang="ko-KR" altLang="en-US" sz="1400" kern="0" spc="0" dirty="0">
                          <a:effectLst/>
                        </a:rPr>
                        <a:t> 플러스</a:t>
                      </a: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12. </a:t>
                      </a:r>
                      <a:r>
                        <a:rPr lang="en-US" sz="1400" kern="0" spc="0" dirty="0">
                          <a:effectLst/>
                        </a:rPr>
                        <a:t>class 123 </a:t>
                      </a: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13. </a:t>
                      </a:r>
                      <a:r>
                        <a:rPr lang="en-US" sz="1400" kern="0" spc="0" dirty="0" err="1">
                          <a:effectLst/>
                        </a:rPr>
                        <a:t>TodaysMeet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56069"/>
              </p:ext>
            </p:extLst>
          </p:nvPr>
        </p:nvGraphicFramePr>
        <p:xfrm>
          <a:off x="5004048" y="1988840"/>
          <a:ext cx="4032448" cy="38760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15242"/>
                <a:gridCol w="2617206"/>
              </a:tblGrid>
              <a:tr h="16561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Ⅳ. </a:t>
                      </a:r>
                      <a:r>
                        <a:rPr lang="ko-KR" altLang="en-US" sz="1400" kern="0" spc="0" dirty="0">
                          <a:effectLst/>
                        </a:rPr>
                        <a:t>실시간 협업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14 Google Drive/Docs</a:t>
                      </a: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15 </a:t>
                      </a:r>
                      <a:r>
                        <a:rPr lang="ko-KR" altLang="en-US" sz="1400" kern="0" spc="0" dirty="0" err="1">
                          <a:effectLst/>
                        </a:rPr>
                        <a:t>구글행아웃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effectLst/>
                        </a:rPr>
                        <a:t>Google Hangout) </a:t>
                      </a: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16. </a:t>
                      </a:r>
                      <a:r>
                        <a:rPr lang="ko-KR" altLang="en-US" sz="1400" kern="0" spc="0" dirty="0" err="1">
                          <a:effectLst/>
                        </a:rPr>
                        <a:t>패들렛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 err="1">
                          <a:effectLst/>
                        </a:rPr>
                        <a:t>Padlet</a:t>
                      </a:r>
                      <a:r>
                        <a:rPr lang="en-US" sz="1400" kern="0" spc="0" dirty="0">
                          <a:effectLst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</a:tr>
              <a:tr h="864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effectLst/>
                        </a:rPr>
                        <a:t>Ⅴ. </a:t>
                      </a:r>
                      <a:r>
                        <a:rPr lang="ko-KR" altLang="en-US" sz="1400" kern="0" spc="0">
                          <a:effectLst/>
                        </a:rPr>
                        <a:t>내용정리 및 발표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17. </a:t>
                      </a:r>
                      <a:r>
                        <a:rPr lang="ko-KR" altLang="en-US" sz="1400" kern="0" spc="0" dirty="0" err="1">
                          <a:effectLst/>
                        </a:rPr>
                        <a:t>프레지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 err="1">
                          <a:effectLst/>
                        </a:rPr>
                        <a:t>Prizi</a:t>
                      </a:r>
                      <a:r>
                        <a:rPr lang="en-US" sz="1400" kern="0" spc="0" dirty="0">
                          <a:effectLst/>
                        </a:rPr>
                        <a:t>)</a:t>
                      </a: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18. </a:t>
                      </a:r>
                      <a:r>
                        <a:rPr lang="en-US" sz="1400" kern="0" spc="0" dirty="0" err="1">
                          <a:effectLst/>
                        </a:rPr>
                        <a:t>OKMindmap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</a:tr>
              <a:tr h="13558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Ⅵ. </a:t>
                      </a:r>
                      <a:r>
                        <a:rPr lang="ko-KR" altLang="en-US" sz="1400" kern="0" spc="0" dirty="0">
                          <a:effectLst/>
                        </a:rPr>
                        <a:t>평가 및 설문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19. </a:t>
                      </a:r>
                      <a:r>
                        <a:rPr lang="ko-KR" altLang="en-US" sz="1400" kern="0" spc="0" dirty="0" err="1">
                          <a:effectLst/>
                        </a:rPr>
                        <a:t>구글양식</a:t>
                      </a:r>
                      <a:endParaRPr lang="ko-KR" altLang="en-US" sz="1400" kern="0" spc="0" dirty="0">
                        <a:effectLst/>
                      </a:endParaRP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20. </a:t>
                      </a:r>
                      <a:r>
                        <a:rPr lang="ko-KR" altLang="en-US" sz="1400" kern="0" spc="0" dirty="0" err="1">
                          <a:effectLst/>
                        </a:rPr>
                        <a:t>소크라티브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altLang="ko-KR" sz="1400" kern="0" spc="0" dirty="0" err="1">
                          <a:effectLst/>
                        </a:rPr>
                        <a:t>Socrative</a:t>
                      </a:r>
                      <a:r>
                        <a:rPr lang="en-US" altLang="ko-KR" sz="1400" kern="0" spc="0" dirty="0">
                          <a:effectLst/>
                        </a:rPr>
                        <a:t>) </a:t>
                      </a:r>
                      <a:endParaRPr lang="ko-KR" altLang="en-US" sz="1400" kern="0" spc="0" dirty="0">
                        <a:effectLst/>
                      </a:endParaRPr>
                    </a:p>
                    <a:p>
                      <a:pPr marL="8890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21. </a:t>
                      </a:r>
                      <a:r>
                        <a:rPr lang="ko-KR" altLang="en-US" sz="1400" kern="0" spc="0" dirty="0">
                          <a:effectLst/>
                        </a:rPr>
                        <a:t>핑퐁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altLang="ko-KR" sz="1400" kern="0" spc="0" dirty="0" err="1">
                          <a:effectLst/>
                        </a:rPr>
                        <a:t>PingPong</a:t>
                      </a:r>
                      <a:r>
                        <a:rPr lang="en-US" altLang="ko-KR" sz="1400" kern="0" spc="0" dirty="0">
                          <a:effectLst/>
                        </a:rPr>
                        <a:t>)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8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교재특징</a:t>
            </a:r>
            <a:endParaRPr lang="ko-KR" altLang="en-US" dirty="0"/>
          </a:p>
        </p:txBody>
      </p:sp>
      <p:pic>
        <p:nvPicPr>
          <p:cNvPr id="2051" name="_x203340944" descr="DRW0000c55417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96752"/>
            <a:ext cx="459626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646192" y="4686424"/>
            <a:ext cx="5149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동기유발 질문과 사례 설명</a:t>
            </a:r>
            <a:endParaRPr lang="en-US" altLang="ko-KR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8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교재특징</a:t>
            </a:r>
            <a:endParaRPr lang="ko-KR" altLang="en-US" dirty="0"/>
          </a:p>
        </p:txBody>
      </p:sp>
      <p:pic>
        <p:nvPicPr>
          <p:cNvPr id="7171" name="_x210458336" descr="DRW0000c55417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784850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35896" y="5064274"/>
            <a:ext cx="502252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도구에 대한 설명</a:t>
            </a:r>
            <a:endParaRPr lang="en-US" altLang="ko-KR" sz="32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32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클릭시</a:t>
            </a:r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홈페이지로 이동함</a:t>
            </a:r>
            <a:endParaRPr lang="en-US" altLang="ko-KR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1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교재특징</a:t>
            </a:r>
            <a:endParaRPr lang="ko-KR" altLang="en-US" dirty="0"/>
          </a:p>
        </p:txBody>
      </p:sp>
      <p:pic>
        <p:nvPicPr>
          <p:cNvPr id="6147" name="_x208104144" descr="DRW0000c5541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896544" cy="45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51920" y="5013176"/>
            <a:ext cx="5149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디바이스 작동과 설치 안내</a:t>
            </a:r>
            <a:endParaRPr lang="en-US" altLang="ko-KR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1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교재특징</a:t>
            </a:r>
            <a:endParaRPr lang="ko-KR" altLang="en-US" dirty="0"/>
          </a:p>
        </p:txBody>
      </p:sp>
      <p:pic>
        <p:nvPicPr>
          <p:cNvPr id="5123" name="_x208103904" descr="DRW0000c55417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0" y="1484585"/>
            <a:ext cx="6621463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69252" y="5517232"/>
            <a:ext cx="43156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한눈에 보는 메뉴 화면</a:t>
            </a:r>
            <a:endParaRPr lang="en-US" altLang="ko-KR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1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교재특징</a:t>
            </a:r>
            <a:endParaRPr lang="ko-KR" altLang="en-US" dirty="0"/>
          </a:p>
        </p:txBody>
      </p:sp>
      <p:pic>
        <p:nvPicPr>
          <p:cNvPr id="3075" name="_x210777496" descr="DRW0000c55417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5056188" cy="52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17901" y="5013176"/>
            <a:ext cx="46057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핵심기능한</a:t>
            </a:r>
            <a:r>
              <a:rPr lang="ko-KR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간단히 설명</a:t>
            </a:r>
            <a:endParaRPr lang="en-US" altLang="ko-KR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1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fcc61778eac9e851d961aea2a921d7845c1b941"/>
</p:tagLst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TC010237564[[fn=자연 테마]]</Template>
  <TotalTime>116</TotalTime>
  <Words>334</Words>
  <Application>Microsoft Office PowerPoint</Application>
  <PresentationFormat>화면 슬라이드 쇼(4:3)</PresentationFormat>
  <Paragraphs>78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New_Natural01</vt:lpstr>
      <vt:lpstr>온라인 협업도구 완성</vt:lpstr>
      <vt:lpstr>App 제작 동기</vt:lpstr>
      <vt:lpstr>자료개발 방향 및 전략</vt:lpstr>
      <vt:lpstr>교재 목차</vt:lpstr>
      <vt:lpstr>교재특징</vt:lpstr>
      <vt:lpstr>교재특징</vt:lpstr>
      <vt:lpstr>교재특징</vt:lpstr>
      <vt:lpstr>교재특징</vt:lpstr>
      <vt:lpstr>교재특징</vt:lpstr>
      <vt:lpstr>교재특징</vt:lpstr>
      <vt:lpstr>교재특징</vt:lpstr>
      <vt:lpstr>교재특징</vt:lpstr>
      <vt:lpstr>교재특징</vt:lpstr>
      <vt:lpstr>교재특징</vt:lpstr>
      <vt:lpstr>기대효과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암석 표본</dc:title>
  <dc:creator>user</dc:creator>
  <cp:lastModifiedBy>Windows 사용자</cp:lastModifiedBy>
  <cp:revision>24</cp:revision>
  <dcterms:created xsi:type="dcterms:W3CDTF">2013-10-16T08:07:09Z</dcterms:created>
  <dcterms:modified xsi:type="dcterms:W3CDTF">2015-01-16T09:34:20Z</dcterms:modified>
</cp:coreProperties>
</file>