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5F55709-7CD1-4179-BA76-2DE7B3D6C608}" type="datetimeFigureOut">
              <a:rPr lang="ko-KR" altLang="en-US" smtClean="0"/>
              <a:t>2014-10-28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D4AD0F4-181D-4770-9C5D-30E351B2DC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내꺼야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네꺼야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40152" y="620688"/>
            <a:ext cx="2952328" cy="59436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ko-KR" altLang="en-US" dirty="0" smtClean="0"/>
              <a:t>초등학교 저작권 교육 자료집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활용안내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 bwMode="gray">
          <a:xfrm>
            <a:off x="829056" y="2987040"/>
            <a:ext cx="6437376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보호받아야 할 나의 소중한 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자료개발의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저작권에 대한 기초적인 이해를 바탕으로 저작권을 보호할 수 있는 태도와 실천 능력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r>
              <a:rPr lang="ko-KR" altLang="en-US" dirty="0" err="1" smtClean="0"/>
              <a:t>창의적체험활동시간을</a:t>
            </a:r>
            <a:r>
              <a:rPr lang="ko-KR" altLang="en-US" dirty="0" smtClean="0"/>
              <a:t> </a:t>
            </a:r>
            <a:r>
              <a:rPr lang="ko-KR" altLang="en-US" dirty="0"/>
              <a:t>통하여 학생들에게 직접 수업할 수 있는 수업용 자료를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일관된 </a:t>
            </a:r>
            <a:r>
              <a:rPr lang="ko-KR" altLang="en-US" dirty="0"/>
              <a:t>교육내용과 단계를 통하여 체계적으로 학습할 수 있는 저작권 교재 제작</a:t>
            </a:r>
          </a:p>
        </p:txBody>
      </p:sp>
    </p:spTree>
    <p:extLst>
      <p:ext uri="{BB962C8B-B14F-4D97-AF65-F5344CB8AC3E}">
        <p14:creationId xmlns:p14="http://schemas.microsoft.com/office/powerpoint/2010/main" val="9480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자료개발의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저작권 교육을 위한 기본적인 개념과 생활중심의 사례를 통해 다양한 상황에 대처할 수 있는 내용을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r>
              <a:rPr lang="ko-KR" altLang="en-US" dirty="0" smtClean="0"/>
              <a:t>다양한 </a:t>
            </a:r>
            <a:r>
              <a:rPr lang="ko-KR" altLang="en-US" dirty="0"/>
              <a:t>형태의 워크북을 활용한 학습 중심의 프로그램을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생활 </a:t>
            </a:r>
            <a:r>
              <a:rPr lang="ko-KR" altLang="en-US" dirty="0"/>
              <a:t>속 사례를 만화의 형태로 제시함으로써 학습동기와 흥미를 </a:t>
            </a:r>
            <a:r>
              <a:rPr lang="ko-KR" altLang="en-US" dirty="0" smtClean="0"/>
              <a:t>유발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/>
              <a:t>개 영역의 대주제 아래 소주제로 구분한 주제별 학습</a:t>
            </a:r>
          </a:p>
        </p:txBody>
      </p:sp>
    </p:spTree>
    <p:extLst>
      <p:ext uri="{BB962C8B-B14F-4D97-AF65-F5344CB8AC3E}">
        <p14:creationId xmlns:p14="http://schemas.microsoft.com/office/powerpoint/2010/main" val="26513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교재의 전체적인 구성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05" y="1663700"/>
            <a:ext cx="2919039" cy="4700588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71600" y="4509120"/>
            <a:ext cx="2825496" cy="111672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5</a:t>
            </a:r>
            <a:r>
              <a:rPr lang="ko-KR" altLang="en-US" sz="2800" dirty="0"/>
              <a:t>개의 </a:t>
            </a:r>
            <a:r>
              <a:rPr lang="ko-KR" altLang="en-US" sz="2800" dirty="0" smtClean="0"/>
              <a:t>대단원과</a:t>
            </a:r>
            <a:endParaRPr lang="en-US" altLang="ko-KR" sz="2800" dirty="0" smtClean="0"/>
          </a:p>
          <a:p>
            <a:r>
              <a:rPr lang="en-US" altLang="ko-KR" sz="2800" dirty="0" smtClean="0"/>
              <a:t>14</a:t>
            </a:r>
            <a:r>
              <a:rPr lang="ko-KR" altLang="en-US" sz="2800" dirty="0"/>
              <a:t>개의 소단원</a:t>
            </a:r>
          </a:p>
        </p:txBody>
      </p:sp>
    </p:spTree>
    <p:extLst>
      <p:ext uri="{BB962C8B-B14F-4D97-AF65-F5344CB8AC3E}">
        <p14:creationId xmlns:p14="http://schemas.microsoft.com/office/powerpoint/2010/main" val="23827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교재의 세부내용 구성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3" y="1600200"/>
            <a:ext cx="3333073" cy="4525963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소단원 도입부분</a:t>
            </a:r>
            <a:endParaRPr lang="en-US" altLang="ko-KR" dirty="0" smtClean="0"/>
          </a:p>
          <a:p>
            <a:r>
              <a:rPr lang="ko-KR" altLang="en-US" dirty="0" smtClean="0"/>
              <a:t>동기유발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 만화</a:t>
            </a:r>
            <a:endParaRPr lang="en-US" altLang="ko-KR" dirty="0" smtClean="0"/>
          </a:p>
          <a:p>
            <a:r>
              <a:rPr lang="ko-KR" altLang="en-US" dirty="0" smtClean="0"/>
              <a:t>생각거리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48056" y="737101"/>
            <a:ext cx="4041648" cy="786384"/>
          </a:xfrm>
        </p:spPr>
        <p:txBody>
          <a:bodyPr/>
          <a:lstStyle/>
          <a:p>
            <a:pPr algn="ctr"/>
            <a:r>
              <a:rPr lang="ko-KR" altLang="en-US" dirty="0" smtClean="0"/>
              <a:t>개념정리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용어해설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0600"/>
            <a:ext cx="3563754" cy="4830728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quarter" idx="3"/>
          </p:nvPr>
        </p:nvSpPr>
        <p:spPr>
          <a:xfrm>
            <a:off x="4599432" y="737101"/>
            <a:ext cx="4041648" cy="786384"/>
          </a:xfrm>
        </p:spPr>
        <p:txBody>
          <a:bodyPr/>
          <a:lstStyle/>
          <a:p>
            <a:pPr algn="ctr"/>
            <a:r>
              <a:rPr lang="ko-KR" altLang="en-US" dirty="0" err="1" smtClean="0"/>
              <a:t>시사성있는</a:t>
            </a:r>
            <a:r>
              <a:rPr lang="ko-KR" altLang="en-US" dirty="0" smtClean="0"/>
              <a:t> 보도자료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0599"/>
            <a:ext cx="3829064" cy="4803125"/>
          </a:xfr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교재의 세부내용 구성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읽을거리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46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395536" y="764704"/>
            <a:ext cx="4041648" cy="786384"/>
          </a:xfrm>
        </p:spPr>
        <p:txBody>
          <a:bodyPr/>
          <a:lstStyle/>
          <a:p>
            <a:pPr algn="ctr"/>
            <a:r>
              <a:rPr lang="ko-KR" altLang="en-US" dirty="0" smtClean="0"/>
              <a:t>퀴즈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7" y="1570300"/>
            <a:ext cx="3578707" cy="4811028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quarter" idx="3"/>
          </p:nvPr>
        </p:nvSpPr>
        <p:spPr>
          <a:xfrm>
            <a:off x="4716016" y="764704"/>
            <a:ext cx="4041648" cy="786384"/>
          </a:xfrm>
        </p:spPr>
        <p:txBody>
          <a:bodyPr/>
          <a:lstStyle/>
          <a:p>
            <a:pPr algn="ctr"/>
            <a:r>
              <a:rPr lang="ko-KR" altLang="en-US" dirty="0" smtClean="0"/>
              <a:t>   게임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27" y="1570300"/>
            <a:ext cx="3496013" cy="4811028"/>
          </a:xfr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교재의 세부내용 구성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워크북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6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395536" y="764704"/>
            <a:ext cx="4041648" cy="786384"/>
          </a:xfrm>
        </p:spPr>
        <p:txBody>
          <a:bodyPr/>
          <a:lstStyle/>
          <a:p>
            <a:pPr algn="ctr"/>
            <a:r>
              <a:rPr lang="ko-KR" altLang="en-US" dirty="0" smtClean="0"/>
              <a:t>조사활동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1" y="1570300"/>
            <a:ext cx="3457139" cy="4811028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quarter" idx="3"/>
          </p:nvPr>
        </p:nvSpPr>
        <p:spPr>
          <a:xfrm>
            <a:off x="4716016" y="764704"/>
            <a:ext cx="4041648" cy="786384"/>
          </a:xfrm>
        </p:spPr>
        <p:txBody>
          <a:bodyPr/>
          <a:lstStyle/>
          <a:p>
            <a:pPr algn="ctr"/>
            <a:r>
              <a:rPr lang="ko-KR" altLang="en-US" dirty="0" smtClean="0"/>
              <a:t>체험활동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36" y="1570300"/>
            <a:ext cx="3487995" cy="4811028"/>
          </a:xfr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교재의 세부내용 구성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워크북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0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저작권과 관련된 기본 개념을 습득하고 저작권의 중요성 인식과 실천에 대한 동기를 부여할 수 있을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자신도 </a:t>
            </a:r>
            <a:r>
              <a:rPr lang="ko-KR" altLang="en-US" dirty="0"/>
              <a:t>창작자로서 저작권의 주체가 될 수 있음을 알고</a:t>
            </a:r>
            <a:r>
              <a:rPr lang="en-US" altLang="ko-KR" dirty="0"/>
              <a:t>, </a:t>
            </a:r>
            <a:r>
              <a:rPr lang="ko-KR" altLang="en-US" dirty="0"/>
              <a:t>이를 스스로 보호할 수 있는 능력을 함양할 수 있을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타인의 </a:t>
            </a:r>
            <a:r>
              <a:rPr lang="ko-KR" altLang="en-US" dirty="0"/>
              <a:t>저작물을 이용하는 방법과 절차를 알게 됨으로써 타인의 저작물을 합법적으로 이용하는 능력을 함양할 수 있을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 </a:t>
            </a:r>
            <a:r>
              <a:rPr lang="ko-KR" altLang="en-US" dirty="0"/>
              <a:t>저작물이 소중하게 보호받기를 원하듯 타인의 저작물을 소중히 여기는 태도를 기를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7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TC010237559[[fn=교육 테마]]</Template>
  <TotalTime>14</TotalTime>
  <Words>207</Words>
  <Application>Microsoft Office PowerPoint</Application>
  <PresentationFormat>화면 슬라이드 쇼(4:3)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New_Education02</vt:lpstr>
      <vt:lpstr>내꺼야? 네꺼야?</vt:lpstr>
      <vt:lpstr>자료개발의 목적</vt:lpstr>
      <vt:lpstr>자료개발의 방향</vt:lpstr>
      <vt:lpstr>교재의 전체적인 구성 </vt:lpstr>
      <vt:lpstr>교재의 세부내용 구성</vt:lpstr>
      <vt:lpstr>교재의 세부내용 구성-읽을거리</vt:lpstr>
      <vt:lpstr>교재의 세부내용 구성-워크북</vt:lpstr>
      <vt:lpstr>교재의 세부내용 구성-워크북</vt:lpstr>
      <vt:lpstr>기대효과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내꺼야? 네꺼야?</dc:title>
  <dc:creator>my</dc:creator>
  <cp:lastModifiedBy>my</cp:lastModifiedBy>
  <cp:revision>6</cp:revision>
  <dcterms:created xsi:type="dcterms:W3CDTF">2014-10-28T01:26:04Z</dcterms:created>
  <dcterms:modified xsi:type="dcterms:W3CDTF">2014-10-28T01:40:18Z</dcterms:modified>
</cp:coreProperties>
</file>