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080" y="1440"/>
            <a:ext cx="10076760" cy="7561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280" cy="1247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굴림"/>
              </a:rPr>
              <a:t>제목 텍스트의 서식을 편집하려면 클릭하십시오</a:t>
            </a:r>
            <a:r>
              <a:rPr lang="en-US">
                <a:latin typeface="굴림"/>
              </a:rPr>
              <a:t>.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굴림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굴림"/>
              </a:rPr>
              <a:t>2</a:t>
            </a:r>
            <a:r>
              <a:rPr lang="en-US">
                <a:latin typeface="굴림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굴림"/>
              </a:rPr>
              <a:t>3</a:t>
            </a:r>
            <a:r>
              <a:rPr lang="en-US">
                <a:latin typeface="굴림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굴림"/>
              </a:rPr>
              <a:t>4</a:t>
            </a:r>
            <a:r>
              <a:rPr lang="en-US">
                <a:latin typeface="굴림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굴림"/>
              </a:rPr>
              <a:t>5</a:t>
            </a:r>
            <a:r>
              <a:rPr lang="en-US">
                <a:latin typeface="굴림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굴림"/>
              </a:rPr>
              <a:t>6</a:t>
            </a:r>
            <a:r>
              <a:rPr lang="en-US">
                <a:latin typeface="굴림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굴림"/>
              </a:rPr>
              <a:t>7</a:t>
            </a:r>
            <a:r>
              <a:rPr lang="en-US">
                <a:latin typeface="굴림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080" y="1440"/>
            <a:ext cx="10076760" cy="7561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굴림"/>
              </a:rPr>
              <a:t>제목 텍스트의 서식을 편집하려면 클릭하십시오</a:t>
            </a:r>
            <a:r>
              <a:rPr lang="en-US" sz="4400">
                <a:latin typeface="굴림"/>
              </a:rPr>
              <a:t>.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굴림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굴림"/>
              </a:rPr>
              <a:t>2</a:t>
            </a:r>
            <a:r>
              <a:rPr lang="en-US" sz="2800">
                <a:latin typeface="굴림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굴림"/>
              </a:rPr>
              <a:t>3</a:t>
            </a:r>
            <a:r>
              <a:rPr lang="en-US" sz="2400">
                <a:latin typeface="굴림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굴림"/>
              </a:rPr>
              <a:t>4</a:t>
            </a:r>
            <a:r>
              <a:rPr lang="en-US" sz="2000">
                <a:latin typeface="굴림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굴림"/>
              </a:rPr>
              <a:t>5</a:t>
            </a:r>
            <a:r>
              <a:rPr lang="en-US" sz="2000">
                <a:latin typeface="굴림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굴림"/>
              </a:rPr>
              <a:t>6</a:t>
            </a:r>
            <a:r>
              <a:rPr lang="en-US" sz="2000">
                <a:latin typeface="굴림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굴림"/>
              </a:rPr>
              <a:t>7</a:t>
            </a:r>
            <a:r>
              <a:rPr lang="en-US" sz="2000">
                <a:latin typeface="굴림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Arial"/>
                <a:ea typeface="DejaVu Sans"/>
              </a:rPr>
              <a:t>가야의 땅 경남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76000" y="5726520"/>
            <a:ext cx="9070920" cy="9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Arial"/>
                <a:ea typeface="DejaVu Sans"/>
              </a:rPr>
              <a:t>3D </a:t>
            </a:r>
            <a:r>
              <a:rPr lang="en-US" sz="4000" strike="noStrike">
                <a:solidFill>
                  <a:srgbClr val="000000"/>
                </a:solidFill>
                <a:latin typeface="Arial"/>
                <a:ea typeface="DejaVu Sans"/>
              </a:rPr>
              <a:t>게임으로 배우는 가야 역사 체험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182760" y="1872000"/>
            <a:ext cx="3800520" cy="36360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77" name="TextShape 3"/>
          <p:cNvSpPr txBox="1"/>
          <p:nvPr/>
        </p:nvSpPr>
        <p:spPr>
          <a:xfrm>
            <a:off x="3426840" y="6746040"/>
            <a:ext cx="283716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000">
                <a:solidFill>
                  <a:srgbClr val="000000"/>
                </a:solidFill>
                <a:latin typeface="굴림"/>
              </a:rPr>
              <a:t>교육게임연구회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굴림"/>
              </a:rPr>
              <a:t>퀘스트 </a:t>
            </a:r>
            <a:r>
              <a:rPr lang="en-US" sz="4400" strike="noStrike">
                <a:latin typeface="굴림"/>
              </a:rPr>
              <a:t>5 </a:t>
            </a:r>
            <a:r>
              <a:rPr lang="en-US" sz="4400" strike="noStrike">
                <a:latin typeface="굴림"/>
              </a:rPr>
              <a:t>우리의 땅을 지켜라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04360" y="1800360"/>
            <a:ext cx="4391280" cy="3815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5184000" y="1800360"/>
            <a:ext cx="4391280" cy="381528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864000" y="6120000"/>
            <a:ext cx="8280000" cy="75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굴림"/>
              </a:rPr>
              <a:t>5</a:t>
            </a:r>
            <a:r>
              <a:rPr lang="en-US" sz="2600">
                <a:latin typeface="굴림"/>
              </a:rPr>
              <a:t>번째 퀘스트는 고구려의 침입을 막기 위해 필요한 유물을 찾는 것임</a:t>
            </a:r>
            <a:r>
              <a:rPr lang="en-US" sz="2600">
                <a:latin typeface="굴림"/>
              </a:rPr>
              <a:t>. </a:t>
            </a:r>
            <a:r>
              <a:rPr lang="en-US" sz="2600">
                <a:latin typeface="굴림"/>
              </a:rPr>
              <a:t>마갑</a:t>
            </a:r>
            <a:r>
              <a:rPr lang="en-US" sz="2600">
                <a:latin typeface="굴림"/>
              </a:rPr>
              <a:t>, </a:t>
            </a:r>
            <a:r>
              <a:rPr lang="en-US" sz="2600">
                <a:latin typeface="굴림"/>
              </a:rPr>
              <a:t>철투구</a:t>
            </a:r>
            <a:r>
              <a:rPr lang="en-US" sz="2600">
                <a:latin typeface="굴림"/>
              </a:rPr>
              <a:t>, </a:t>
            </a:r>
            <a:r>
              <a:rPr lang="en-US" sz="2600">
                <a:latin typeface="굴림"/>
              </a:rPr>
              <a:t>철칼을 찾아야 함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굴림"/>
              </a:rPr>
              <a:t>퀘스트 </a:t>
            </a:r>
            <a:r>
              <a:rPr lang="en-US" sz="4400" strike="noStrike">
                <a:latin typeface="굴림"/>
              </a:rPr>
              <a:t>6  </a:t>
            </a:r>
            <a:r>
              <a:rPr lang="en-US" sz="4400" strike="noStrike">
                <a:latin typeface="굴림"/>
              </a:rPr>
              <a:t>우륵을 잡아라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32360" y="1823760"/>
            <a:ext cx="4391280" cy="39358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184000" y="1800360"/>
            <a:ext cx="4319640" cy="3959280"/>
          </a:xfrm>
          <a:prstGeom prst="rect">
            <a:avLst/>
          </a:prstGeom>
          <a:ln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504000" y="6264000"/>
            <a:ext cx="8928000" cy="80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굴림"/>
              </a:rPr>
              <a:t>6</a:t>
            </a:r>
            <a:r>
              <a:rPr lang="en-US" sz="2800">
                <a:latin typeface="굴림"/>
              </a:rPr>
              <a:t>번째 퀘스트는 가야금의 명인 우륵을 잡고 가야금을 회수하는 것임</a:t>
            </a:r>
            <a:r>
              <a:rPr lang="en-US" sz="2800">
                <a:latin typeface="굴림"/>
              </a:rPr>
              <a:t>. </a:t>
            </a:r>
            <a:r>
              <a:rPr lang="en-US" sz="2800">
                <a:latin typeface="굴림"/>
              </a:rPr>
              <a:t>가야금은 봉수대 어딘가에 숨겨져 있음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굴림"/>
              </a:rPr>
              <a:t>저장 및 엔딩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04000" y="1872360"/>
            <a:ext cx="4391640" cy="3743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5184000" y="1823760"/>
            <a:ext cx="4391280" cy="3791880"/>
          </a:xfrm>
          <a:prstGeom prst="rect">
            <a:avLst/>
          </a:prstGeom>
          <a:ln>
            <a:noFill/>
          </a:ln>
        </p:spPr>
      </p:pic>
      <p:sp>
        <p:nvSpPr>
          <p:cNvPr id="117" name="TextShape 2"/>
          <p:cNvSpPr txBox="1"/>
          <p:nvPr/>
        </p:nvSpPr>
        <p:spPr>
          <a:xfrm>
            <a:off x="720000" y="6192000"/>
            <a:ext cx="8568000" cy="75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>
                <a:latin typeface="굴림"/>
              </a:rPr>
              <a:t>저장 및 불러오기가 가능하며 모든 퀘스트를 종료하면 엔딩장면으로 수로왕과 허황후를 만날 수 있음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759" strike="noStrike">
                <a:solidFill>
                  <a:srgbClr val="000000"/>
                </a:solidFill>
                <a:latin typeface="Arial"/>
                <a:ea typeface="DejaVu Sans"/>
              </a:rPr>
              <a:t>제작 배경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82376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470" strike="noStrike">
                <a:solidFill>
                  <a:srgbClr val="000000"/>
                </a:solidFill>
                <a:latin typeface="Arial"/>
                <a:ea typeface="DejaVu Sans"/>
              </a:rPr>
              <a:t>가야의 땅에 살고 있다는 자부심 부족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 strike="noStrike">
                <a:solidFill>
                  <a:srgbClr val="000000"/>
                </a:solidFill>
                <a:latin typeface="Arial"/>
                <a:ea typeface="DejaVu Sans"/>
              </a:rPr>
              <a:t>박물관에 복원 자료가 많지 않아 가야를   떠올릴때의 이미지가 구체적이지 않음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47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470" strike="noStrike">
                <a:solidFill>
                  <a:srgbClr val="000000"/>
                </a:solidFill>
                <a:latin typeface="Arial"/>
                <a:ea typeface="DejaVu Sans"/>
              </a:rPr>
              <a:t>3D </a:t>
            </a:r>
            <a:r>
              <a:rPr lang="en-US" sz="3470" strike="noStrike">
                <a:solidFill>
                  <a:srgbClr val="000000"/>
                </a:solidFill>
                <a:latin typeface="Arial"/>
                <a:ea typeface="DejaVu Sans"/>
              </a:rPr>
              <a:t>복원자료를 제작하여 보다 현실감 있   는 교육자료를 제작하고자 함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48000" y="216000"/>
            <a:ext cx="7019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759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4759" strike="noStrike">
                <a:solidFill>
                  <a:srgbClr val="000000"/>
                </a:solidFill>
                <a:latin typeface="Arial"/>
                <a:ea typeface="DejaVu Sans"/>
              </a:rPr>
              <a:t>설치방법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656000" y="1692360"/>
            <a:ext cx="6695280" cy="4498920"/>
          </a:xfrm>
          <a:prstGeom prst="rect">
            <a:avLst/>
          </a:prstGeom>
          <a:ln>
            <a:noFill/>
          </a:ln>
        </p:spPr>
      </p:pic>
      <p:sp>
        <p:nvSpPr>
          <p:cNvPr id="82" name="TextShape 2"/>
          <p:cNvSpPr txBox="1"/>
          <p:nvPr/>
        </p:nvSpPr>
        <p:spPr>
          <a:xfrm>
            <a:off x="1512000" y="6408000"/>
            <a:ext cx="7128000" cy="80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굴림"/>
              </a:rPr>
              <a:t>플레이스토어에서 ‘가야의 땅 경남’으로 검색하여 설치가 가능함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굴림"/>
              </a:rPr>
              <a:t>메인화면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20000" y="1535760"/>
            <a:ext cx="4175640" cy="39358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184000" y="1607760"/>
            <a:ext cx="4175640" cy="386388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1080000" y="6192000"/>
            <a:ext cx="7776000" cy="49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latin typeface="굴림"/>
              </a:rPr>
              <a:t>시작하기 버튼을 누르면 캐릭터를 선택할 수 있음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굴림"/>
              </a:rPr>
              <a:t>가야의 땅 경남 마을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48000" y="1872000"/>
            <a:ext cx="8711640" cy="453564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792000" y="6615000"/>
            <a:ext cx="8496000" cy="80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굴림"/>
              </a:rPr>
              <a:t>가야의 땅 경남 마을에서는 안내자를 만나서 퀘스트 수행을 시작할 수 있음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굴림"/>
              </a:rPr>
              <a:t>퀘스트 </a:t>
            </a:r>
            <a:r>
              <a:rPr lang="en-US" sz="4400" strike="noStrike">
                <a:latin typeface="굴림"/>
              </a:rPr>
              <a:t>1 </a:t>
            </a:r>
            <a:r>
              <a:rPr lang="en-US" sz="4400" strike="noStrike">
                <a:latin typeface="굴림"/>
              </a:rPr>
              <a:t>수로왕을 모셔라</a:t>
            </a:r>
            <a:r>
              <a:rPr lang="en-US" sz="4400" strike="noStrike">
                <a:latin typeface="굴림"/>
              </a:rPr>
              <a:t>!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88000" y="1800360"/>
            <a:ext cx="4607640" cy="38872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112000" y="1823760"/>
            <a:ext cx="4607640" cy="386388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04000" y="6120000"/>
            <a:ext cx="8928000" cy="80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굴림"/>
              </a:rPr>
              <a:t>첫번째 퀘스트에서는 구지봉에 올라가서 구지가를 부르면 퀘스트가 해결 됨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굴림"/>
              </a:rPr>
              <a:t>퀘스트 </a:t>
            </a:r>
            <a:r>
              <a:rPr lang="en-US" sz="4400" strike="noStrike">
                <a:latin typeface="굴림"/>
              </a:rPr>
              <a:t>2 </a:t>
            </a:r>
            <a:r>
              <a:rPr lang="en-US" sz="4400" strike="noStrike">
                <a:latin typeface="굴림"/>
              </a:rPr>
              <a:t>허황후를 모셔라</a:t>
            </a:r>
            <a:r>
              <a:rPr lang="en-US" sz="4400" strike="noStrike">
                <a:latin typeface="굴림"/>
              </a:rPr>
              <a:t>!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04000" y="1823760"/>
            <a:ext cx="4463640" cy="39358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184000" y="1800360"/>
            <a:ext cx="4391280" cy="395928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864000" y="6336000"/>
            <a:ext cx="8208000" cy="80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굴림"/>
              </a:rPr>
              <a:t>2</a:t>
            </a:r>
            <a:r>
              <a:rPr lang="en-US" sz="2800">
                <a:latin typeface="굴림"/>
              </a:rPr>
              <a:t>번째 퀘스트는 파사석탑을 찾는 퀘스트임</a:t>
            </a:r>
            <a:r>
              <a:rPr lang="en-US" sz="2800">
                <a:latin typeface="굴림"/>
              </a:rPr>
              <a:t>. </a:t>
            </a:r>
            <a:r>
              <a:rPr lang="en-US" sz="2800">
                <a:latin typeface="굴림"/>
              </a:rPr>
              <a:t>파사석탑은 봉황대 마을 어딘가에 숨겨져 있음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굴림"/>
              </a:rPr>
              <a:t>퀘스트 </a:t>
            </a:r>
            <a:r>
              <a:rPr lang="en-US" sz="4400" strike="noStrike">
                <a:latin typeface="굴림"/>
              </a:rPr>
              <a:t>3 </a:t>
            </a:r>
            <a:r>
              <a:rPr lang="en-US" sz="4400" strike="noStrike">
                <a:latin typeface="굴림"/>
              </a:rPr>
              <a:t>일본 상인과 무역을 하라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04360" y="1872360"/>
            <a:ext cx="4391280" cy="37432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5112000" y="1872360"/>
            <a:ext cx="4463280" cy="367128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1008000" y="6192000"/>
            <a:ext cx="7992000" cy="80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굴림"/>
              </a:rPr>
              <a:t>3</a:t>
            </a:r>
            <a:r>
              <a:rPr lang="en-US" sz="2800">
                <a:latin typeface="굴림"/>
              </a:rPr>
              <a:t>번째 퀘스트는 일본 상인과 무역을 하는 퀘스트임</a:t>
            </a:r>
            <a:r>
              <a:rPr lang="en-US" sz="2800">
                <a:latin typeface="굴림"/>
              </a:rPr>
              <a:t>. </a:t>
            </a:r>
            <a:r>
              <a:rPr lang="en-US" sz="2800">
                <a:latin typeface="굴림"/>
              </a:rPr>
              <a:t>덩이쇠 및 화천을 찾아야 함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88000"/>
            <a:ext cx="907128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굴림"/>
              </a:rPr>
              <a:t>퀘스트 </a:t>
            </a:r>
            <a:r>
              <a:rPr lang="en-US" sz="4400" strike="noStrike">
                <a:latin typeface="굴림"/>
              </a:rPr>
              <a:t>4 </a:t>
            </a:r>
            <a:r>
              <a:rPr lang="en-US" sz="4400" strike="noStrike">
                <a:latin typeface="굴림"/>
              </a:rPr>
              <a:t>무덤의 부속물을 찾아라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32360" y="1800000"/>
            <a:ext cx="4535280" cy="39596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184000" y="1800360"/>
            <a:ext cx="4391280" cy="395928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936000" y="6120000"/>
            <a:ext cx="8424000" cy="80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>
                <a:latin typeface="굴림"/>
              </a:rPr>
              <a:t>4</a:t>
            </a:r>
            <a:r>
              <a:rPr lang="en-US" sz="2800">
                <a:latin typeface="굴림"/>
              </a:rPr>
              <a:t>번째 퀘스트는 수로왕릉의 부속물을 찾는 것임</a:t>
            </a:r>
            <a:r>
              <a:rPr lang="en-US" sz="2800">
                <a:latin typeface="굴림"/>
              </a:rPr>
              <a:t>. </a:t>
            </a:r>
            <a:r>
              <a:rPr lang="en-US" sz="2800">
                <a:latin typeface="굴림"/>
              </a:rPr>
              <a:t>오리모양토기 및 옥으로 만든 목걸이가 필요함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