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9" r:id="rId2"/>
    <p:sldId id="286" r:id="rId3"/>
    <p:sldId id="294" r:id="rId4"/>
    <p:sldId id="287" r:id="rId5"/>
    <p:sldId id="296" r:id="rId6"/>
    <p:sldId id="288" r:id="rId7"/>
    <p:sldId id="266" r:id="rId8"/>
    <p:sldId id="297" r:id="rId9"/>
    <p:sldId id="301" r:id="rId10"/>
    <p:sldId id="300" r:id="rId11"/>
    <p:sldId id="299" r:id="rId12"/>
    <p:sldId id="298" r:id="rId13"/>
    <p:sldId id="29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82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84E2-3CBF-4310-B7F1-62076A43EE8D}" type="datetimeFigureOut">
              <a:rPr lang="ko-KR" altLang="en-US" smtClean="0"/>
              <a:pPr/>
              <a:t>2014-10-23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740AD-E723-47A5-95C7-669DE03B77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96909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ED0-1CAF-4FCD-B606-0F9C313BC1C7}" type="datetimeFigureOut">
              <a:rPr lang="ko-KR" altLang="en-US" smtClean="0"/>
              <a:pPr/>
              <a:t>2014-10-23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3729-442E-4D09-B0C8-7DBF3589A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ED0-1CAF-4FCD-B606-0F9C313BC1C7}" type="datetimeFigureOut">
              <a:rPr lang="ko-KR" altLang="en-US" smtClean="0"/>
              <a:pPr/>
              <a:t>2014-10-23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3729-442E-4D09-B0C8-7DBF3589A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ED0-1CAF-4FCD-B606-0F9C313BC1C7}" type="datetimeFigureOut">
              <a:rPr lang="ko-KR" altLang="en-US" smtClean="0"/>
              <a:pPr/>
              <a:t>2014-10-23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3729-442E-4D09-B0C8-7DBF3589A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ED0-1CAF-4FCD-B606-0F9C313BC1C7}" type="datetimeFigureOut">
              <a:rPr lang="ko-KR" altLang="en-US" smtClean="0"/>
              <a:pPr/>
              <a:t>2014-10-23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3729-442E-4D09-B0C8-7DBF3589A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ED0-1CAF-4FCD-B606-0F9C313BC1C7}" type="datetimeFigureOut">
              <a:rPr lang="ko-KR" altLang="en-US" smtClean="0"/>
              <a:pPr/>
              <a:t>2014-10-23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3729-442E-4D09-B0C8-7DBF3589A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ED0-1CAF-4FCD-B606-0F9C313BC1C7}" type="datetimeFigureOut">
              <a:rPr lang="ko-KR" altLang="en-US" smtClean="0"/>
              <a:pPr/>
              <a:t>2014-10-23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3729-442E-4D09-B0C8-7DBF3589A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ED0-1CAF-4FCD-B606-0F9C313BC1C7}" type="datetimeFigureOut">
              <a:rPr lang="ko-KR" altLang="en-US" smtClean="0"/>
              <a:pPr/>
              <a:t>2014-10-23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3729-442E-4D09-B0C8-7DBF3589A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ED0-1CAF-4FCD-B606-0F9C313BC1C7}" type="datetimeFigureOut">
              <a:rPr lang="ko-KR" altLang="en-US" smtClean="0"/>
              <a:pPr/>
              <a:t>2014-10-23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3729-442E-4D09-B0C8-7DBF3589A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ED0-1CAF-4FCD-B606-0F9C313BC1C7}" type="datetimeFigureOut">
              <a:rPr lang="ko-KR" altLang="en-US" smtClean="0"/>
              <a:pPr/>
              <a:t>2014-10-23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3729-442E-4D09-B0C8-7DBF3589A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ED0-1CAF-4FCD-B606-0F9C313BC1C7}" type="datetimeFigureOut">
              <a:rPr lang="ko-KR" altLang="en-US" smtClean="0"/>
              <a:pPr/>
              <a:t>2014-10-23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3729-442E-4D09-B0C8-7DBF3589A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CED0-1CAF-4FCD-B606-0F9C313BC1C7}" type="datetimeFigureOut">
              <a:rPr lang="ko-KR" altLang="en-US" smtClean="0"/>
              <a:pPr/>
              <a:t>2014-10-23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3729-442E-4D09-B0C8-7DBF3589A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CED0-1CAF-4FCD-B606-0F9C313BC1C7}" type="datetimeFigureOut">
              <a:rPr lang="ko-KR" altLang="en-US" smtClean="0"/>
              <a:pPr/>
              <a:t>2014-10-23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B3729-442E-4D09-B0C8-7DBF3589A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user\Desktop\ppbg202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5552" y="-34330"/>
            <a:ext cx="9921552" cy="689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57697304" descr="DRW00001300be3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8144"/>
            <a:ext cx="8064896" cy="453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2771800" y="260648"/>
            <a:ext cx="4248472" cy="79208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 스마트 협업 연구회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1285860"/>
            <a:ext cx="635798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C:\Users\user\Desktop\ppbg202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21552" cy="689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157697304" descr="DRW00001300be3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8679"/>
            <a:ext cx="8064896" cy="453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2195736" y="188640"/>
            <a:ext cx="5256584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영상보기 화면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39552" y="5214950"/>
            <a:ext cx="8929718" cy="15001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2400" dirty="0"/>
              <a:t>◈ ‘</a:t>
            </a:r>
            <a:r>
              <a:rPr lang="en-US" altLang="ko-KR" sz="2400" dirty="0"/>
              <a:t>Smart </a:t>
            </a:r>
            <a:r>
              <a:rPr lang="ko-KR" altLang="en-US" sz="2400" dirty="0"/>
              <a:t>실험실’ 영상보기 화면으로서 실험 동영상을 볼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왼쪽의 ‘이전 영상’을 누르면 앞 실험 동영상으로 넘어가고 오른쪽의 ‘다음 영상’을 누르면 </a:t>
            </a:r>
            <a:r>
              <a:rPr lang="ko-KR" altLang="en-US" sz="2400" dirty="0" err="1"/>
              <a:t>뒷</a:t>
            </a:r>
            <a:r>
              <a:rPr lang="ko-KR" altLang="en-US" sz="2400" dirty="0"/>
              <a:t> 실험 동영상을 볼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1000108"/>
            <a:ext cx="635004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2125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C:\Users\user\Desktop\ppbg202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21552" cy="689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157697304" descr="DRW00001300be3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8679"/>
            <a:ext cx="8064896" cy="453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2195736" y="188640"/>
            <a:ext cx="5256584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실험결과 화면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39552" y="5214950"/>
            <a:ext cx="8929718" cy="15001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2400" dirty="0"/>
              <a:t>◈ ‘</a:t>
            </a:r>
            <a:r>
              <a:rPr lang="en-US" altLang="ko-KR" sz="2400" dirty="0"/>
              <a:t>Smart </a:t>
            </a:r>
            <a:r>
              <a:rPr lang="ko-KR" altLang="en-US" sz="2400" dirty="0"/>
              <a:t>실험실’ 실험결과 화면으로서 왼쪽의 실험 제목을 누르면 각 실험의 중요한 학습 내용과 결과를 한 눈에 볼 수 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algn="ctr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1000108"/>
            <a:ext cx="635004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5899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C:\Users\user\Desktop\ppbg202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21552" cy="689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157697304" descr="DRW00001300be3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8679"/>
            <a:ext cx="8064896" cy="453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2195736" y="188640"/>
            <a:ext cx="5256584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주의사항 화면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39552" y="5214950"/>
            <a:ext cx="8929718" cy="15001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2400" dirty="0"/>
              <a:t>◈ ‘</a:t>
            </a:r>
            <a:r>
              <a:rPr lang="en-US" altLang="ko-KR" sz="2400" dirty="0"/>
              <a:t>Smart </a:t>
            </a:r>
            <a:r>
              <a:rPr lang="ko-KR" altLang="en-US" sz="2400" dirty="0"/>
              <a:t>실험실’ 주의사항 화면으로서 왼쪽의 실험 제목을 누르면 각 실험의 주의사항을 자세히 알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1000108"/>
            <a:ext cx="635004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0375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1683129" y="2620359"/>
          <a:ext cx="5349113" cy="2485644"/>
        </p:xfrm>
        <a:graphic>
          <a:graphicData uri="http://schemas.openxmlformats.org/drawingml/2006/table">
            <a:tbl>
              <a:tblPr/>
              <a:tblGrid>
                <a:gridCol w="1321054"/>
                <a:gridCol w="4028059"/>
              </a:tblGrid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연구회명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스마트 협업 연구회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개발 분야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교육용 모바일 앱 자료 개발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초등 고학년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학교급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초등학교 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학년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교과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학년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780" marR="17780" marT="17780" marB="177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자료개발내용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 실험 내용과 방법을 안내하는 앱 개발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780" marR="17780" marT="17780" marB="177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자료개발 자료명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 실험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!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스마트하게 놀자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!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2" descr="C:\Users\user\Desktop\ppbg202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5552" y="-34330"/>
            <a:ext cx="9921552" cy="689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43042" y="2383689"/>
            <a:ext cx="664373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8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Y견고딕" pitchFamily="18" charset="-127"/>
                <a:ea typeface="HY견고딕" pitchFamily="18" charset="-127"/>
              </a:rPr>
              <a:t>감사합니다</a:t>
            </a:r>
            <a:r>
              <a:rPr lang="en-US" altLang="ko-KR" sz="8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8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1540253" y="2620359"/>
          <a:ext cx="5349113" cy="2485644"/>
        </p:xfrm>
        <a:graphic>
          <a:graphicData uri="http://schemas.openxmlformats.org/drawingml/2006/table">
            <a:tbl>
              <a:tblPr/>
              <a:tblGrid>
                <a:gridCol w="1321054"/>
                <a:gridCol w="4028059"/>
              </a:tblGrid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연구회명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스마트 협업 연구회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개발 분야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교육용 모바일 앱 자료 개발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초등 고학년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학교급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초등학교 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학년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교과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학년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780" marR="17780" marT="17780" marB="177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자료개발내용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 실험 내용과 방법을 안내하는 앱 개발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780" marR="17780" marT="17780" marB="177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자료개발 자료명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 실험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!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스마트하게 놀자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!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2" descr="C:\Users\user\Desktop\ppbg202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5552" y="-34330"/>
            <a:ext cx="9921552" cy="689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428596" y="1000108"/>
            <a:ext cx="8358214" cy="52149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48449205"/>
              </p:ext>
            </p:extLst>
          </p:nvPr>
        </p:nvGraphicFramePr>
        <p:xfrm>
          <a:off x="428596" y="928672"/>
          <a:ext cx="8358213" cy="5214972"/>
        </p:xfrm>
        <a:graphic>
          <a:graphicData uri="http://schemas.openxmlformats.org/drawingml/2006/table">
            <a:tbl>
              <a:tblPr/>
              <a:tblGrid>
                <a:gridCol w="2064203"/>
                <a:gridCol w="6294010"/>
              </a:tblGrid>
              <a:tr h="869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연구회명</a:t>
                      </a:r>
                      <a:endParaRPr lang="ko-KR" altLang="en-US" sz="20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스마트 협업 연구회</a:t>
                      </a:r>
                      <a:endParaRPr lang="ko-KR" altLang="en-US" sz="20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9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>
                          <a:solidFill>
                            <a:srgbClr val="000000"/>
                          </a:solidFill>
                          <a:latin typeface="휴먼명조"/>
                        </a:rPr>
                        <a:t>개발 분야</a:t>
                      </a:r>
                      <a:endParaRPr lang="ko-KR" altLang="en-US" sz="2000" b="1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교육용 모바일 앱 자료 개발</a:t>
                      </a:r>
                      <a:r>
                        <a:rPr lang="en-US" altLang="ko-KR" sz="2000" b="1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(</a:t>
                      </a: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초등 고학년</a:t>
                      </a:r>
                      <a:r>
                        <a:rPr lang="en-US" altLang="ko-KR" sz="2000" b="1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)</a:t>
                      </a:r>
                      <a:endParaRPr lang="ko-KR" altLang="en-US" sz="20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9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>
                          <a:solidFill>
                            <a:srgbClr val="000000"/>
                          </a:solidFill>
                          <a:latin typeface="휴먼명조"/>
                        </a:rPr>
                        <a:t>학교급</a:t>
                      </a:r>
                      <a:endParaRPr lang="ko-KR" altLang="en-US" sz="2000" b="1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초등학교 </a:t>
                      </a:r>
                      <a:endParaRPr lang="ko-KR" altLang="en-US" sz="2000" b="1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9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>
                          <a:solidFill>
                            <a:srgbClr val="000000"/>
                          </a:solidFill>
                          <a:latin typeface="휴먼명조"/>
                        </a:rPr>
                        <a:t>학년</a:t>
                      </a:r>
                      <a:r>
                        <a:rPr lang="en-US" altLang="ko-KR" sz="2000" b="1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ko-KR" altLang="en-US" sz="2000" b="1">
                          <a:solidFill>
                            <a:srgbClr val="000000"/>
                          </a:solidFill>
                          <a:latin typeface="휴먼명조"/>
                        </a:rPr>
                        <a:t>교과</a:t>
                      </a:r>
                      <a:r>
                        <a:rPr lang="en-US" altLang="ko-KR" sz="2000" b="1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endParaRPr lang="ko-KR" altLang="en-US" sz="2000" b="1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학년</a:t>
                      </a:r>
                      <a:r>
                        <a:rPr lang="en-US" altLang="ko-KR" sz="2000" b="1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(</a:t>
                      </a: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</a:t>
                      </a:r>
                      <a:r>
                        <a:rPr lang="en-US" altLang="ko-KR" sz="2000" b="1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)</a:t>
                      </a:r>
                      <a:endParaRPr lang="ko-KR" altLang="en-US" sz="20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780" marR="17780" marT="17780" marB="177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9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>
                          <a:solidFill>
                            <a:srgbClr val="000000"/>
                          </a:solidFill>
                          <a:latin typeface="휴먼명조"/>
                        </a:rPr>
                        <a:t>자료개발내용</a:t>
                      </a:r>
                      <a:endParaRPr lang="ko-KR" altLang="en-US" sz="2000" b="1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 실험 내용과 방법을 안내하는 앱 개발</a:t>
                      </a:r>
                      <a:endParaRPr lang="ko-KR" altLang="en-US" sz="20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780" marR="17780" marT="17780" marB="177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9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>
                          <a:solidFill>
                            <a:srgbClr val="000000"/>
                          </a:solidFill>
                          <a:latin typeface="휴먼명조"/>
                        </a:rPr>
                        <a:t>자료개발 자료명</a:t>
                      </a:r>
                      <a:endParaRPr lang="ko-KR" altLang="en-US" sz="2000" b="1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바탕"/>
                        </a:rPr>
                        <a:t>Smart</a:t>
                      </a:r>
                      <a:r>
                        <a:rPr lang="en-US" altLang="ko-KR" sz="2000" b="1" baseline="0" dirty="0" smtClean="0">
                          <a:solidFill>
                            <a:srgbClr val="000000"/>
                          </a:solidFill>
                          <a:latin typeface="바탕"/>
                        </a:rPr>
                        <a:t> </a:t>
                      </a:r>
                      <a:r>
                        <a:rPr lang="ko-KR" altLang="en-US" sz="2000" b="1" baseline="0" dirty="0" smtClean="0">
                          <a:solidFill>
                            <a:srgbClr val="000000"/>
                          </a:solidFill>
                          <a:latin typeface="바탕"/>
                        </a:rPr>
                        <a:t>실험실</a:t>
                      </a:r>
                      <a:endParaRPr lang="ko-KR" altLang="en-US" sz="20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42908" y="-24"/>
            <a:ext cx="788323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8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Y견고딕" pitchFamily="18" charset="-127"/>
                <a:ea typeface="HY견고딕" pitchFamily="18" charset="-127"/>
              </a:rPr>
              <a:t>어플리케이션 기본 정보</a:t>
            </a:r>
            <a:endParaRPr lang="ko-KR" altLang="en-US" sz="48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1683129" y="2620359"/>
          <a:ext cx="5349113" cy="2485644"/>
        </p:xfrm>
        <a:graphic>
          <a:graphicData uri="http://schemas.openxmlformats.org/drawingml/2006/table">
            <a:tbl>
              <a:tblPr/>
              <a:tblGrid>
                <a:gridCol w="1321054"/>
                <a:gridCol w="4028059"/>
              </a:tblGrid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연구회명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스마트 협업 연구회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개발 분야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교육용 모바일 앱 자료 개발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초등 고학년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학교급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초등학교 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학년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교과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학년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780" marR="17780" marT="17780" marB="177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자료개발내용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 실험 내용과 방법을 안내하는 앱 개발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780" marR="17780" marT="17780" marB="177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자료개발 자료명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 실험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!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스마트하게 놀자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!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2" descr="C:\Users\user\Desktop\ppbg202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5552" y="-34330"/>
            <a:ext cx="9921552" cy="689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857224" y="1571612"/>
            <a:ext cx="8072462" cy="4572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-</a:t>
            </a:r>
            <a:r>
              <a:rPr lang="ko-KR" altLang="en-US" sz="2800" b="1" dirty="0" smtClean="0"/>
              <a:t>주제별 내용 구성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 </a:t>
            </a:r>
            <a:r>
              <a:rPr lang="ko-KR" altLang="en-US" sz="2800" dirty="0" smtClean="0"/>
              <a:t>교과서 내용이 개정되기 때문에 단원별 구성이 아닌 주제별로 화면 구성</a:t>
            </a:r>
            <a:endParaRPr lang="en-US" altLang="ko-KR" sz="2800" dirty="0" smtClean="0"/>
          </a:p>
          <a:p>
            <a:r>
              <a:rPr lang="en-US" altLang="ko-KR" sz="2800" dirty="0" smtClean="0"/>
              <a:t>-</a:t>
            </a:r>
            <a:r>
              <a:rPr lang="ko-KR" altLang="en-US" sz="2800" b="1" dirty="0" smtClean="0"/>
              <a:t>안전 강조 </a:t>
            </a:r>
            <a:r>
              <a:rPr lang="en-US" altLang="ko-KR" sz="2800" b="1" dirty="0" smtClean="0"/>
              <a:t>: </a:t>
            </a:r>
            <a:r>
              <a:rPr lang="ko-KR" altLang="en-US" sz="2800" dirty="0" smtClean="0"/>
              <a:t>학교 안전이 강조되는 시기에 과학 실험시 주의할 점과 사고시 대처 방법을 상세히 탑재</a:t>
            </a:r>
            <a:endParaRPr lang="en-US" altLang="ko-KR" sz="2800" dirty="0" smtClean="0"/>
          </a:p>
          <a:p>
            <a:r>
              <a:rPr lang="en-US" altLang="ko-KR" sz="2800" dirty="0" smtClean="0"/>
              <a:t>-</a:t>
            </a:r>
            <a:r>
              <a:rPr lang="ko-KR" altLang="en-US" sz="2800" b="1" dirty="0" smtClean="0"/>
              <a:t>깊이 있는 해설 </a:t>
            </a:r>
            <a:r>
              <a:rPr lang="en-US" altLang="ko-KR" sz="2800" b="1" dirty="0" smtClean="0"/>
              <a:t>: </a:t>
            </a:r>
            <a:r>
              <a:rPr lang="ko-KR" altLang="en-US" sz="2800" dirty="0" smtClean="0"/>
              <a:t>교과서 실험 순서를 나열하는 수준이 아닌 보다 실질적이고 깊이있는 내용 분석</a:t>
            </a:r>
          </a:p>
          <a:p>
            <a:pPr algn="ctr"/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42907" y="-24"/>
            <a:ext cx="628654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8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Y견고딕" pitchFamily="18" charset="-127"/>
                <a:ea typeface="HY견고딕" pitchFamily="18" charset="-127"/>
              </a:rPr>
              <a:t>자료 개발 방향 </a:t>
            </a:r>
            <a:endParaRPr lang="ko-KR" altLang="en-US" sz="48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7158" y="1285860"/>
            <a:ext cx="3214710" cy="7858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1. </a:t>
            </a:r>
            <a:r>
              <a:rPr lang="ko-KR" altLang="en-US" sz="2800" dirty="0" smtClean="0"/>
              <a:t>교과 내용 분석</a:t>
            </a:r>
            <a:endParaRPr lang="ko-KR" altLang="en-US" sz="2800" dirty="0"/>
          </a:p>
        </p:txBody>
      </p:sp>
      <p:graphicFrame>
        <p:nvGraphicFramePr>
          <p:cNvPr id="13" name="내용 개체 틀 5"/>
          <p:cNvGraphicFramePr>
            <a:graphicFrameLocks/>
          </p:cNvGraphicFramePr>
          <p:nvPr/>
        </p:nvGraphicFramePr>
        <p:xfrm>
          <a:off x="1683161" y="2620359"/>
          <a:ext cx="5349113" cy="2485644"/>
        </p:xfrm>
        <a:graphic>
          <a:graphicData uri="http://schemas.openxmlformats.org/drawingml/2006/table">
            <a:tbl>
              <a:tblPr/>
              <a:tblGrid>
                <a:gridCol w="1321054"/>
                <a:gridCol w="4028059"/>
              </a:tblGrid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연구회명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스마트 협업 연구회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개발 분야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교육용 모바일 앱 자료 개발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초등 고학년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학교급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초등학교 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학년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교과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학년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780" marR="17780" marT="17780" marB="177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자료개발내용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 실험 내용과 방법을 안내하는 앱 개발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780" marR="17780" marT="17780" marB="177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자료개발 자료명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 실험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!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스마트하게 놀자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!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857256" y="1571612"/>
            <a:ext cx="8072462" cy="4572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-</a:t>
            </a:r>
            <a:r>
              <a:rPr lang="ko-KR" altLang="en-US" sz="3600" dirty="0" smtClean="0"/>
              <a:t>학생들의 학습 효과를 높이기 위해 실험 동영상을 탑재함</a:t>
            </a:r>
            <a:r>
              <a:rPr lang="en-US" altLang="ko-KR" sz="3600" dirty="0" smtClean="0"/>
              <a:t>. </a:t>
            </a:r>
          </a:p>
          <a:p>
            <a:r>
              <a:rPr lang="en-US" altLang="ko-KR" sz="3600" dirty="0" smtClean="0"/>
              <a:t>-</a:t>
            </a:r>
            <a:r>
              <a:rPr lang="ko-KR" altLang="en-US" sz="3600" dirty="0" smtClean="0"/>
              <a:t>실험에 대한 자세한 설명과 실험 순서를 잘 알 수 있음</a:t>
            </a:r>
            <a:r>
              <a:rPr lang="en-US" altLang="ko-KR" sz="3600" dirty="0" smtClean="0"/>
              <a:t>.</a:t>
            </a:r>
          </a:p>
          <a:p>
            <a:r>
              <a:rPr lang="en-US" altLang="ko-KR" sz="3600" dirty="0" smtClean="0"/>
              <a:t>-6</a:t>
            </a:r>
            <a:r>
              <a:rPr lang="ko-KR" altLang="en-US" sz="3600" dirty="0" smtClean="0"/>
              <a:t>학년 과학 교육과정의 핵심 실험 내용을 탑재함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  <p:sp>
        <p:nvSpPr>
          <p:cNvPr id="15" name="직사각형 14"/>
          <p:cNvSpPr/>
          <p:nvPr/>
        </p:nvSpPr>
        <p:spPr>
          <a:xfrm>
            <a:off x="357190" y="1285860"/>
            <a:ext cx="3214710" cy="78581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1. </a:t>
            </a:r>
            <a:r>
              <a:rPr lang="ko-KR" altLang="en-US" sz="2800" dirty="0" smtClean="0"/>
              <a:t>동영상 탑재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1683129" y="2620359"/>
          <a:ext cx="5349113" cy="2485644"/>
        </p:xfrm>
        <a:graphic>
          <a:graphicData uri="http://schemas.openxmlformats.org/drawingml/2006/table">
            <a:tbl>
              <a:tblPr/>
              <a:tblGrid>
                <a:gridCol w="1321054"/>
                <a:gridCol w="4028059"/>
              </a:tblGrid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연구회명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스마트 협업 연구회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개발 분야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교육용 모바일 앱 자료 개발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초등 고학년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학교급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초등학교 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학년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교과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학년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780" marR="17780" marT="17780" marB="177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자료개발내용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 실험 내용과 방법을 안내하는 앱 개발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780" marR="17780" marT="17780" marB="177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자료개발 자료명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 실험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!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스마트하게 놀자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!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2" descr="C:\Users\user\Desktop\ppbg202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34330"/>
            <a:ext cx="9921552" cy="689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857224" y="1571612"/>
            <a:ext cx="8072462" cy="4572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-</a:t>
            </a:r>
            <a:r>
              <a:rPr lang="ko-KR" altLang="en-US" sz="2800" b="1" dirty="0" smtClean="0"/>
              <a:t>주제별 내용 구성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 </a:t>
            </a:r>
            <a:r>
              <a:rPr lang="ko-KR" altLang="en-US" sz="2800" dirty="0" smtClean="0"/>
              <a:t>교과서 내용이 개정되기 때문에 단원별 구성이 아닌 주제별로 화면 구성</a:t>
            </a:r>
            <a:endParaRPr lang="en-US" altLang="ko-KR" sz="2800" dirty="0" smtClean="0"/>
          </a:p>
          <a:p>
            <a:r>
              <a:rPr lang="en-US" altLang="ko-KR" sz="2800" dirty="0" smtClean="0"/>
              <a:t>-</a:t>
            </a:r>
            <a:r>
              <a:rPr lang="ko-KR" altLang="en-US" sz="2800" b="1" dirty="0" smtClean="0"/>
              <a:t>안전 강조 </a:t>
            </a:r>
            <a:r>
              <a:rPr lang="en-US" altLang="ko-KR" sz="2800" b="1" dirty="0" smtClean="0"/>
              <a:t>: </a:t>
            </a:r>
            <a:r>
              <a:rPr lang="ko-KR" altLang="en-US" sz="2800" dirty="0" smtClean="0"/>
              <a:t>학교 안전이 강조되는 시기에 과학 실험시 주의할 점과 사고시 대처 방법을 상세히 탑재</a:t>
            </a:r>
            <a:endParaRPr lang="en-US" altLang="ko-KR" sz="2800" dirty="0" smtClean="0"/>
          </a:p>
          <a:p>
            <a:r>
              <a:rPr lang="en-US" altLang="ko-KR" sz="2800" dirty="0" smtClean="0"/>
              <a:t>-</a:t>
            </a:r>
            <a:r>
              <a:rPr lang="ko-KR" altLang="en-US" sz="2800" b="1" dirty="0" smtClean="0"/>
              <a:t>깊이 있는 해설 </a:t>
            </a:r>
            <a:r>
              <a:rPr lang="en-US" altLang="ko-KR" sz="2800" b="1" dirty="0" smtClean="0"/>
              <a:t>: </a:t>
            </a:r>
            <a:r>
              <a:rPr lang="ko-KR" altLang="en-US" sz="2800" dirty="0" smtClean="0"/>
              <a:t>교과서 실험 순서를 나열하는 수준이 아닌 보다 실질적이고 깊이있는 내용 분석</a:t>
            </a:r>
          </a:p>
          <a:p>
            <a:pPr algn="ctr"/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42907" y="-24"/>
            <a:ext cx="628654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8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Y견고딕" pitchFamily="18" charset="-127"/>
                <a:ea typeface="HY견고딕" pitchFamily="18" charset="-127"/>
              </a:rPr>
              <a:t>자료 개발 방향 </a:t>
            </a:r>
            <a:endParaRPr lang="ko-KR" altLang="en-US" sz="48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7158" y="1285860"/>
            <a:ext cx="3214710" cy="7858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1. </a:t>
            </a:r>
            <a:r>
              <a:rPr lang="ko-KR" altLang="en-US" sz="2800" dirty="0" smtClean="0"/>
              <a:t>교과 내용 분석</a:t>
            </a:r>
            <a:endParaRPr lang="ko-KR" altLang="en-US" sz="2800" dirty="0"/>
          </a:p>
        </p:txBody>
      </p:sp>
      <p:graphicFrame>
        <p:nvGraphicFramePr>
          <p:cNvPr id="13" name="내용 개체 틀 5"/>
          <p:cNvGraphicFramePr>
            <a:graphicFrameLocks/>
          </p:cNvGraphicFramePr>
          <p:nvPr/>
        </p:nvGraphicFramePr>
        <p:xfrm>
          <a:off x="1683161" y="2620359"/>
          <a:ext cx="5349113" cy="2485644"/>
        </p:xfrm>
        <a:graphic>
          <a:graphicData uri="http://schemas.openxmlformats.org/drawingml/2006/table">
            <a:tbl>
              <a:tblPr/>
              <a:tblGrid>
                <a:gridCol w="1321054"/>
                <a:gridCol w="4028059"/>
              </a:tblGrid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연구회명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스마트 협업 연구회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개발 분야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교육용 모바일 앱 자료 개발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초등 고학년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학교급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초등학교 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학년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교과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학년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780" marR="17780" marT="17780" marB="177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자료개발내용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 실험 내용과 방법을 안내하는 앱 개발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780" marR="17780" marT="17780" marB="177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자료개발 자료명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 실험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!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스마트하게 놀자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!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857256" y="1571612"/>
            <a:ext cx="8072462" cy="4572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-</a:t>
            </a:r>
            <a:r>
              <a:rPr lang="ko-KR" altLang="en-US" sz="3200" dirty="0" smtClean="0"/>
              <a:t>내년부터 </a:t>
            </a:r>
            <a:r>
              <a:rPr lang="en-US" altLang="ko-KR" sz="3200" dirty="0" smtClean="0"/>
              <a:t>6</a:t>
            </a:r>
            <a:r>
              <a:rPr lang="ko-KR" altLang="en-US" sz="3200" dirty="0" smtClean="0"/>
              <a:t>학년 교육과정이 개정되더라도 포함될 수 있는 대표적인 실험을 선정하여 탑재함</a:t>
            </a:r>
            <a:r>
              <a:rPr lang="en-US" altLang="ko-KR" sz="3200" dirty="0" smtClean="0"/>
              <a:t>.</a:t>
            </a:r>
          </a:p>
          <a:p>
            <a:r>
              <a:rPr lang="en-US" altLang="ko-KR" sz="3200" dirty="0" smtClean="0"/>
              <a:t>-</a:t>
            </a:r>
            <a:r>
              <a:rPr lang="ko-KR" altLang="en-US" sz="3200" dirty="0" smtClean="0"/>
              <a:t>내년 교육과정에 크게 어긋나지 않도록 하기 위해서 제목이나 내용을 주제별로 큰 범위에서 정함</a:t>
            </a:r>
            <a:r>
              <a:rPr lang="en-US" altLang="ko-KR" sz="3200" dirty="0" smtClean="0"/>
              <a:t>.</a:t>
            </a:r>
            <a:endParaRPr lang="ko-KR" altLang="en-US" sz="3200" dirty="0" smtClean="0"/>
          </a:p>
          <a:p>
            <a:pPr algn="ctr"/>
            <a:endParaRPr lang="ko-KR" altLang="en-US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357190" y="1285860"/>
            <a:ext cx="4071934" cy="78581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2. </a:t>
            </a:r>
            <a:r>
              <a:rPr lang="ko-KR" altLang="en-US" sz="2800" dirty="0" smtClean="0"/>
              <a:t>개정 교육과정 고려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1683129" y="2620359"/>
          <a:ext cx="5349113" cy="2485644"/>
        </p:xfrm>
        <a:graphic>
          <a:graphicData uri="http://schemas.openxmlformats.org/drawingml/2006/table">
            <a:tbl>
              <a:tblPr/>
              <a:tblGrid>
                <a:gridCol w="1321054"/>
                <a:gridCol w="4028059"/>
              </a:tblGrid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연구회명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스마트 협업 연구회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개발 분야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교육용 모바일 앱 자료 개발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초등 고학년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학교급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초등학교 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학년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교과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학년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780" marR="17780" marT="17780" marB="177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자료개발내용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 실험 내용과 방법을 안내하는 앱 개발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780" marR="17780" marT="17780" marB="177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자료개발 자료명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 실험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!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스마트하게 놀자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!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2" descr="C:\Users\user\Desktop\ppbg202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34330"/>
            <a:ext cx="9921552" cy="689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42907" y="-24"/>
            <a:ext cx="628654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8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Y견고딕" pitchFamily="18" charset="-127"/>
                <a:ea typeface="HY견고딕" pitchFamily="18" charset="-127"/>
              </a:rPr>
              <a:t>자료 개발 방향 </a:t>
            </a:r>
            <a:endParaRPr lang="ko-KR" altLang="en-US" sz="48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7158" y="1285860"/>
            <a:ext cx="3214710" cy="7858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1. </a:t>
            </a:r>
            <a:r>
              <a:rPr lang="ko-KR" altLang="en-US" sz="2800" dirty="0" smtClean="0"/>
              <a:t>교과 내용 분석</a:t>
            </a:r>
            <a:endParaRPr lang="ko-KR" altLang="en-US" sz="28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57256" y="1571612"/>
            <a:ext cx="8072462" cy="3369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-</a:t>
            </a:r>
            <a:r>
              <a:rPr lang="ko-KR" altLang="en-US" sz="2800" dirty="0" smtClean="0"/>
              <a:t>안전 사고의 위험이 많은 과학 실험이기 때문에 각 실험 별로 특별히 조심해야 할 사항을 면밀히 분석하여 탑재함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-</a:t>
            </a:r>
            <a:r>
              <a:rPr lang="ko-KR" altLang="en-US" sz="2800" dirty="0" smtClean="0"/>
              <a:t>현장에 있는 과학 교사의 협조를 얻어서 학생들에게 꼭 필요한 내용을 엄선함</a:t>
            </a:r>
            <a:r>
              <a:rPr lang="en-US" altLang="ko-KR" sz="2800" dirty="0" smtClean="0"/>
              <a:t>.</a:t>
            </a:r>
            <a:endParaRPr lang="ko-KR" altLang="en-US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357190" y="1285860"/>
            <a:ext cx="4071934" cy="78581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3. </a:t>
            </a:r>
            <a:r>
              <a:rPr lang="ko-KR" altLang="en-US" sz="2800" dirty="0" smtClean="0"/>
              <a:t>안전 교육 강화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1975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1397377" y="2620359"/>
          <a:ext cx="5349113" cy="2485644"/>
        </p:xfrm>
        <a:graphic>
          <a:graphicData uri="http://schemas.openxmlformats.org/drawingml/2006/table">
            <a:tbl>
              <a:tblPr/>
              <a:tblGrid>
                <a:gridCol w="1321054"/>
                <a:gridCol w="4028059"/>
              </a:tblGrid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연구회명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스마트 협업 연구회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개발 분야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교육용 모바일 앱 자료 개발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초등 고학년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학교급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초등학교 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학년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교과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휴먼명조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학년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)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780" marR="17780" marT="17780" marB="177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자료개발내용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 실험 내용과 방법을 안내하는 앱 개발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780" marR="17780" marT="17780" marB="177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휴먼명조"/>
                        </a:rPr>
                        <a:t>자료개발 자료명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과학 실험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!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스마트하게 놀자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HCI Poppy"/>
                          <a:ea typeface="휴먼명조"/>
                        </a:rPr>
                        <a:t>!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2" descr="C:\Users\user\Desktop\ppbg202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21552" cy="689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571472" y="1571612"/>
            <a:ext cx="8072462" cy="4572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2800" dirty="0" smtClean="0"/>
          </a:p>
          <a:p>
            <a:endParaRPr lang="en-US" altLang="ko-KR" sz="2800" dirty="0" smtClean="0"/>
          </a:p>
          <a:p>
            <a:pPr algn="ctr"/>
            <a:endParaRPr lang="ko-KR" altLang="en-US" dirty="0" smtClean="0"/>
          </a:p>
          <a:p>
            <a:pPr algn="ctr"/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42907" y="-24"/>
            <a:ext cx="628654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8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Y견고딕" pitchFamily="18" charset="-127"/>
                <a:ea typeface="HY견고딕" pitchFamily="18" charset="-127"/>
              </a:rPr>
              <a:t>자료 개발 내용</a:t>
            </a:r>
            <a:endParaRPr lang="ko-KR" altLang="en-US" sz="48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406" y="1285860"/>
            <a:ext cx="3214710" cy="78581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1. </a:t>
            </a:r>
            <a:r>
              <a:rPr lang="ko-KR" altLang="en-US" sz="2800" dirty="0" smtClean="0"/>
              <a:t>내용 구성</a:t>
            </a:r>
            <a:endParaRPr lang="ko-KR" altLang="en-US" sz="2800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49" name="_x110566528"/>
          <p:cNvSpPr>
            <a:spLocks noChangeArrowheads="1"/>
          </p:cNvSpPr>
          <p:nvPr/>
        </p:nvSpPr>
        <p:spPr bwMode="auto">
          <a:xfrm>
            <a:off x="0" y="457200"/>
            <a:ext cx="4816475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2" name="_x110566528"/>
          <p:cNvSpPr>
            <a:spLocks noChangeArrowheads="1"/>
          </p:cNvSpPr>
          <p:nvPr/>
        </p:nvSpPr>
        <p:spPr bwMode="auto">
          <a:xfrm>
            <a:off x="0" y="457200"/>
            <a:ext cx="4816475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3688446"/>
              </p:ext>
            </p:extLst>
          </p:nvPr>
        </p:nvGraphicFramePr>
        <p:xfrm>
          <a:off x="758825" y="2158560"/>
          <a:ext cx="7626350" cy="4357116"/>
        </p:xfrm>
        <a:graphic>
          <a:graphicData uri="http://schemas.openxmlformats.org/drawingml/2006/table">
            <a:tbl>
              <a:tblPr/>
              <a:tblGrid>
                <a:gridCol w="644823"/>
                <a:gridCol w="1728192"/>
                <a:gridCol w="1584176"/>
                <a:gridCol w="3669159"/>
              </a:tblGrid>
              <a:tr h="3790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 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실험 주제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실험 제목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37907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Smart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실험실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빛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자기장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빛의 굴절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전류와 나침반의 방향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전자석 만들기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07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Smart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실험실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산과 염기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산성 용액과 염기성 용액의 성질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산과 염기를 섞을 때 용액의 변화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07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Smart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실험실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여러 가지 기체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산소 발생시키기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이산화탄소 발생시키기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07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Smart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실험실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연소와 소화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물질이 타기 위해 필요한 조건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물질이 탈 때 생기는 것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C:\Users\user\Desktop\ppbg202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21552" cy="689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157697304" descr="DRW00001300be3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8679"/>
            <a:ext cx="8064896" cy="453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2195736" y="188640"/>
            <a:ext cx="5256584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초기 화면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39552" y="5214950"/>
            <a:ext cx="8929718" cy="15001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2400" dirty="0" smtClean="0"/>
              <a:t>◈ ‘</a:t>
            </a:r>
            <a:r>
              <a:rPr lang="en-US" altLang="ko-KR" sz="2400" dirty="0"/>
              <a:t>Smart </a:t>
            </a:r>
            <a:r>
              <a:rPr lang="ko-KR" altLang="en-US" sz="2400" dirty="0"/>
              <a:t>실험실’ 초기 화면으로서 글자가 움직이며 </a:t>
            </a:r>
            <a:r>
              <a:rPr lang="ko-KR" altLang="en-US" sz="2400" dirty="0" smtClean="0"/>
              <a:t>생동감 있게 </a:t>
            </a:r>
            <a:r>
              <a:rPr lang="ko-KR" altLang="en-US" sz="2400" dirty="0"/>
              <a:t>시작한다</a:t>
            </a:r>
            <a:r>
              <a:rPr lang="en-US" altLang="ko-KR" sz="2400" dirty="0"/>
              <a:t>. “</a:t>
            </a:r>
            <a:r>
              <a:rPr lang="ko-KR" altLang="en-US" sz="2400" dirty="0"/>
              <a:t>시작하기”를 누르면 메뉴 화면으로 넘어간다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1000108"/>
            <a:ext cx="635004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C:\Users\user\Desktop\ppbg202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21552" cy="689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157697304" descr="DRW00001300be3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8679"/>
            <a:ext cx="8064896" cy="453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2195736" y="188640"/>
            <a:ext cx="5256584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 화면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95917" y="5039396"/>
            <a:ext cx="8929718" cy="18186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2000" dirty="0"/>
              <a:t>◈ ‘처음으로’ 메뉴를 누르면 </a:t>
            </a:r>
            <a:r>
              <a:rPr lang="en-US" altLang="ko-KR" sz="2000" dirty="0"/>
              <a:t>[</a:t>
            </a:r>
            <a:r>
              <a:rPr lang="ko-KR" altLang="en-US" sz="2000" dirty="0"/>
              <a:t>초기 화면</a:t>
            </a:r>
            <a:r>
              <a:rPr lang="en-US" altLang="ko-KR" sz="2000" dirty="0"/>
              <a:t>]</a:t>
            </a:r>
            <a:r>
              <a:rPr lang="ko-KR" altLang="en-US" sz="2000" dirty="0"/>
              <a:t>으로 넘어간다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◈ ‘준비물’ 메뉴를 누르면 각 실험의 준비물을 볼 수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◈ ‘영상보기’ 메뉴를 누르면 각 실험의 동영상을 볼 수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◈ ‘실험결과’ 메뉴를 누르면 각 실험의 결과를 볼 수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◈ ‘주의사항’ 메뉴를 누르면 각 실험의 주의사항을 볼 수 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algn="ctr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1000107"/>
            <a:ext cx="6357982" cy="3857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9281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C:\Users\user\Desktop\ppbg202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21552" cy="689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157697304" descr="DRW00001300be3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8679"/>
            <a:ext cx="8064896" cy="453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2195736" y="188640"/>
            <a:ext cx="5256584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준비물 화면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39552" y="5214950"/>
            <a:ext cx="8929718" cy="15001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2400" dirty="0"/>
              <a:t>◈ ‘</a:t>
            </a:r>
            <a:r>
              <a:rPr lang="en-US" altLang="ko-KR" sz="2400" dirty="0"/>
              <a:t>Smart </a:t>
            </a:r>
            <a:r>
              <a:rPr lang="ko-KR" altLang="en-US" sz="2400" dirty="0"/>
              <a:t>실험실’ 준비물 화면으로서 왼쪽의 실험 제목을 누르면 각 실험에 필요한 준비물을 볼 수 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algn="ctr"/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1000108"/>
            <a:ext cx="635004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9825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878</Words>
  <Application>Microsoft Office PowerPoint</Application>
  <PresentationFormat>화면 슬라이드 쇼(4:3)</PresentationFormat>
  <Paragraphs>188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학교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사용자</dc:creator>
  <cp:lastModifiedBy>KONG</cp:lastModifiedBy>
  <cp:revision>102</cp:revision>
  <dcterms:created xsi:type="dcterms:W3CDTF">2013-05-15T00:34:56Z</dcterms:created>
  <dcterms:modified xsi:type="dcterms:W3CDTF">2014-10-23T09:53:58Z</dcterms:modified>
</cp:coreProperties>
</file>