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06" autoAdjust="0"/>
  </p:normalViewPr>
  <p:slideViewPr>
    <p:cSldViewPr snapToGrid="0">
      <p:cViewPr varScale="1">
        <p:scale>
          <a:sx n="94" d="100"/>
          <a:sy n="94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4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1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96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707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90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9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801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9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9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43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4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3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81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1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03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1E5761-B765-4E89-89CB-D4585300EB59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733A69-3182-421A-AA56-B6105964F4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0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tuallife0123/fgu_py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://www.books.com.tw/products/00107577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imDataMan/posts/1793993014212990" TargetMode="External"/><Relationship Id="rId5" Type="http://schemas.openxmlformats.org/officeDocument/2006/relationships/hyperlink" Target="https://pypi.python.org/pypi" TargetMode="External"/><Relationship Id="rId4" Type="http://schemas.openxmlformats.org/officeDocument/2006/relationships/hyperlink" Target="https://www.sololearn.com/Course/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程式語言課程說明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林漢洲 </a:t>
            </a:r>
            <a:r>
              <a:rPr lang="en-US" altLang="zh-TW" dirty="0" smtClean="0"/>
              <a:t>2017/09/26 @</a:t>
            </a:r>
            <a:r>
              <a:rPr lang="zh-TW" altLang="en-US" dirty="0" smtClean="0"/>
              <a:t>佛大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4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瞭解程式系統架構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zh-TW" altLang="zh-TW" sz="2000" kern="1200" cap="none" dirty="0" smtClean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使用流程圖</a:t>
            </a:r>
            <a:r>
              <a:rPr lang="zh-TW" altLang="en-US" sz="2000" kern="1200" cap="none" dirty="0" smtClean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並</a:t>
            </a:r>
            <a:r>
              <a:rPr lang="zh-TW" altLang="en-US" dirty="0" smtClean="0"/>
              <a:t>建立邏輯思維的能力</a:t>
            </a:r>
            <a:endParaRPr lang="en-US" altLang="zh-TW" dirty="0" smtClean="0"/>
          </a:p>
          <a:p>
            <a:r>
              <a:rPr lang="zh-TW" altLang="en-US" dirty="0" smtClean="0"/>
              <a:t>了解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基本語法及應用</a:t>
            </a:r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解決問題</a:t>
            </a:r>
          </a:p>
        </p:txBody>
      </p:sp>
    </p:spTree>
    <p:extLst>
      <p:ext uri="{BB962C8B-B14F-4D97-AF65-F5344CB8AC3E}">
        <p14:creationId xmlns:p14="http://schemas.microsoft.com/office/powerpoint/2010/main" val="6164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課程進度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948004"/>
              </p:ext>
            </p:extLst>
          </p:nvPr>
        </p:nvGraphicFramePr>
        <p:xfrm>
          <a:off x="2733039" y="320043"/>
          <a:ext cx="9276081" cy="6159636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873149"/>
                <a:gridCol w="873149"/>
                <a:gridCol w="7160720"/>
                <a:gridCol w="369063"/>
              </a:tblGrid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週次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Week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日期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內容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Topics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9/19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課程內容</a:t>
                      </a:r>
                      <a:r>
                        <a:rPr lang="zh-TW" sz="1200" kern="100" dirty="0" smtClean="0">
                          <a:effectLst/>
                        </a:rPr>
                        <a:t>、</a:t>
                      </a:r>
                      <a:r>
                        <a:rPr lang="zh-TW" altLang="en-US" sz="1200" kern="100" dirty="0" smtClean="0">
                          <a:effectLst/>
                        </a:rPr>
                        <a:t>認識計算機程式</a:t>
                      </a:r>
                      <a:r>
                        <a:rPr lang="en-US" altLang="zh-TW" sz="1200" kern="100" dirty="0" smtClean="0">
                          <a:effectLst/>
                        </a:rPr>
                        <a:t>(</a:t>
                      </a:r>
                      <a:r>
                        <a:rPr lang="zh-TW" altLang="en-US" sz="1200" kern="100" dirty="0" smtClean="0">
                          <a:effectLst/>
                        </a:rPr>
                        <a:t>電腦程式</a:t>
                      </a:r>
                      <a:r>
                        <a:rPr lang="en-US" altLang="zh-TW" sz="1200" kern="100" dirty="0" smtClean="0">
                          <a:effectLst/>
                        </a:rPr>
                        <a:t>)</a:t>
                      </a:r>
                      <a:endParaRPr lang="en-US" altLang="zh-TW" sz="1200" kern="1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9/26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kern="100" dirty="0" smtClean="0">
                          <a:effectLst/>
                        </a:rPr>
                        <a:t>程式邏輯訓練</a:t>
                      </a:r>
                      <a:r>
                        <a:rPr lang="en-US" altLang="zh-TW" sz="1200" kern="100" dirty="0" smtClean="0">
                          <a:effectLst/>
                        </a:rPr>
                        <a:t>-</a:t>
                      </a:r>
                      <a:r>
                        <a:rPr lang="zh-TW" altLang="en-US" sz="1200" kern="100" dirty="0" smtClean="0">
                          <a:effectLst/>
                        </a:rPr>
                        <a:t>流程圖</a:t>
                      </a:r>
                      <a:r>
                        <a:rPr lang="en-US" altLang="zh-TW" sz="1200" kern="100" dirty="0" smtClean="0">
                          <a:effectLst/>
                        </a:rPr>
                        <a:t>(</a:t>
                      </a:r>
                      <a:r>
                        <a:rPr lang="zh-TW" altLang="en-US" sz="1200" kern="100" dirty="0" smtClean="0">
                          <a:effectLst/>
                        </a:rPr>
                        <a:t>結構化工具</a:t>
                      </a:r>
                      <a:r>
                        <a:rPr lang="en-US" altLang="zh-TW" sz="1200" kern="100" dirty="0" smtClean="0">
                          <a:effectLst/>
                        </a:rPr>
                        <a:t>)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10/3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1.</a:t>
                      </a:r>
                      <a:r>
                        <a:rPr lang="en-US" sz="1200" kern="100" dirty="0" smtClean="0">
                          <a:effectLst/>
                        </a:rPr>
                        <a:t>Python</a:t>
                      </a:r>
                      <a:r>
                        <a:rPr lang="zh-TW" sz="1200" kern="100" dirty="0">
                          <a:effectLst/>
                        </a:rPr>
                        <a:t>直譯器環境介紹：安裝和</a:t>
                      </a:r>
                      <a:r>
                        <a:rPr lang="zh-TW" sz="1200" kern="100" dirty="0" smtClean="0">
                          <a:effectLst/>
                        </a:rPr>
                        <a:t>使用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</a:rPr>
                        <a:t>2.</a:t>
                      </a:r>
                      <a:r>
                        <a:rPr lang="zh-TW" altLang="en-US" sz="1200" kern="100" dirty="0" smtClean="0">
                          <a:effectLst/>
                        </a:rPr>
                        <a:t>程式設計語法訓練</a:t>
                      </a:r>
                      <a:r>
                        <a:rPr lang="en-US" altLang="zh-TW" sz="1200" kern="100" dirty="0" smtClean="0">
                          <a:effectLst/>
                        </a:rPr>
                        <a:t>-</a:t>
                      </a:r>
                      <a:r>
                        <a:rPr lang="zh-TW" altLang="en-US" sz="1200" kern="100" dirty="0" smtClean="0">
                          <a:effectLst/>
                        </a:rPr>
                        <a:t>基本語法與循序化程式概念</a:t>
                      </a:r>
                      <a:r>
                        <a:rPr lang="en-US" altLang="zh-TW" sz="1200" kern="100" dirty="0" smtClean="0">
                          <a:effectLst/>
                        </a:rPr>
                        <a:t>(</a:t>
                      </a:r>
                      <a:r>
                        <a:rPr lang="zh-TW" altLang="en-US" sz="1200" kern="100" dirty="0" smtClean="0">
                          <a:effectLst/>
                        </a:rPr>
                        <a:t>循序化程式體驗</a:t>
                      </a:r>
                      <a:r>
                        <a:rPr lang="en-US" altLang="zh-TW" sz="1200" kern="100" dirty="0" smtClean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10/10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1.</a:t>
                      </a:r>
                      <a:r>
                        <a:rPr lang="zh-TW" sz="1200" kern="100" dirty="0" smtClean="0">
                          <a:effectLst/>
                        </a:rPr>
                        <a:t>資料</a:t>
                      </a:r>
                      <a:r>
                        <a:rPr lang="zh-TW" sz="1200" kern="100" dirty="0">
                          <a:effectLst/>
                        </a:rPr>
                        <a:t>型態：數值型態、字串型態、變數與</a:t>
                      </a:r>
                      <a:r>
                        <a:rPr lang="zh-TW" sz="1200" kern="100" dirty="0" smtClean="0">
                          <a:effectLst/>
                        </a:rPr>
                        <a:t>運算子</a:t>
                      </a:r>
                      <a:r>
                        <a:rPr lang="zh-TW" altLang="en-US" sz="1200" kern="100" dirty="0" smtClean="0">
                          <a:effectLst/>
                        </a:rPr>
                        <a:t>   </a:t>
                      </a:r>
                      <a:r>
                        <a:rPr lang="en-US" altLang="zh-TW" sz="1200" kern="100" dirty="0" smtClean="0">
                          <a:effectLst/>
                        </a:rPr>
                        <a:t>2.</a:t>
                      </a:r>
                      <a:r>
                        <a:rPr lang="zh-TW" altLang="zh-TW" sz="1200" kern="100" dirty="0" smtClean="0">
                          <a:effectLst/>
                        </a:rPr>
                        <a:t>字串處理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10/17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國慶日放假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10/24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zh-TW" sz="1200" kern="100" dirty="0" smtClean="0">
                          <a:effectLst/>
                        </a:rPr>
                        <a:t>資料結構：串列、字典</a:t>
                      </a:r>
                      <a:r>
                        <a:rPr lang="zh-TW" altLang="en-US" sz="1200" kern="100" dirty="0" smtClean="0">
                          <a:effectLst/>
                        </a:rPr>
                        <a:t>、</a:t>
                      </a:r>
                      <a:r>
                        <a:rPr lang="en-US" altLang="zh-TW" sz="1200" kern="100" dirty="0" smtClean="0">
                          <a:effectLst/>
                        </a:rPr>
                        <a:t>Data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</a:rPr>
                        <a:t>Frame</a:t>
                      </a:r>
                      <a:r>
                        <a:rPr lang="zh-TW" altLang="en-US" sz="1200" kern="100" dirty="0" smtClean="0">
                          <a:effectLst/>
                        </a:rPr>
                        <a:t>、</a:t>
                      </a:r>
                      <a:r>
                        <a:rPr lang="en-US" altLang="zh-TW" sz="1200" kern="100" dirty="0" smtClean="0">
                          <a:effectLst/>
                        </a:rPr>
                        <a:t>Tuple</a:t>
                      </a:r>
                      <a:r>
                        <a:rPr lang="zh-TW" altLang="zh-TW" sz="1200" kern="100" dirty="0" smtClean="0">
                          <a:effectLst/>
                        </a:rPr>
                        <a:t>、集合</a:t>
                      </a:r>
                      <a:r>
                        <a:rPr lang="zh-TW" altLang="en-US" sz="1200" kern="100" dirty="0" smtClean="0">
                          <a:effectLst/>
                        </a:rPr>
                        <a:t>、矩陣、</a:t>
                      </a:r>
                      <a:r>
                        <a:rPr lang="en-US" altLang="zh-TW" sz="1200" kern="100" dirty="0" smtClean="0">
                          <a:effectLst/>
                        </a:rPr>
                        <a:t>Series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10/31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1200" kern="100" dirty="0" smtClean="0">
                          <a:effectLst/>
                        </a:rPr>
                        <a:t>程式流程控制：條件</a:t>
                      </a:r>
                      <a:r>
                        <a:rPr lang="en-US" altLang="zh-TW" sz="1200" kern="100" dirty="0" smtClean="0">
                          <a:effectLst/>
                        </a:rPr>
                        <a:t> (IF)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11/7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zh-TW" sz="1200" kern="100" dirty="0" smtClean="0">
                          <a:effectLst/>
                        </a:rPr>
                        <a:t>程式流程控制：迴圈</a:t>
                      </a:r>
                      <a:r>
                        <a:rPr lang="en-US" altLang="zh-TW" sz="1200" kern="100" dirty="0" smtClean="0">
                          <a:effectLst/>
                        </a:rPr>
                        <a:t> (Loop)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11/14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期中考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11/21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200" kern="100" dirty="0" smtClean="0">
                          <a:effectLst/>
                        </a:rPr>
                        <a:t>檔案讀取</a:t>
                      </a:r>
                      <a:endParaRPr lang="zh-TW" altLang="zh-TW" sz="1200" kern="1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11/28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zh-TW" sz="1200" kern="100" dirty="0" smtClean="0">
                          <a:effectLst/>
                        </a:rPr>
                        <a:t>程式語言基本組成：函數</a:t>
                      </a:r>
                      <a:r>
                        <a:rPr lang="en-US" altLang="zh-TW" sz="1200" kern="100" dirty="0" smtClean="0">
                          <a:effectLst/>
                        </a:rPr>
                        <a:t> (Functions)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12/5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ea"/>
                          <a:ea typeface="+mn-ea"/>
                        </a:rPr>
                        <a:t>模組（</a:t>
                      </a:r>
                      <a:r>
                        <a:rPr lang="en-US" altLang="zh-TW" sz="1200" kern="100" dirty="0" smtClean="0">
                          <a:effectLst/>
                          <a:latin typeface="+mn-ea"/>
                          <a:ea typeface="+mn-ea"/>
                        </a:rPr>
                        <a:t>Module</a:t>
                      </a:r>
                      <a:r>
                        <a:rPr lang="zh-TW" altLang="en-US" sz="1200" kern="100" dirty="0" smtClean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12/12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ea"/>
                          <a:ea typeface="+mn-ea"/>
                        </a:rPr>
                        <a:t>物件導向程式設計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12/19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00" dirty="0" smtClean="0">
                          <a:effectLst/>
                        </a:rPr>
                        <a:t>軟體專案分工演練</a:t>
                      </a:r>
                      <a:endParaRPr lang="zh-TW" altLang="zh-TW" sz="1200" kern="1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12/26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kern="100" dirty="0" smtClean="0">
                          <a:effectLst/>
                        </a:rPr>
                        <a:t>軟體專案分工實作 </a:t>
                      </a:r>
                      <a:r>
                        <a:rPr lang="en-US" altLang="zh-TW" sz="1200" kern="100" dirty="0" smtClean="0">
                          <a:effectLst/>
                        </a:rPr>
                        <a:t>(</a:t>
                      </a:r>
                      <a:r>
                        <a:rPr lang="zh-TW" altLang="en-US" sz="1200" kern="100" dirty="0" smtClean="0">
                          <a:effectLst/>
                        </a:rPr>
                        <a:t>繳交專題實作報告初稿</a:t>
                      </a:r>
                      <a:r>
                        <a:rPr lang="en-US" altLang="zh-TW" sz="1200" kern="100" dirty="0" smtClean="0">
                          <a:effectLst/>
                        </a:rPr>
                        <a:t>)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1/2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介紹</a:t>
                      </a:r>
                      <a:endParaRPr lang="zh-TW" altLang="zh-TW" sz="1200" kern="1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1/9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200" kern="100" dirty="0" smtClean="0">
                          <a:effectLst/>
                        </a:rPr>
                        <a:t>網路爬蟲實作示範</a:t>
                      </a:r>
                      <a:endParaRPr lang="zh-TW" altLang="zh-TW" sz="1200" kern="1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  <a:tr h="310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1/16</a:t>
                      </a:r>
                      <a:endParaRPr lang="zh-TW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ea"/>
                          <a:ea typeface="+mn-ea"/>
                        </a:rPr>
                        <a:t>期末專題實作報告</a:t>
                      </a:r>
                      <a:endParaRPr lang="zh-TW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8" marR="924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marL="47562" marR="47562" marT="23781" marB="237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評量方式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課程參</a:t>
            </a:r>
            <a:r>
              <a:rPr lang="zh-TW" altLang="en-US" dirty="0"/>
              <a:t>與</a:t>
            </a:r>
            <a:r>
              <a:rPr lang="zh-TW" altLang="en-US" dirty="0" smtClean="0"/>
              <a:t>及作業</a:t>
            </a:r>
            <a:r>
              <a:rPr lang="en-US" altLang="zh-TW" dirty="0" smtClean="0"/>
              <a:t>					30%</a:t>
            </a:r>
            <a:endParaRPr lang="en-US" altLang="zh-TW" dirty="0"/>
          </a:p>
          <a:p>
            <a:r>
              <a:rPr lang="zh-TW" altLang="en-US" dirty="0" smtClean="0"/>
              <a:t>期中考測驗</a:t>
            </a:r>
            <a:r>
              <a:rPr lang="en-US" altLang="zh-TW" dirty="0" smtClean="0"/>
              <a:t>						30</a:t>
            </a:r>
            <a:r>
              <a:rPr lang="en-US" altLang="zh-TW" dirty="0"/>
              <a:t>%</a:t>
            </a:r>
          </a:p>
          <a:p>
            <a:r>
              <a:rPr lang="zh-TW" altLang="en-US" dirty="0"/>
              <a:t>專題報告製作及程式實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			40%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64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專題報告製作及程式實作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分組：</a:t>
            </a:r>
            <a:r>
              <a:rPr lang="en-US" altLang="zh-TW" dirty="0" smtClean="0"/>
              <a:t>4-5</a:t>
            </a:r>
            <a:r>
              <a:rPr lang="zh-TW" altLang="en-US" dirty="0" smtClean="0"/>
              <a:t>人一組</a:t>
            </a:r>
            <a:endParaRPr lang="en-US" altLang="zh-TW" dirty="0" smtClean="0"/>
          </a:p>
          <a:p>
            <a:r>
              <a:rPr lang="zh-TW" altLang="en-US" dirty="0" smtClean="0"/>
              <a:t>專題報告書內容：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專題主題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</a:t>
            </a:r>
            <a:r>
              <a:rPr lang="zh-TW" altLang="en-US" dirty="0"/>
              <a:t>題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流程圖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工作分配表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每人均需分配到程式碼撰寫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每人工作詳細說明：包含程式碼呈現</a:t>
            </a:r>
            <a:endParaRPr lang="en-US" altLang="zh-TW" dirty="0"/>
          </a:p>
          <a:p>
            <a:pPr lvl="1"/>
            <a:r>
              <a:rPr lang="zh-TW" altLang="en-US" dirty="0" smtClean="0"/>
              <a:t>每人專題製作之心得報告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67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課堂建議及要求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上課有問題隨時發問或透過</a:t>
            </a:r>
            <a:r>
              <a:rPr lang="en-US" altLang="zh-TW" dirty="0" err="1" smtClean="0"/>
              <a:t>zuvio</a:t>
            </a:r>
            <a:r>
              <a:rPr lang="zh-TW" altLang="en-US" dirty="0" smtClean="0"/>
              <a:t>反應</a:t>
            </a:r>
            <a:endParaRPr lang="en-US" altLang="zh-TW" dirty="0" smtClean="0"/>
          </a:p>
          <a:p>
            <a:r>
              <a:rPr lang="zh-TW" altLang="en-US" dirty="0" smtClean="0"/>
              <a:t>需安裝</a:t>
            </a:r>
            <a:r>
              <a:rPr lang="en-US" altLang="zh-TW" dirty="0" err="1" smtClean="0"/>
              <a:t>zuvio</a:t>
            </a:r>
            <a:r>
              <a:rPr lang="en-US" altLang="zh-TW" dirty="0" smtClean="0"/>
              <a:t> 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4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github.com/actuallife0123/fgu_python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上課簡報檔及使用之程式碼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 smtClean="0"/>
              <a:t>課程公告會張貼於 </a:t>
            </a:r>
            <a:r>
              <a:rPr lang="en-US" altLang="zh-TW" sz="2800" dirty="0" err="1" smtClean="0"/>
              <a:t>zuvio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67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9902508" cy="3615267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主要教材：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/>
              <a:t>初學特訓班</a:t>
            </a:r>
            <a:r>
              <a:rPr lang="en-US" altLang="zh-TW" dirty="0"/>
              <a:t>(</a:t>
            </a:r>
            <a:r>
              <a:rPr lang="zh-TW" altLang="en-US" dirty="0"/>
              <a:t>增訂版</a:t>
            </a:r>
            <a:r>
              <a:rPr lang="en-US" altLang="zh-TW" dirty="0"/>
              <a:t>)(</a:t>
            </a:r>
            <a:r>
              <a:rPr lang="zh-TW" altLang="en-US" dirty="0"/>
              <a:t>附</a:t>
            </a:r>
            <a:r>
              <a:rPr lang="en-US" altLang="zh-TW" dirty="0"/>
              <a:t>250</a:t>
            </a:r>
            <a:r>
              <a:rPr lang="zh-TW" altLang="en-US" dirty="0"/>
              <a:t>分鐘影音教學</a:t>
            </a:r>
            <a:r>
              <a:rPr lang="en-US" altLang="zh-TW" dirty="0"/>
              <a:t>/</a:t>
            </a:r>
            <a:r>
              <a:rPr lang="zh-TW" altLang="en-US" dirty="0"/>
              <a:t>範例程式</a:t>
            </a:r>
            <a:r>
              <a:rPr lang="en-US" altLang="zh-TW" dirty="0" smtClean="0"/>
              <a:t>), </a:t>
            </a:r>
            <a:r>
              <a:rPr lang="zh-TW" altLang="en-US" dirty="0"/>
              <a:t>文淵閣工作室</a:t>
            </a:r>
            <a:r>
              <a:rPr lang="en-US" altLang="zh-TW" dirty="0"/>
              <a:t>/</a:t>
            </a:r>
            <a:r>
              <a:rPr lang="zh-TW" altLang="en-US" dirty="0" smtClean="0"/>
              <a:t>編著</a:t>
            </a:r>
            <a:r>
              <a:rPr lang="en-US" altLang="zh-TW" dirty="0" smtClean="0"/>
              <a:t>,</a:t>
            </a:r>
            <a:r>
              <a:rPr lang="zh-TW" altLang="en-US" dirty="0"/>
              <a:t>碁</a:t>
            </a:r>
            <a:r>
              <a:rPr lang="zh-TW" altLang="en-US" dirty="0" smtClean="0"/>
              <a:t>峰</a:t>
            </a:r>
            <a:r>
              <a:rPr lang="en-US" altLang="zh-TW" dirty="0"/>
              <a:t>, </a:t>
            </a:r>
            <a:r>
              <a:rPr lang="en-US" altLang="zh-TW" dirty="0" smtClean="0"/>
              <a:t>2017/07/11</a:t>
            </a:r>
          </a:p>
          <a:p>
            <a:pPr lvl="1"/>
            <a:r>
              <a:rPr lang="en-US" altLang="zh-TW" dirty="0">
                <a:hlinkClick r:id="rId2"/>
              </a:rPr>
              <a:t>http://www.books.com.tw/products/0010757756</a:t>
            </a:r>
            <a:endParaRPr lang="en-US" altLang="zh-TW" dirty="0"/>
          </a:p>
          <a:p>
            <a:r>
              <a:rPr lang="en-US" altLang="zh-TW" dirty="0" smtClean="0"/>
              <a:t>Python,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://www.python.org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自學</a:t>
            </a:r>
            <a:r>
              <a:rPr lang="en-US" altLang="zh-TW" dirty="0" smtClean="0"/>
              <a:t>,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://www.sololearn.com/Course/Python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函示庫</a:t>
            </a:r>
            <a:r>
              <a:rPr lang="en-US" altLang="zh-TW" dirty="0" smtClean="0"/>
              <a:t>(Module)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>,  </a:t>
            </a: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pypi.python.org/pypi</a:t>
            </a:r>
            <a:endParaRPr lang="en-US" altLang="zh-TW" dirty="0" smtClean="0"/>
          </a:p>
          <a:p>
            <a:r>
              <a:rPr lang="en-US" altLang="zh-TW" dirty="0" smtClean="0"/>
              <a:t>Data Man, </a:t>
            </a:r>
            <a:r>
              <a:rPr lang="en-US" altLang="zh-TW" dirty="0" smtClean="0">
                <a:hlinkClick r:id="rId6"/>
              </a:rPr>
              <a:t>https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www.facebook.com/imDataMan/posts/1793993014212990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善用</a:t>
            </a:r>
            <a:r>
              <a:rPr lang="en-US" altLang="zh-TW" dirty="0" smtClean="0">
                <a:solidFill>
                  <a:srgbClr val="FF0000"/>
                </a:solidFill>
              </a:rPr>
              <a:t>Google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6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383</Words>
  <Application>Microsoft Office PowerPoint</Application>
  <PresentationFormat>寬螢幕</PresentationFormat>
  <Paragraphs>97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Century Gothic</vt:lpstr>
      <vt:lpstr>Wingdings 3</vt:lpstr>
      <vt:lpstr>切割線</vt:lpstr>
      <vt:lpstr>程式語言課程說明</vt:lpstr>
      <vt:lpstr>課程目標</vt:lpstr>
      <vt:lpstr>課程進度</vt:lpstr>
      <vt:lpstr>評量方式</vt:lpstr>
      <vt:lpstr>專題報告製作及程式實作</vt:lpstr>
      <vt:lpstr>課堂建議及要求</vt:lpstr>
      <vt:lpstr>課程網址</vt:lpstr>
      <vt:lpstr>參考資源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</dc:creator>
  <cp:lastModifiedBy>jo</cp:lastModifiedBy>
  <cp:revision>158</cp:revision>
  <dcterms:created xsi:type="dcterms:W3CDTF">2017-09-25T22:45:31Z</dcterms:created>
  <dcterms:modified xsi:type="dcterms:W3CDTF">2017-09-25T23:57:28Z</dcterms:modified>
</cp:coreProperties>
</file>