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739" r:id="rId2"/>
    <p:sldId id="773" r:id="rId3"/>
    <p:sldId id="774" r:id="rId4"/>
    <p:sldId id="775" r:id="rId5"/>
    <p:sldId id="776" r:id="rId6"/>
    <p:sldId id="777" r:id="rId7"/>
    <p:sldId id="779" r:id="rId8"/>
    <p:sldId id="780" r:id="rId9"/>
    <p:sldId id="798" r:id="rId10"/>
    <p:sldId id="778" r:id="rId11"/>
    <p:sldId id="781" r:id="rId12"/>
    <p:sldId id="799" r:id="rId13"/>
    <p:sldId id="800" r:id="rId14"/>
    <p:sldId id="801" r:id="rId15"/>
    <p:sldId id="802" r:id="rId16"/>
    <p:sldId id="803" r:id="rId17"/>
    <p:sldId id="782" r:id="rId18"/>
    <p:sldId id="783" r:id="rId19"/>
    <p:sldId id="784" r:id="rId20"/>
    <p:sldId id="785" r:id="rId21"/>
    <p:sldId id="804" r:id="rId22"/>
    <p:sldId id="805" r:id="rId23"/>
    <p:sldId id="787" r:id="rId24"/>
    <p:sldId id="806" r:id="rId25"/>
    <p:sldId id="807" r:id="rId26"/>
    <p:sldId id="80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>
        <p:scale>
          <a:sx n="100" d="100"/>
          <a:sy n="100" d="100"/>
        </p:scale>
        <p:origin x="1908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3D3B5F"/>
                  </a:solidFill>
                </a:rPr>
                <a:t>續下頁</a:t>
              </a: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bg2"/>
                  </a:solidFill>
                </a:rPr>
                <a:t>回</a:t>
              </a:r>
              <a:endParaRPr lang="en-US" altLang="zh-TW" sz="2400" b="1" dirty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bg2"/>
                  </a:solidFill>
                </a:rPr>
                <a:t>首頁</a:t>
              </a: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2" name="群組 1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1C1C1C">
                <a:alpha val="9058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  <p:sp>
        <p:nvSpPr>
          <p:cNvPr id="8" name="標題版面配置區 21"/>
          <p:cNvSpPr>
            <a:spLocks noGrp="1"/>
          </p:cNvSpPr>
          <p:nvPr userDrawn="1"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  <a:endParaRPr kumimoji="0" lang="en-US" altLang="zh-TW" dirty="0"/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6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6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用來指定資料做哪一種運算的是 「運算子」，進行運算的資料稱為 「運算元」。例如：「</a:t>
            </a:r>
            <a:r>
              <a:rPr lang="en-US" altLang="zh-TW" dirty="0"/>
              <a:t>2 + 3</a:t>
            </a:r>
            <a:r>
              <a:rPr lang="zh-TW" altLang="en-US" dirty="0"/>
              <a:t>」中的「</a:t>
            </a:r>
            <a:r>
              <a:rPr lang="en-US" altLang="zh-TW" dirty="0"/>
              <a:t>+</a:t>
            </a:r>
            <a:r>
              <a:rPr lang="zh-TW" altLang="en-US" dirty="0"/>
              <a:t>」是運算子，「</a:t>
            </a:r>
            <a:r>
              <a:rPr lang="en-US" altLang="zh-TW" dirty="0"/>
              <a:t>2</a:t>
            </a:r>
            <a:r>
              <a:rPr lang="zh-TW" altLang="en-US" dirty="0"/>
              <a:t>」及「</a:t>
            </a:r>
            <a:r>
              <a:rPr lang="en-US" altLang="zh-TW" dirty="0"/>
              <a:t>3</a:t>
            </a:r>
            <a:r>
              <a:rPr lang="zh-TW" altLang="en-US" dirty="0"/>
              <a:t>」是運算元。</a:t>
            </a:r>
          </a:p>
          <a:p>
            <a:pPr lvl="3"/>
            <a:r>
              <a:rPr lang="zh-TW" altLang="en-US" dirty="0"/>
              <a:t>運算子依據運算元的個數分為單元運算子及二元運算子：</a:t>
            </a:r>
          </a:p>
          <a:p>
            <a:pPr lvl="3"/>
            <a:r>
              <a:rPr lang="zh-TW" altLang="en-US" b="1" dirty="0"/>
              <a:t>單元運算子</a:t>
            </a:r>
            <a:r>
              <a:rPr lang="zh-TW" altLang="en-US" dirty="0"/>
              <a:t>：只有一個運算元，例如「</a:t>
            </a:r>
            <a:r>
              <a:rPr lang="en-US" altLang="zh-TW" dirty="0"/>
              <a:t>-100</a:t>
            </a:r>
            <a:r>
              <a:rPr lang="zh-TW" altLang="en-US" dirty="0"/>
              <a:t>」中的「</a:t>
            </a:r>
            <a:r>
              <a:rPr lang="en-US" altLang="zh-TW" dirty="0"/>
              <a:t>-</a:t>
            </a:r>
            <a:r>
              <a:rPr lang="zh-TW" altLang="en-US" dirty="0"/>
              <a:t>」（負）、 「 </a:t>
            </a:r>
            <a:r>
              <a:rPr lang="en-US" altLang="zh-TW" dirty="0"/>
              <a:t>not x</a:t>
            </a:r>
            <a:r>
              <a:rPr lang="zh-TW" altLang="en-US" dirty="0"/>
              <a:t>」中的「</a:t>
            </a:r>
            <a:r>
              <a:rPr lang="en-US" altLang="zh-TW" dirty="0"/>
              <a:t>not</a:t>
            </a:r>
            <a:r>
              <a:rPr lang="zh-TW" altLang="en-US" dirty="0"/>
              <a:t>」等，單元運算子是位於運算元的前方。</a:t>
            </a:r>
          </a:p>
          <a:p>
            <a:pPr lvl="3"/>
            <a:r>
              <a:rPr lang="zh-TW" altLang="en-US" b="1" dirty="0"/>
              <a:t>二元運算子</a:t>
            </a:r>
            <a:r>
              <a:rPr lang="zh-TW" altLang="en-US" dirty="0"/>
              <a:t>：具有兩個運算元，例如「</a:t>
            </a:r>
            <a:r>
              <a:rPr lang="en-US" altLang="zh-TW" dirty="0"/>
              <a:t>100 - 30</a:t>
            </a:r>
            <a:r>
              <a:rPr lang="zh-TW" altLang="en-US" dirty="0"/>
              <a:t>」中的「 </a:t>
            </a:r>
            <a:r>
              <a:rPr lang="en-US" altLang="zh-TW" dirty="0"/>
              <a:t>-</a:t>
            </a:r>
            <a:r>
              <a:rPr lang="zh-TW" altLang="en-US" dirty="0"/>
              <a:t>」（減）、「 </a:t>
            </a:r>
            <a:r>
              <a:rPr lang="en-US" altLang="zh-TW" dirty="0"/>
              <a:t>x and y</a:t>
            </a:r>
            <a:r>
              <a:rPr lang="zh-TW" altLang="en-US" dirty="0"/>
              <a:t>」中的「</a:t>
            </a:r>
            <a:r>
              <a:rPr lang="en-US" altLang="zh-TW" dirty="0"/>
              <a:t>and</a:t>
            </a:r>
            <a:r>
              <a:rPr lang="zh-TW" altLang="en-US" dirty="0"/>
              <a:t>」，二元運算子是位於兩個運算元的中間。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2.2 </a:t>
            </a:r>
            <a:r>
              <a:rPr lang="zh-TW" altLang="en-US" dirty="0"/>
              <a:t>運算式</a:t>
            </a:r>
          </a:p>
        </p:txBody>
      </p:sp>
    </p:spTree>
    <p:extLst>
      <p:ext uri="{BB962C8B-B14F-4D97-AF65-F5344CB8AC3E}">
        <p14:creationId xmlns:p14="http://schemas.microsoft.com/office/powerpoint/2010/main" val="195860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2.2.1 input </a:t>
            </a:r>
            <a:r>
              <a:rPr lang="zh-TW" altLang="en-US" dirty="0"/>
              <a:t>命令</a:t>
            </a:r>
          </a:p>
          <a:p>
            <a:pPr lvl="3"/>
            <a:r>
              <a:rPr lang="en-US" altLang="zh-TW" dirty="0"/>
              <a:t>print </a:t>
            </a:r>
            <a:r>
              <a:rPr lang="zh-TW" altLang="en-US" dirty="0"/>
              <a:t>命令是輸出資料，</a:t>
            </a:r>
            <a:r>
              <a:rPr lang="en-US" altLang="zh-TW" dirty="0"/>
              <a:t>input </a:t>
            </a:r>
            <a:r>
              <a:rPr lang="zh-TW" altLang="en-US" dirty="0"/>
              <a:t>命令與 </a:t>
            </a:r>
            <a:r>
              <a:rPr lang="en-US" altLang="zh-TW" dirty="0"/>
              <a:t>print </a:t>
            </a:r>
            <a:r>
              <a:rPr lang="zh-TW" altLang="en-US" dirty="0"/>
              <a:t>命令相反，是讓使用者由「標準輸入」裝置輸入資料，如果沒有特別設定，標準輸入是指鍵盤。</a:t>
            </a:r>
            <a:r>
              <a:rPr lang="en-US" altLang="zh-TW" dirty="0"/>
              <a:t>input </a:t>
            </a:r>
            <a:r>
              <a:rPr lang="zh-TW" altLang="en-US" dirty="0"/>
              <a:t>命令也是使用相當頻繁的命令，例如教師若要利用電腦幫忙計算成績，則需先由鍵盤輸入學生成績。</a:t>
            </a:r>
            <a:endParaRPr lang="en-US" altLang="zh-TW" dirty="0"/>
          </a:p>
          <a:p>
            <a:pPr lvl="3"/>
            <a:r>
              <a:rPr lang="en-US" altLang="zh-TW" dirty="0"/>
              <a:t>input </a:t>
            </a:r>
            <a:r>
              <a:rPr lang="zh-TW" altLang="en-US" dirty="0"/>
              <a:t>命令的語法為：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94957"/>
            <a:ext cx="4591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63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2.2.2 </a:t>
            </a:r>
            <a:r>
              <a:rPr lang="zh-TW" altLang="en-US" dirty="0"/>
              <a:t>算術運算子</a:t>
            </a:r>
          </a:p>
          <a:p>
            <a:pPr lvl="3"/>
            <a:r>
              <a:rPr lang="zh-TW" altLang="en-US" dirty="0"/>
              <a:t>用於執行一般數學運算的運算子稱為「算術運算子」。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092280" cy="310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14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2.2.3 </a:t>
            </a:r>
            <a:r>
              <a:rPr lang="zh-TW" altLang="en-US" dirty="0"/>
              <a:t>關係運算子</a:t>
            </a:r>
          </a:p>
          <a:p>
            <a:pPr lvl="3"/>
            <a:r>
              <a:rPr lang="zh-TW" altLang="en-US" dirty="0"/>
              <a:t>關係運算子會比較兩個運算式，若比較結果正確，就傳回 </a:t>
            </a:r>
            <a:r>
              <a:rPr lang="en-US" altLang="zh-TW" dirty="0"/>
              <a:t>True</a:t>
            </a:r>
            <a:r>
              <a:rPr lang="zh-TW" altLang="en-US" dirty="0"/>
              <a:t>，若比較結果錯誤，就傳回 </a:t>
            </a:r>
            <a:r>
              <a:rPr lang="en-US" altLang="zh-TW" dirty="0"/>
              <a:t>False</a:t>
            </a:r>
            <a:r>
              <a:rPr lang="zh-TW" altLang="en-US" dirty="0"/>
              <a:t>。設計者可根據比較結果，進行不同處理程序。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948264" cy="404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16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2.2.4 </a:t>
            </a:r>
            <a:r>
              <a:rPr lang="zh-TW" altLang="en-US" dirty="0"/>
              <a:t>邏輯運算子</a:t>
            </a:r>
          </a:p>
          <a:p>
            <a:pPr lvl="3"/>
            <a:r>
              <a:rPr lang="zh-TW" altLang="en-US" dirty="0"/>
              <a:t>邏輯運算子通常是結合多個比較運算式來綜合得到最終比較結果，用於較複雜的比較條件。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812360" cy="4171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4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2.2.5 </a:t>
            </a:r>
            <a:r>
              <a:rPr lang="zh-TW" altLang="en-US" dirty="0"/>
              <a:t>複合指定運算子</a:t>
            </a:r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複合指定運算子同時做了「執行運算」及「指定」兩件工件。</a:t>
            </a:r>
          </a:p>
          <a:p>
            <a:pPr lvl="3"/>
            <a:r>
              <a:rPr lang="zh-TW" altLang="en-US" dirty="0"/>
              <a:t>下表是以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變數值為</a:t>
            </a:r>
            <a:r>
              <a:rPr lang="en-US" altLang="zh-TW" dirty="0"/>
              <a:t>10 </a:t>
            </a:r>
            <a:r>
              <a:rPr lang="zh-TW" altLang="en-US" dirty="0"/>
              <a:t>來計算範例結果：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5200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6821016" cy="289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02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範例：計算總分及平均成績</a:t>
            </a:r>
          </a:p>
          <a:p>
            <a:pPr lvl="3"/>
            <a:r>
              <a:rPr lang="zh-TW" altLang="en-US" dirty="0"/>
              <a:t>讓使用者輸入三科成績後計算總分及平均。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020272" cy="18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235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2.3.1 </a:t>
            </a:r>
            <a:r>
              <a:rPr lang="zh-TW" altLang="en-US" dirty="0"/>
              <a:t>程式流程控制</a:t>
            </a:r>
            <a:endParaRPr lang="en-US" altLang="zh-TW" dirty="0"/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流程控制命令分為兩大類：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b="1" dirty="0"/>
              <a:t>判斷式</a:t>
            </a:r>
            <a:r>
              <a:rPr lang="zh-TW" altLang="en-US" dirty="0"/>
              <a:t>：根據關係運算或邏輯運算的條件式來判斷程式執行的流程，若條件式結果為</a:t>
            </a:r>
            <a:r>
              <a:rPr lang="en-US" altLang="zh-TW" dirty="0"/>
              <a:t>True</a:t>
            </a:r>
            <a:r>
              <a:rPr lang="zh-TW" altLang="en-US" dirty="0"/>
              <a:t>，就執行跳躍。判斷式命令只有一個：</a:t>
            </a: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b="1" dirty="0"/>
              <a:t>迴圈</a:t>
            </a:r>
            <a:r>
              <a:rPr lang="zh-TW" altLang="en-US" dirty="0"/>
              <a:t>：根據關係運算或邏輯運算條件式的結果為 </a:t>
            </a:r>
            <a:r>
              <a:rPr lang="en-US" altLang="zh-TW" dirty="0"/>
              <a:t>True </a:t>
            </a:r>
            <a:r>
              <a:rPr lang="zh-TW" altLang="en-US" dirty="0"/>
              <a:t>或 </a:t>
            </a:r>
            <a:r>
              <a:rPr lang="en-US" altLang="zh-TW" dirty="0"/>
              <a:t>False </a:t>
            </a:r>
            <a:r>
              <a:rPr lang="zh-TW" altLang="en-US" dirty="0"/>
              <a:t>來判斷，以決定是否重複執行指定的程式。迴圈指令包括：（迴圈將在下一章詳細說明）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2.3 </a:t>
            </a:r>
            <a:r>
              <a:rPr lang="zh-TW" altLang="en-US" dirty="0"/>
              <a:t>判斷式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53333"/>
            <a:ext cx="40100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27336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60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2.3.2 </a:t>
            </a:r>
            <a:r>
              <a:rPr lang="zh-TW" altLang="en-US" dirty="0"/>
              <a:t>單向判斷式（</a:t>
            </a:r>
            <a:r>
              <a:rPr lang="en-US" altLang="zh-TW" dirty="0"/>
              <a:t>if⋯</a:t>
            </a:r>
            <a:r>
              <a:rPr lang="zh-TW" altLang="en-US" dirty="0"/>
              <a:t>）</a:t>
            </a:r>
          </a:p>
          <a:p>
            <a:pPr lvl="3"/>
            <a:r>
              <a:rPr lang="zh-TW" altLang="en-US" dirty="0"/>
              <a:t>「</a:t>
            </a:r>
            <a:r>
              <a:rPr lang="en-US" altLang="zh-TW" dirty="0"/>
              <a:t>if⋯</a:t>
            </a:r>
            <a:r>
              <a:rPr lang="zh-TW" altLang="en-US" dirty="0"/>
              <a:t>」為單向判斷式，是 </a:t>
            </a:r>
            <a:r>
              <a:rPr lang="en-US" altLang="zh-TW" dirty="0"/>
              <a:t>if </a:t>
            </a:r>
            <a:r>
              <a:rPr lang="zh-TW" altLang="en-US" dirty="0"/>
              <a:t>指令中最簡單的型態，語法為：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以下是單向判斷式的流程圖：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36904" cy="6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79" y="3140968"/>
            <a:ext cx="4752528" cy="310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73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範例：密碼輸入判斷</a:t>
            </a:r>
          </a:p>
          <a:p>
            <a:pPr lvl="3"/>
            <a:r>
              <a:rPr lang="zh-TW" altLang="en-US" dirty="0"/>
              <a:t>讓使用者輸入密碼，如果輸入的密碼正確（</a:t>
            </a:r>
            <a:r>
              <a:rPr lang="en-US" altLang="zh-TW" dirty="0"/>
              <a:t>1234</a:t>
            </a:r>
            <a:r>
              <a:rPr lang="zh-TW" altLang="en-US" dirty="0"/>
              <a:t>），會顯示「歡迎光臨！」；如果輸入的密碼錯誤，則不會顯示歡迎訊息。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273380" cy="148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70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331640" y="4286256"/>
            <a:ext cx="7598078" cy="1143008"/>
          </a:xfrm>
        </p:spPr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2.1 </a:t>
            </a:r>
            <a:r>
              <a:rPr lang="zh-TW" altLang="en-US" dirty="0">
                <a:hlinkClick r:id="rId2" action="ppaction://hlinksldjump"/>
              </a:rPr>
              <a:t>變數與資料型態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2.2 </a:t>
            </a:r>
            <a:r>
              <a:rPr lang="zh-TW" altLang="en-US" dirty="0">
                <a:hlinkClick r:id="rId3" action="ppaction://hlinksldjump"/>
              </a:rPr>
              <a:t>運算式</a:t>
            </a:r>
            <a:endParaRPr lang="en-US" altLang="zh-TW" dirty="0"/>
          </a:p>
          <a:p>
            <a:r>
              <a:rPr lang="en-US" altLang="zh-TW" dirty="0">
                <a:hlinkClick r:id="rId4" action="ppaction://hlinksldjump"/>
              </a:rPr>
              <a:t>2.3 </a:t>
            </a:r>
            <a:r>
              <a:rPr lang="zh-TW" altLang="en-US" dirty="0">
                <a:hlinkClick r:id="rId4" action="ppaction://hlinksldjump"/>
              </a:rPr>
              <a:t>判斷式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>
          <a:xfrm>
            <a:off x="3203848" y="476672"/>
            <a:ext cx="5760640" cy="2231678"/>
          </a:xfrm>
        </p:spPr>
        <p:txBody>
          <a:bodyPr/>
          <a:lstStyle/>
          <a:p>
            <a:pPr>
              <a:lnSpc>
                <a:spcPts val="1800"/>
              </a:lnSpc>
            </a:pPr>
            <a:r>
              <a:rPr lang="zh-TW" altLang="en-US" sz="1200" dirty="0"/>
              <a:t>變數顧名思義，是一個隨時可能改變內容的容器名稱，當設計者使用一個變數時，應用程式就會配置一塊記憶體給此變數使用，以變數名稱做為辨識此塊記憶體的標誌，系統會根據資料型態決定配置的記憶體大小，設計者就可在程式中將各種值存入該變數中。</a:t>
            </a:r>
          </a:p>
          <a:p>
            <a:pPr>
              <a:lnSpc>
                <a:spcPts val="1800"/>
              </a:lnSpc>
            </a:pPr>
            <a:r>
              <a:rPr lang="zh-TW" altLang="en-US" sz="1200" dirty="0"/>
              <a:t>用來指定資料做哪一種運算的是「 運算子」，進行運算的資料稱為「 運算元」。例如：「</a:t>
            </a:r>
            <a:r>
              <a:rPr lang="en-US" altLang="zh-TW" sz="1200" dirty="0"/>
              <a:t>2 + 3</a:t>
            </a:r>
            <a:r>
              <a:rPr lang="zh-TW" altLang="en-US" sz="1200" dirty="0"/>
              <a:t>」中的「</a:t>
            </a:r>
            <a:r>
              <a:rPr lang="en-US" altLang="zh-TW" sz="1200" dirty="0"/>
              <a:t>+</a:t>
            </a:r>
            <a:r>
              <a:rPr lang="zh-TW" altLang="en-US" sz="1200" dirty="0"/>
              <a:t>」是運算子，「</a:t>
            </a:r>
            <a:r>
              <a:rPr lang="en-US" altLang="zh-TW" sz="1200" dirty="0"/>
              <a:t>2</a:t>
            </a:r>
            <a:r>
              <a:rPr lang="zh-TW" altLang="en-US" sz="1200" dirty="0"/>
              <a:t>」及「</a:t>
            </a:r>
            <a:r>
              <a:rPr lang="en-US" altLang="zh-TW" sz="1200" dirty="0"/>
              <a:t>3</a:t>
            </a:r>
            <a:r>
              <a:rPr lang="zh-TW" altLang="en-US" sz="1200" dirty="0"/>
              <a:t>」是運算元。</a:t>
            </a:r>
          </a:p>
          <a:p>
            <a:pPr>
              <a:lnSpc>
                <a:spcPts val="1800"/>
              </a:lnSpc>
            </a:pPr>
            <a:r>
              <a:rPr lang="zh-TW" altLang="en-US" sz="1200" dirty="0"/>
              <a:t>程式的執行方式有循序式及跳躍式兩種，循序式是程式碼由上往下依序一列一列的執行。程式設計也和日常生活雷同，常會遇到一些需要做決策的情況，再依決策結果執行不同的程式碼，這種方式就是跳躍式執行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基本語法與結構控制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2.3.3 </a:t>
            </a:r>
            <a:r>
              <a:rPr lang="zh-TW" altLang="en-US" dirty="0"/>
              <a:t>雙向判斷式（</a:t>
            </a:r>
            <a:r>
              <a:rPr lang="en-US" altLang="zh-TW" dirty="0" err="1"/>
              <a:t>if⋯else</a:t>
            </a:r>
            <a:r>
              <a:rPr lang="zh-TW" altLang="en-US" dirty="0"/>
              <a:t>）</a:t>
            </a:r>
          </a:p>
          <a:p>
            <a:pPr lvl="3"/>
            <a:r>
              <a:rPr lang="zh-TW" altLang="en-US" dirty="0"/>
              <a:t>感覺上「</a:t>
            </a:r>
            <a:r>
              <a:rPr lang="en-US" altLang="zh-TW" dirty="0"/>
              <a:t>if</a:t>
            </a:r>
            <a:r>
              <a:rPr lang="zh-TW" altLang="en-US" dirty="0"/>
              <a:t>」語法並不完整，因為如果條件式成立就執行程式區塊內的內容，如果條件式不成立也應該做某些事來告知使用者。例如密碼驗證時，若密碼錯誤應顯示訊息告知使用者，此時就可使用「</a:t>
            </a:r>
            <a:r>
              <a:rPr lang="en-US" altLang="zh-TW" dirty="0" err="1"/>
              <a:t>if⋯else</a:t>
            </a:r>
            <a:r>
              <a:rPr lang="en-US" altLang="zh-TW" dirty="0"/>
              <a:t>⋯</a:t>
            </a:r>
            <a:r>
              <a:rPr lang="zh-TW" altLang="en-US" dirty="0"/>
              <a:t>」雙向判斷式。</a:t>
            </a:r>
          </a:p>
          <a:p>
            <a:pPr lvl="3"/>
            <a:r>
              <a:rPr lang="zh-TW" altLang="en-US" dirty="0"/>
              <a:t>「</a:t>
            </a:r>
            <a:r>
              <a:rPr lang="en-US" altLang="zh-TW" dirty="0" err="1"/>
              <a:t>if⋯else</a:t>
            </a:r>
            <a:r>
              <a:rPr lang="en-US" altLang="zh-TW" dirty="0"/>
              <a:t>⋯</a:t>
            </a:r>
            <a:r>
              <a:rPr lang="zh-TW" altLang="en-US" dirty="0"/>
              <a:t>」為雙向判斷式，語法為：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3" y="2852936"/>
            <a:ext cx="7776864" cy="115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635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以下是雙向選擇流程控制的流程圖：</a:t>
            </a:r>
          </a:p>
          <a:p>
            <a:pPr lvl="3"/>
            <a:endParaRPr lang="zh-TW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243093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17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範例：進階密碼判斷</a:t>
            </a:r>
          </a:p>
          <a:p>
            <a:pPr lvl="3"/>
            <a:r>
              <a:rPr lang="zh-TW" altLang="en-US" dirty="0"/>
              <a:t>讓使用者輸入密碼，如果輸入的密碼正確（</a:t>
            </a:r>
            <a:r>
              <a:rPr lang="en-US" altLang="zh-TW" dirty="0"/>
              <a:t>1234</a:t>
            </a:r>
            <a:r>
              <a:rPr lang="zh-TW" altLang="en-US" dirty="0"/>
              <a:t>），會顯示「歡迎光臨！」；如果輸入的密碼錯誤，則會顯示密碼錯誤訊息。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007981"/>
            <a:ext cx="7892123" cy="142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821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2.3.4 </a:t>
            </a:r>
            <a:r>
              <a:rPr lang="zh-TW" altLang="en-US" dirty="0"/>
              <a:t>多向判斷式（</a:t>
            </a:r>
            <a:r>
              <a:rPr lang="en-US" altLang="zh-TW" dirty="0" err="1"/>
              <a:t>if⋯elif⋯else</a:t>
            </a:r>
            <a:r>
              <a:rPr lang="zh-TW" altLang="en-US" dirty="0"/>
              <a:t>）</a:t>
            </a:r>
            <a:endParaRPr lang="en-US" altLang="zh-TW" dirty="0"/>
          </a:p>
          <a:p>
            <a:pPr lvl="3"/>
            <a:r>
              <a:rPr lang="zh-TW" altLang="en-US" dirty="0"/>
              <a:t>「</a:t>
            </a:r>
            <a:r>
              <a:rPr lang="en-US" altLang="zh-TW" dirty="0" err="1"/>
              <a:t>if⋯elif⋯else</a:t>
            </a:r>
            <a:r>
              <a:rPr lang="zh-TW" altLang="en-US" dirty="0"/>
              <a:t>」可在多項條件式中，擇一選取，如果條件式為 </a:t>
            </a:r>
            <a:r>
              <a:rPr lang="en-US" altLang="zh-TW" dirty="0"/>
              <a:t>True </a:t>
            </a:r>
            <a:r>
              <a:rPr lang="zh-TW" altLang="en-US" dirty="0"/>
              <a:t>時，就執行相對應的程式區塊，如果所有條件式都是 </a:t>
            </a:r>
            <a:r>
              <a:rPr lang="en-US" altLang="zh-TW" dirty="0"/>
              <a:t>False</a:t>
            </a:r>
            <a:r>
              <a:rPr lang="zh-TW" altLang="en-US" dirty="0"/>
              <a:t>，則執行 </a:t>
            </a:r>
            <a:r>
              <a:rPr lang="en-US" altLang="zh-TW" dirty="0"/>
              <a:t>else </a:t>
            </a:r>
            <a:r>
              <a:rPr lang="zh-TW" altLang="en-US" dirty="0"/>
              <a:t>後的程式區塊；若省略 </a:t>
            </a:r>
            <a:r>
              <a:rPr lang="en-US" altLang="zh-TW" dirty="0"/>
              <a:t>else </a:t>
            </a:r>
            <a:r>
              <a:rPr lang="zh-TW" altLang="en-US" dirty="0"/>
              <a:t>敘述，則條件式都是 </a:t>
            </a:r>
            <a:r>
              <a:rPr lang="en-US" altLang="zh-TW" dirty="0"/>
              <a:t>False </a:t>
            </a:r>
            <a:r>
              <a:rPr lang="zh-TW" altLang="en-US" dirty="0"/>
              <a:t>時，將不執行任何程式區塊。「</a:t>
            </a:r>
            <a:r>
              <a:rPr lang="en-US" altLang="zh-TW" dirty="0" err="1"/>
              <a:t>if⋯elif⋯else</a:t>
            </a:r>
            <a:r>
              <a:rPr lang="zh-TW" altLang="en-US" dirty="0"/>
              <a:t>」的語法為：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3048942" cy="190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73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以下是多向判斷式流程控制的流程圖 </a:t>
            </a:r>
            <a:r>
              <a:rPr lang="en-US" altLang="zh-TW" dirty="0"/>
              <a:t>( </a:t>
            </a:r>
            <a:r>
              <a:rPr lang="zh-TW" altLang="en-US" dirty="0"/>
              <a:t>以設定兩個條件式為例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5691106" cy="375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241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範例：判斷成績等第</a:t>
            </a:r>
          </a:p>
          <a:p>
            <a:pPr lvl="3"/>
            <a:r>
              <a:rPr lang="zh-TW" altLang="en-US" dirty="0"/>
              <a:t>讓使用者輸入成績，若成績在 </a:t>
            </a:r>
            <a:r>
              <a:rPr lang="en-US" altLang="zh-TW" dirty="0"/>
              <a:t>90 </a:t>
            </a:r>
            <a:r>
              <a:rPr lang="zh-TW" altLang="en-US" dirty="0"/>
              <a:t>分以上就顯示「優等」， </a:t>
            </a:r>
            <a:r>
              <a:rPr lang="en-US" altLang="zh-TW" dirty="0"/>
              <a:t>80-89 </a:t>
            </a:r>
            <a:r>
              <a:rPr lang="zh-TW" altLang="en-US" dirty="0"/>
              <a:t>分顯示「甲等」，</a:t>
            </a:r>
            <a:r>
              <a:rPr lang="en-US" altLang="zh-TW" dirty="0"/>
              <a:t>70-79 </a:t>
            </a:r>
            <a:r>
              <a:rPr lang="zh-TW" altLang="en-US" dirty="0"/>
              <a:t>分顯示「乙等」，</a:t>
            </a:r>
            <a:r>
              <a:rPr lang="en-US" altLang="zh-TW" dirty="0"/>
              <a:t>60-69 </a:t>
            </a:r>
            <a:r>
              <a:rPr lang="zh-TW" altLang="en-US" dirty="0"/>
              <a:t>分顯示「丙等」，</a:t>
            </a:r>
            <a:r>
              <a:rPr lang="en-US" altLang="zh-TW" dirty="0"/>
              <a:t>60 </a:t>
            </a:r>
            <a:r>
              <a:rPr lang="zh-TW" altLang="en-US" dirty="0"/>
              <a:t>分以下顯示「丁等」。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128792" cy="264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083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2.3.5 </a:t>
            </a:r>
            <a:r>
              <a:rPr lang="zh-TW" altLang="en-US" dirty="0"/>
              <a:t>巢狀判斷式</a:t>
            </a:r>
          </a:p>
          <a:p>
            <a:pPr lvl="3"/>
            <a:r>
              <a:rPr lang="zh-TW" altLang="en-US" dirty="0"/>
              <a:t>在判斷式 </a:t>
            </a:r>
            <a:r>
              <a:rPr lang="en-US" altLang="zh-TW" dirty="0"/>
              <a:t>(</a:t>
            </a:r>
            <a:r>
              <a:rPr lang="en-US" altLang="zh-TW" dirty="0" err="1"/>
              <a:t>if⋯elif⋯else</a:t>
            </a:r>
            <a:r>
              <a:rPr lang="en-US" altLang="zh-TW" dirty="0"/>
              <a:t>) </a:t>
            </a:r>
            <a:r>
              <a:rPr lang="zh-TW" altLang="en-US" dirty="0"/>
              <a:t>之內可以包含判斷式，稱為巢狀判斷式。系統並未規定巢狀判斷式的層數，要加多少層判斷式都可以，但層數太多會降低程式可讀性，而且維護較困難。</a:t>
            </a:r>
          </a:p>
          <a:p>
            <a:pPr lvl="2"/>
            <a:r>
              <a:rPr lang="zh-TW" altLang="en-US" dirty="0"/>
              <a:t>範例：百貨公司折扣戰</a:t>
            </a:r>
          </a:p>
          <a:p>
            <a:pPr lvl="3"/>
            <a:r>
              <a:rPr lang="zh-TW" altLang="en-US" dirty="0"/>
              <a:t>讓顧客輸入購買金額，若金額在 </a:t>
            </a:r>
            <a:r>
              <a:rPr lang="en-US" altLang="zh-TW" dirty="0"/>
              <a:t>100000 </a:t>
            </a:r>
            <a:r>
              <a:rPr lang="zh-TW" altLang="en-US" dirty="0"/>
              <a:t>元以上就打八折，金額在 </a:t>
            </a:r>
            <a:r>
              <a:rPr lang="en-US" altLang="zh-TW" dirty="0"/>
              <a:t>50000 </a:t>
            </a:r>
            <a:r>
              <a:rPr lang="zh-TW" altLang="en-US" dirty="0"/>
              <a:t>元以上就打八五折，金額在 </a:t>
            </a:r>
            <a:r>
              <a:rPr lang="en-US" altLang="zh-TW" dirty="0"/>
              <a:t>30000 </a:t>
            </a:r>
            <a:r>
              <a:rPr lang="zh-TW" altLang="en-US" dirty="0"/>
              <a:t>元以上就打九折，金額在 </a:t>
            </a:r>
            <a:r>
              <a:rPr lang="en-US" altLang="zh-TW" dirty="0"/>
              <a:t>10000 </a:t>
            </a:r>
            <a:r>
              <a:rPr lang="zh-TW" altLang="en-US" dirty="0"/>
              <a:t>元以上就打九五折。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7308304" cy="27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70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2.1.1 </a:t>
            </a:r>
            <a:r>
              <a:rPr lang="zh-TW" altLang="en-US" dirty="0"/>
              <a:t>變數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變數不需宣告就可使用，語法為：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使用變數時不必指定資料型態，</a:t>
            </a:r>
            <a:r>
              <a:rPr lang="en-US" altLang="zh-TW" dirty="0"/>
              <a:t>Python </a:t>
            </a:r>
            <a:r>
              <a:rPr lang="zh-TW" altLang="en-US" dirty="0"/>
              <a:t>會根據變數值設定資料型態，例如上述</a:t>
            </a:r>
            <a:r>
              <a:rPr lang="en-US" altLang="zh-TW" dirty="0"/>
              <a:t>score </a:t>
            </a:r>
            <a:r>
              <a:rPr lang="zh-TW" altLang="en-US" dirty="0"/>
              <a:t>的資料型態整數 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</a:t>
            </a:r>
            <a:r>
              <a:rPr lang="zh-TW" altLang="en-US" dirty="0"/>
              <a:t>。又如：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 </a:t>
            </a:r>
            <a:r>
              <a:rPr lang="zh-TW" altLang="en-US" dirty="0"/>
              <a:t>變數與資料型態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08657"/>
            <a:ext cx="5451127" cy="111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17032"/>
            <a:ext cx="3581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40" y="5013176"/>
            <a:ext cx="6781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如果多個變數具有相同變數值，可以一起指定變數值，例如變數 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 </a:t>
            </a:r>
            <a:r>
              <a:rPr lang="zh-TW" altLang="en-US" dirty="0"/>
              <a:t>的值皆為</a:t>
            </a:r>
            <a:r>
              <a:rPr lang="en-US" altLang="zh-TW" dirty="0"/>
              <a:t>20</a:t>
            </a:r>
            <a:r>
              <a:rPr lang="zh-TW" altLang="en-US" dirty="0"/>
              <a:t>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也可以在同一列指定多個變數，變數之間以「</a:t>
            </a:r>
            <a:r>
              <a:rPr lang="en-US" altLang="zh-TW" dirty="0"/>
              <a:t>,</a:t>
            </a:r>
            <a:r>
              <a:rPr lang="zh-TW" altLang="en-US" dirty="0"/>
              <a:t>」分隔。例如變數 </a:t>
            </a:r>
            <a:r>
              <a:rPr lang="en-US" altLang="zh-TW" dirty="0"/>
              <a:t>age </a:t>
            </a:r>
            <a:r>
              <a:rPr lang="zh-TW" altLang="en-US" dirty="0"/>
              <a:t>的值為</a:t>
            </a:r>
            <a:r>
              <a:rPr lang="en-US" altLang="zh-TW" dirty="0"/>
              <a:t>18</a:t>
            </a:r>
            <a:r>
              <a:rPr lang="zh-TW" altLang="en-US" dirty="0"/>
              <a:t>，</a:t>
            </a:r>
            <a:r>
              <a:rPr lang="en-US" altLang="zh-TW" dirty="0"/>
              <a:t>name </a:t>
            </a:r>
            <a:r>
              <a:rPr lang="zh-TW" altLang="en-US" dirty="0"/>
              <a:t>的值為「林大山」：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如果變數不再使用，可以將變數刪除以節省記憶體。刪除變數的語法為：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3705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1" y="3789040"/>
            <a:ext cx="39433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8F1B6A3-31D6-4857-A2D3-CB6813EE4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71" y="2852936"/>
            <a:ext cx="3861389" cy="3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2.1.2 </a:t>
            </a:r>
            <a:r>
              <a:rPr lang="zh-TW" altLang="en-US" dirty="0"/>
              <a:t>變數命名規則</a:t>
            </a:r>
          </a:p>
          <a:p>
            <a:pPr lvl="3"/>
            <a:r>
              <a:rPr lang="zh-TW" altLang="en-US" dirty="0"/>
              <a:t>為變數命名必須遵守一定規則，否則在程式執行時會產生錯誤。</a:t>
            </a:r>
            <a:r>
              <a:rPr lang="en-US" altLang="zh-TW" dirty="0"/>
              <a:t>Python </a:t>
            </a:r>
            <a:r>
              <a:rPr lang="zh-TW" altLang="en-US" dirty="0"/>
              <a:t>變數的命名規則為：</a:t>
            </a:r>
          </a:p>
          <a:p>
            <a:pPr lvl="3"/>
            <a:r>
              <a:rPr lang="zh-TW" altLang="en-US" dirty="0"/>
              <a:t>█ 變數名稱的第一個字母必須是大小寫字母、</a:t>
            </a:r>
            <a:r>
              <a:rPr lang="en-US" altLang="zh-TW" dirty="0"/>
              <a:t>_</a:t>
            </a:r>
            <a:r>
              <a:rPr lang="zh-TW" altLang="en-US" dirty="0"/>
              <a:t>、中文。</a:t>
            </a:r>
          </a:p>
          <a:p>
            <a:pPr lvl="3"/>
            <a:r>
              <a:rPr lang="zh-TW" altLang="en-US" dirty="0"/>
              <a:t>█ 只能由大小寫字母、數字、</a:t>
            </a:r>
            <a:r>
              <a:rPr lang="en-US" altLang="zh-TW" dirty="0"/>
              <a:t>_</a:t>
            </a:r>
            <a:r>
              <a:rPr lang="zh-TW" altLang="en-US" dirty="0"/>
              <a:t>、中文組成變數名稱。</a:t>
            </a:r>
          </a:p>
          <a:p>
            <a:pPr lvl="3"/>
            <a:r>
              <a:rPr lang="zh-TW" altLang="en-US" dirty="0"/>
              <a:t>█ 英文字母大小寫視為不同變數名稱。</a:t>
            </a:r>
          </a:p>
          <a:p>
            <a:pPr lvl="3"/>
            <a:r>
              <a:rPr lang="zh-TW" altLang="en-US" dirty="0"/>
              <a:t>█ 變數名稱不能與 </a:t>
            </a:r>
            <a:r>
              <a:rPr lang="en-US" altLang="zh-TW" dirty="0"/>
              <a:t>Python </a:t>
            </a:r>
            <a:r>
              <a:rPr lang="zh-TW" altLang="en-US" dirty="0"/>
              <a:t>內建的保留字相同。</a:t>
            </a:r>
          </a:p>
        </p:txBody>
      </p:sp>
    </p:spTree>
    <p:extLst>
      <p:ext uri="{BB962C8B-B14F-4D97-AF65-F5344CB8AC3E}">
        <p14:creationId xmlns:p14="http://schemas.microsoft.com/office/powerpoint/2010/main" val="204419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2.1.3 </a:t>
            </a:r>
            <a:r>
              <a:rPr lang="zh-TW" altLang="en-US" dirty="0"/>
              <a:t>數值、布林與字串資料型態</a:t>
            </a:r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數值資料型態主要有整數 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 </a:t>
            </a:r>
            <a:r>
              <a:rPr lang="zh-TW" altLang="en-US" dirty="0"/>
              <a:t>及浮點數 </a:t>
            </a:r>
            <a:r>
              <a:rPr lang="en-US" altLang="zh-TW" dirty="0"/>
              <a:t>(float)</a:t>
            </a:r>
            <a:r>
              <a:rPr lang="zh-TW" altLang="en-US" dirty="0"/>
              <a:t>。整數是指不含小數點的數值，浮點數則指包含小數點的數值，例如：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布林資料型態 </a:t>
            </a:r>
            <a:r>
              <a:rPr lang="en-US" altLang="zh-TW" dirty="0"/>
              <a:t>(bool) </a:t>
            </a:r>
            <a:r>
              <a:rPr lang="zh-TW" altLang="en-US" dirty="0"/>
              <a:t>只有兩個值：</a:t>
            </a:r>
            <a:r>
              <a:rPr lang="en-US" altLang="zh-TW" dirty="0"/>
              <a:t>True </a:t>
            </a:r>
            <a:r>
              <a:rPr lang="zh-TW" altLang="en-US" dirty="0"/>
              <a:t>及 </a:t>
            </a:r>
            <a:r>
              <a:rPr lang="en-US" altLang="zh-TW" dirty="0"/>
              <a:t>False ( </a:t>
            </a:r>
            <a:r>
              <a:rPr lang="zh-TW" altLang="en-US" dirty="0"/>
              <a:t>注意「</a:t>
            </a:r>
            <a:r>
              <a:rPr lang="en-US" altLang="zh-TW" dirty="0"/>
              <a:t>T</a:t>
            </a:r>
            <a:r>
              <a:rPr lang="zh-TW" altLang="en-US" dirty="0"/>
              <a:t>」及「</a:t>
            </a:r>
            <a:r>
              <a:rPr lang="en-US" altLang="zh-TW" dirty="0"/>
              <a:t>F</a:t>
            </a:r>
            <a:r>
              <a:rPr lang="zh-TW" altLang="en-US" dirty="0"/>
              <a:t>」是大寫</a:t>
            </a:r>
            <a:r>
              <a:rPr lang="en-US" altLang="zh-TW" dirty="0"/>
              <a:t>)</a:t>
            </a:r>
            <a:r>
              <a:rPr lang="zh-TW" altLang="en-US" dirty="0"/>
              <a:t>，此種變數通常是在條件運算中使用，程式可根據布林變數的值判斷要進行何種運作。例如：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字串資料型態 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) </a:t>
            </a:r>
            <a:r>
              <a:rPr lang="zh-TW" altLang="en-US" dirty="0"/>
              <a:t>是變數值以一對雙引號 </a:t>
            </a:r>
            <a:r>
              <a:rPr lang="en-US" altLang="zh-TW" dirty="0"/>
              <a:t>(</a:t>
            </a:r>
            <a:r>
              <a:rPr lang="zh-TW" altLang="en-US" dirty="0"/>
              <a:t>「</a:t>
            </a:r>
            <a:r>
              <a:rPr lang="en-US" altLang="zh-TW" dirty="0"/>
              <a:t>"</a:t>
            </a:r>
            <a:r>
              <a:rPr lang="zh-TW" altLang="en-US" dirty="0"/>
              <a:t>」</a:t>
            </a:r>
            <a:r>
              <a:rPr lang="en-US" altLang="zh-TW" dirty="0"/>
              <a:t>) </a:t>
            </a:r>
            <a:r>
              <a:rPr lang="zh-TW" altLang="en-US" dirty="0"/>
              <a:t>或單引號 </a:t>
            </a:r>
            <a:r>
              <a:rPr lang="en-US" altLang="zh-TW" dirty="0"/>
              <a:t>(</a:t>
            </a:r>
            <a:r>
              <a:rPr lang="zh-TW" altLang="en-US" dirty="0"/>
              <a:t>「</a:t>
            </a:r>
            <a:r>
              <a:rPr lang="en-US" altLang="zh-TW" dirty="0"/>
              <a:t>'</a:t>
            </a:r>
            <a:r>
              <a:rPr lang="zh-TW" altLang="en-US" dirty="0"/>
              <a:t>」</a:t>
            </a:r>
            <a:r>
              <a:rPr lang="en-US" altLang="zh-TW" dirty="0"/>
              <a:t>) </a:t>
            </a:r>
            <a:r>
              <a:rPr lang="zh-TW" altLang="en-US" dirty="0"/>
              <a:t>包起來，例如：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如果字串要包含引號本身 </a:t>
            </a:r>
            <a:r>
              <a:rPr lang="en-US" altLang="zh-TW" dirty="0"/>
              <a:t>( </a:t>
            </a:r>
            <a:r>
              <a:rPr lang="zh-TW" altLang="en-US" dirty="0"/>
              <a:t>雙引號或單引號</a:t>
            </a:r>
            <a:r>
              <a:rPr lang="en-US" altLang="zh-TW" dirty="0"/>
              <a:t>)</a:t>
            </a:r>
            <a:r>
              <a:rPr lang="zh-TW" altLang="en-US" dirty="0"/>
              <a:t>，可使用另一種引號包住字串，例如：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83" y="1987047"/>
            <a:ext cx="4024741" cy="57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86" y="3573016"/>
            <a:ext cx="3920654" cy="32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83" y="4869160"/>
            <a:ext cx="4185457" cy="34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83" y="5841148"/>
            <a:ext cx="7851314" cy="28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19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2.1.4 print </a:t>
            </a:r>
            <a:r>
              <a:rPr lang="zh-TW" altLang="en-US" dirty="0"/>
              <a:t>及 </a:t>
            </a:r>
            <a:r>
              <a:rPr lang="en-US" altLang="zh-TW" dirty="0"/>
              <a:t>type </a:t>
            </a:r>
            <a:r>
              <a:rPr lang="zh-TW" altLang="en-US" dirty="0"/>
              <a:t>命令</a:t>
            </a:r>
          </a:p>
          <a:p>
            <a:pPr lvl="3"/>
            <a:r>
              <a:rPr lang="en-US" altLang="zh-TW" dirty="0"/>
              <a:t>print </a:t>
            </a:r>
            <a:r>
              <a:rPr lang="zh-TW" altLang="en-US" dirty="0"/>
              <a:t>命令能列印指定項目的內容，語法為：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print </a:t>
            </a:r>
            <a:r>
              <a:rPr lang="zh-TW" altLang="en-US" dirty="0"/>
              <a:t>命令支援參數格式化功能，即以「</a:t>
            </a:r>
            <a:r>
              <a:rPr lang="en-US" altLang="zh-TW" dirty="0"/>
              <a:t>%s</a:t>
            </a:r>
            <a:r>
              <a:rPr lang="zh-TW" altLang="en-US" dirty="0"/>
              <a:t>」代表字串、「</a:t>
            </a:r>
            <a:r>
              <a:rPr lang="en-US" altLang="zh-TW" dirty="0"/>
              <a:t>%d</a:t>
            </a:r>
            <a:r>
              <a:rPr lang="zh-TW" altLang="en-US" dirty="0"/>
              <a:t>」代表整數、「</a:t>
            </a:r>
            <a:r>
              <a:rPr lang="en-US" altLang="zh-TW" dirty="0"/>
              <a:t>%f</a:t>
            </a:r>
            <a:r>
              <a:rPr lang="zh-TW" altLang="en-US" dirty="0"/>
              <a:t>」代表浮點數，語法為：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也可使用字串的 </a:t>
            </a:r>
            <a:r>
              <a:rPr lang="en-US" altLang="zh-TW" dirty="0"/>
              <a:t>format </a:t>
            </a:r>
            <a:r>
              <a:rPr lang="zh-TW" altLang="en-US" dirty="0"/>
              <a:t>方法來做格式化，以一對大括號「</a:t>
            </a:r>
            <a:r>
              <a:rPr lang="en-US" altLang="zh-TW" dirty="0"/>
              <a:t>{}</a:t>
            </a:r>
            <a:r>
              <a:rPr lang="zh-TW" altLang="en-US" dirty="0"/>
              <a:t>」表示參數的位置，語法為：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type </a:t>
            </a:r>
            <a:r>
              <a:rPr lang="zh-TW" altLang="en-US" dirty="0"/>
              <a:t>命令會取得項目的資料型態，如果使用者不確定某些項目的資料型態，可用</a:t>
            </a:r>
            <a:r>
              <a:rPr lang="en-US" altLang="zh-TW" dirty="0"/>
              <a:t>type </a:t>
            </a:r>
            <a:r>
              <a:rPr lang="zh-TW" altLang="en-US" dirty="0"/>
              <a:t>命令確認，語法為：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409185" cy="34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4" y="2924944"/>
            <a:ext cx="4695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533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45224"/>
            <a:ext cx="404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73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範例：格式化列印</a:t>
            </a:r>
          </a:p>
          <a:p>
            <a:pPr lvl="3"/>
            <a:r>
              <a:rPr lang="zh-TW" altLang="en-US" dirty="0"/>
              <a:t>以 </a:t>
            </a:r>
            <a:r>
              <a:rPr lang="en-US" altLang="zh-TW" dirty="0"/>
              <a:t>print </a:t>
            </a:r>
            <a:r>
              <a:rPr lang="zh-TW" altLang="en-US" dirty="0"/>
              <a:t>命令列印成績單。</a:t>
            </a:r>
            <a:r>
              <a:rPr lang="en-US" altLang="zh-TW" dirty="0"/>
              <a:t>(</a:t>
            </a:r>
            <a:r>
              <a:rPr lang="en-US" altLang="zh-TW" dirty="0" err="1"/>
              <a:t>spyder</a:t>
            </a:r>
            <a:r>
              <a:rPr lang="en-US" altLang="zh-TW" dirty="0"/>
              <a:t> 3 </a:t>
            </a:r>
            <a:r>
              <a:rPr lang="zh-TW" altLang="en-US" dirty="0"/>
              <a:t>在連續輸出時會將「</a:t>
            </a:r>
            <a:r>
              <a:rPr lang="en-US" altLang="zh-TW" dirty="0"/>
              <a:t>&gt;&gt;&gt;</a:t>
            </a:r>
            <a:r>
              <a:rPr lang="zh-TW" altLang="en-US" dirty="0"/>
              <a:t>」提示符號置於第二列，不影響執行結果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7803"/>
            <a:ext cx="7308304" cy="170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2"/>
            <a:ext cx="7616230" cy="149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70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2.1.5 </a:t>
            </a:r>
            <a:r>
              <a:rPr lang="zh-TW" altLang="en-US" dirty="0"/>
              <a:t>資料型態轉換</a:t>
            </a:r>
          </a:p>
          <a:p>
            <a:pPr lvl="3"/>
            <a:r>
              <a:rPr lang="zh-TW" altLang="en-US" dirty="0"/>
              <a:t>變數的資料型態非常重要，通常相同資料型態才能運算。</a:t>
            </a:r>
            <a:r>
              <a:rPr lang="en-US" altLang="zh-TW" dirty="0"/>
              <a:t>Python </a:t>
            </a:r>
            <a:r>
              <a:rPr lang="zh-TW" altLang="en-US" dirty="0"/>
              <a:t>具有簡單的資料型態自動轉換功能：如果是整數與浮點運算，系統會先將整數轉換為浮點數再運算，運算結果為浮點數，例如：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如果系統無法自動進行資料型態轉換，就需以資料型態轉換命令強制轉換。</a:t>
            </a:r>
            <a:r>
              <a:rPr lang="en-US" altLang="zh-TW" dirty="0"/>
              <a:t>Python </a:t>
            </a:r>
            <a:r>
              <a:rPr lang="zh-TW" altLang="en-US" dirty="0"/>
              <a:t>強制資料型態轉換命令有：</a:t>
            </a:r>
          </a:p>
          <a:p>
            <a:pPr lvl="3"/>
            <a:r>
              <a:rPr lang="zh-TW" altLang="en-US" dirty="0"/>
              <a:t>█ </a:t>
            </a:r>
            <a:r>
              <a:rPr lang="en-US" altLang="zh-TW" b="1" dirty="0" err="1"/>
              <a:t>int</a:t>
            </a:r>
            <a:r>
              <a:rPr lang="en-US" altLang="zh-TW" b="1" dirty="0"/>
              <a:t>()</a:t>
            </a:r>
            <a:r>
              <a:rPr lang="zh-TW" altLang="en-US" dirty="0"/>
              <a:t>：強制轉換為整數資料型態。</a:t>
            </a:r>
          </a:p>
          <a:p>
            <a:pPr lvl="3"/>
            <a:r>
              <a:rPr lang="zh-TW" altLang="en-US" dirty="0"/>
              <a:t>█ </a:t>
            </a:r>
            <a:r>
              <a:rPr lang="en-US" altLang="zh-TW" b="1" dirty="0"/>
              <a:t>float()</a:t>
            </a:r>
            <a:r>
              <a:rPr lang="zh-TW" altLang="en-US" dirty="0"/>
              <a:t>：強制轉換為浮點數資料型態。</a:t>
            </a:r>
          </a:p>
          <a:p>
            <a:pPr lvl="3"/>
            <a:r>
              <a:rPr lang="zh-TW" altLang="en-US" dirty="0"/>
              <a:t>█ </a:t>
            </a:r>
            <a:r>
              <a:rPr lang="en-US" altLang="zh-TW" b="1" dirty="0" err="1"/>
              <a:t>str</a:t>
            </a:r>
            <a:r>
              <a:rPr lang="en-US" altLang="zh-TW" b="1" dirty="0"/>
              <a:t>()</a:t>
            </a:r>
            <a:r>
              <a:rPr lang="zh-TW" altLang="en-US" dirty="0"/>
              <a:t>：強制轉換為字串資料型態。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6619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191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20069</TotalTime>
  <Words>1737</Words>
  <Application>Microsoft Office PowerPoint</Application>
  <PresentationFormat>如螢幕大小 (4:3)</PresentationFormat>
  <Paragraphs>103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2.1 變數與資料型態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2.2 運算式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2.3 判斷式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jo</cp:lastModifiedBy>
  <cp:revision>2061</cp:revision>
  <dcterms:created xsi:type="dcterms:W3CDTF">2011-06-06T16:54:13Z</dcterms:created>
  <dcterms:modified xsi:type="dcterms:W3CDTF">2017-09-19T13:17:36Z</dcterms:modified>
</cp:coreProperties>
</file>