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739" r:id="rId2"/>
    <p:sldId id="773" r:id="rId3"/>
    <p:sldId id="774" r:id="rId4"/>
    <p:sldId id="775" r:id="rId5"/>
    <p:sldId id="776" r:id="rId6"/>
    <p:sldId id="777" r:id="rId7"/>
    <p:sldId id="778" r:id="rId8"/>
    <p:sldId id="781" r:id="rId9"/>
    <p:sldId id="779" r:id="rId10"/>
    <p:sldId id="780" r:id="rId11"/>
    <p:sldId id="782" r:id="rId12"/>
    <p:sldId id="783" r:id="rId13"/>
    <p:sldId id="784" r:id="rId14"/>
    <p:sldId id="788" r:id="rId15"/>
    <p:sldId id="785" r:id="rId16"/>
    <p:sldId id="786" r:id="rId17"/>
    <p:sldId id="787" r:id="rId18"/>
    <p:sldId id="789" r:id="rId19"/>
    <p:sldId id="790" r:id="rId20"/>
    <p:sldId id="791" r:id="rId21"/>
    <p:sldId id="792" r:id="rId22"/>
    <p:sldId id="793" r:id="rId23"/>
    <p:sldId id="794" r:id="rId24"/>
    <p:sldId id="79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67A48"/>
    <a:srgbClr val="786CAE"/>
    <a:srgbClr val="6EB5AF"/>
    <a:srgbClr val="8FC320"/>
    <a:srgbClr val="33CCCC"/>
    <a:srgbClr val="B5D14F"/>
    <a:srgbClr val="EB5405"/>
    <a:srgbClr val="FFE33A"/>
    <a:srgbClr val="467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8058" autoAdjust="0"/>
  </p:normalViewPr>
  <p:slideViewPr>
    <p:cSldViewPr>
      <p:cViewPr varScale="1">
        <p:scale>
          <a:sx n="112" d="100"/>
          <a:sy n="112" d="100"/>
        </p:scale>
        <p:origin x="15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2017/9/24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2017/9/24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rgbClr val="3D3B5F"/>
                  </a:solidFill>
                </a:rPr>
                <a:t>續下頁</a:t>
              </a: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bg2"/>
                  </a:solidFill>
                </a:rPr>
                <a:t>回</a:t>
              </a:r>
              <a:endParaRPr lang="en-US" altLang="zh-TW" sz="2400" b="1" dirty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bg2"/>
                  </a:solidFill>
                </a:rPr>
                <a:t>首頁</a:t>
              </a: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857224" y="4286256"/>
            <a:ext cx="8072494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/>
          </p:nvPr>
        </p:nvSpPr>
        <p:spPr>
          <a:xfrm>
            <a:off x="3500430" y="1142984"/>
            <a:ext cx="5357850" cy="1565366"/>
          </a:xfrm>
          <a:noFill/>
          <a:ln w="15875" cap="rnd">
            <a:noFill/>
            <a:round/>
          </a:ln>
          <a:effectLst/>
        </p:spPr>
        <p:txBody>
          <a:bodyPr lIns="144000" tIns="72000" rIns="288000" anchor="ctr" anchorCtr="0">
            <a:noAutofit/>
          </a:bodyPr>
          <a:lstStyle>
            <a:lvl1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1071538" y="335756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857496"/>
            <a:ext cx="9000000" cy="30003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564936"/>
            <a:ext cx="2357454" cy="28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2065408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/>
              <a:t>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2" name="群組 1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1C1C1C">
                <a:alpha val="9058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  <p:sp>
        <p:nvSpPr>
          <p:cNvPr id="8" name="標題版面配置區 21"/>
          <p:cNvSpPr>
            <a:spLocks noGrp="1"/>
          </p:cNvSpPr>
          <p:nvPr userDrawn="1"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  <a:endParaRPr kumimoji="0" lang="en-US" altLang="zh-TW" dirty="0"/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6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6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3991164" cy="5760000"/>
          </a:xfrm>
        </p:spPr>
        <p:txBody>
          <a:bodyPr/>
          <a:lstStyle/>
          <a:p>
            <a:pPr lvl="4">
              <a:buFont typeface="+mj-lt"/>
              <a:buAutoNum type="arabicPeriod" startAt="3"/>
            </a:pPr>
            <a:r>
              <a:rPr lang="zh-TW" altLang="en-US" dirty="0"/>
              <a:t>點選 </a:t>
            </a:r>
            <a:r>
              <a:rPr lang="zh-TW" altLang="en-US" b="1" dirty="0"/>
              <a:t>觸發程序 </a:t>
            </a:r>
            <a:r>
              <a:rPr lang="zh-TW" altLang="en-US" dirty="0"/>
              <a:t>頁籤，按 </a:t>
            </a:r>
            <a:r>
              <a:rPr lang="zh-TW" altLang="en-US" b="1" dirty="0"/>
              <a:t>新增</a:t>
            </a:r>
            <a:r>
              <a:rPr lang="en-US" altLang="zh-TW" b="1" dirty="0"/>
              <a:t>(N)</a:t>
            </a:r>
            <a:r>
              <a:rPr lang="en-US" altLang="zh-TW" dirty="0"/>
              <a:t>... </a:t>
            </a:r>
            <a:r>
              <a:rPr lang="zh-TW" altLang="en-US" dirty="0"/>
              <a:t>鈕開啟 </a:t>
            </a:r>
            <a:r>
              <a:rPr lang="zh-TW" altLang="en-US" b="1" dirty="0"/>
              <a:t>新增觸發程序 </a:t>
            </a:r>
            <a:r>
              <a:rPr lang="zh-TW" altLang="en-US" dirty="0"/>
              <a:t>對話方塊。</a:t>
            </a:r>
            <a:endParaRPr lang="en-US" altLang="zh-TW" dirty="0"/>
          </a:p>
          <a:p>
            <a:pPr lvl="4">
              <a:buFont typeface="+mj-lt"/>
              <a:buAutoNum type="arabicPeriod" startAt="3"/>
            </a:pPr>
            <a:endParaRPr lang="en-US" altLang="zh-TW" dirty="0"/>
          </a:p>
          <a:p>
            <a:pPr lvl="4">
              <a:buFont typeface="+mj-lt"/>
              <a:buAutoNum type="arabicPeriod" startAt="3"/>
            </a:pPr>
            <a:endParaRPr lang="en-US" altLang="zh-TW" dirty="0"/>
          </a:p>
          <a:p>
            <a:pPr lvl="4">
              <a:buFont typeface="+mj-lt"/>
              <a:buAutoNum type="arabicPeriod" startAt="3"/>
            </a:pPr>
            <a:endParaRPr lang="en-US" altLang="zh-TW" dirty="0"/>
          </a:p>
          <a:p>
            <a:pPr lvl="4">
              <a:buFont typeface="+mj-lt"/>
              <a:buAutoNum type="arabicPeriod" startAt="3"/>
            </a:pPr>
            <a:endParaRPr lang="en-US" altLang="zh-TW" dirty="0"/>
          </a:p>
          <a:p>
            <a:pPr lvl="4">
              <a:buFont typeface="+mj-lt"/>
              <a:buAutoNum type="arabicPeriod" startAt="3"/>
            </a:pPr>
            <a:r>
              <a:rPr lang="zh-TW" altLang="en-US" dirty="0"/>
              <a:t>在 </a:t>
            </a:r>
            <a:r>
              <a:rPr lang="zh-TW" altLang="en-US" b="1" dirty="0"/>
              <a:t>新增觸發程序 </a:t>
            </a:r>
            <a:r>
              <a:rPr lang="zh-TW" altLang="en-US" dirty="0"/>
              <a:t>對話方塊中，</a:t>
            </a:r>
            <a:r>
              <a:rPr lang="zh-TW" altLang="en-US" b="1" dirty="0"/>
              <a:t>設定 </a:t>
            </a:r>
            <a:r>
              <a:rPr lang="zh-TW" altLang="en-US" dirty="0"/>
              <a:t>欄核選 </a:t>
            </a:r>
            <a:r>
              <a:rPr lang="zh-TW" altLang="en-US" b="1" dirty="0"/>
              <a:t>每天</a:t>
            </a:r>
            <a:r>
              <a:rPr lang="zh-TW" altLang="en-US" dirty="0"/>
              <a:t>，並設定開始執行時間，系統預設為現在時間， </a:t>
            </a:r>
            <a:r>
              <a:rPr lang="zh-TW" altLang="en-US" b="1" dirty="0"/>
              <a:t>進階設定</a:t>
            </a:r>
            <a:r>
              <a:rPr lang="zh-TW" altLang="en-US" dirty="0"/>
              <a:t> 欄核選 </a:t>
            </a:r>
            <a:r>
              <a:rPr lang="zh-TW" altLang="en-US" b="1" dirty="0"/>
              <a:t>重複工作每隔</a:t>
            </a:r>
            <a:r>
              <a:rPr lang="en-US" altLang="zh-TW" b="1" dirty="0"/>
              <a:t>(P)</a:t>
            </a:r>
            <a:r>
              <a:rPr lang="zh-TW" altLang="en-US" dirty="0"/>
              <a:t>，並設定時間為 </a:t>
            </a:r>
            <a:r>
              <a:rPr lang="en-US" altLang="zh-TW" dirty="0"/>
              <a:t>1 </a:t>
            </a:r>
            <a:r>
              <a:rPr lang="zh-TW" altLang="en-US" dirty="0"/>
              <a:t>小時，完成後按 </a:t>
            </a:r>
            <a:r>
              <a:rPr lang="zh-TW" altLang="en-US" b="1" dirty="0"/>
              <a:t>確定</a:t>
            </a:r>
            <a:r>
              <a:rPr lang="zh-TW" altLang="en-US" dirty="0"/>
              <a:t> 鈕。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163" y="773947"/>
            <a:ext cx="4309665" cy="19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159" y="2924944"/>
            <a:ext cx="4465671" cy="360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4">
              <a:buFont typeface="+mj-lt"/>
              <a:buAutoNum type="arabicPeriod" startAt="5"/>
            </a:pPr>
            <a:r>
              <a:rPr lang="zh-TW" altLang="en-US" dirty="0"/>
              <a:t>點選</a:t>
            </a:r>
            <a:r>
              <a:rPr lang="zh-TW" altLang="en-US" b="1" dirty="0"/>
              <a:t> 動作 </a:t>
            </a:r>
            <a:r>
              <a:rPr lang="zh-TW" altLang="en-US" dirty="0"/>
              <a:t>頁籤，按 </a:t>
            </a:r>
            <a:r>
              <a:rPr lang="zh-TW" altLang="en-US" b="1" dirty="0"/>
              <a:t>新增</a:t>
            </a:r>
            <a:r>
              <a:rPr lang="en-US" altLang="zh-TW" b="1" dirty="0"/>
              <a:t>(N)</a:t>
            </a:r>
            <a:r>
              <a:rPr lang="en-US" altLang="zh-TW" dirty="0"/>
              <a:t>... </a:t>
            </a:r>
            <a:r>
              <a:rPr lang="zh-TW" altLang="en-US" dirty="0"/>
              <a:t>鈕開啟 </a:t>
            </a:r>
            <a:r>
              <a:rPr lang="zh-TW" altLang="en-US" b="1" dirty="0"/>
              <a:t>新的執行動作 </a:t>
            </a:r>
            <a:r>
              <a:rPr lang="zh-TW" altLang="en-US" dirty="0"/>
              <a:t>對話方塊，在 </a:t>
            </a:r>
            <a:r>
              <a:rPr lang="zh-TW" altLang="en-US" b="1" dirty="0"/>
              <a:t>新的執行動作 </a:t>
            </a:r>
            <a:r>
              <a:rPr lang="zh-TW" altLang="en-US" dirty="0"/>
              <a:t>對話方塊中 執行 欄選 啟動程式，程式或指令碼</a:t>
            </a:r>
            <a:r>
              <a:rPr lang="en-US" altLang="zh-TW" dirty="0"/>
              <a:t>(P) </a:t>
            </a:r>
            <a:r>
              <a:rPr lang="zh-TW" altLang="en-US" dirty="0"/>
              <a:t>欄輸入「</a:t>
            </a:r>
            <a:r>
              <a:rPr lang="en-US" altLang="zh-TW" dirty="0"/>
              <a:t>python.exe</a:t>
            </a:r>
            <a:r>
              <a:rPr lang="zh-TW" altLang="en-US" dirty="0"/>
              <a:t>」 ， </a:t>
            </a:r>
            <a:r>
              <a:rPr lang="zh-TW" altLang="en-US" b="1" dirty="0"/>
              <a:t>新增引數</a:t>
            </a:r>
            <a:r>
              <a:rPr lang="en-US" altLang="zh-TW" b="1" dirty="0"/>
              <a:t>( </a:t>
            </a:r>
            <a:r>
              <a:rPr lang="zh-TW" altLang="en-US" b="1" dirty="0"/>
              <a:t>可省略</a:t>
            </a:r>
            <a:r>
              <a:rPr lang="en-US" altLang="zh-TW" b="1" dirty="0"/>
              <a:t>)(A) </a:t>
            </a:r>
            <a:r>
              <a:rPr lang="zh-TW" altLang="en-US" dirty="0"/>
              <a:t>欄輸入 </a:t>
            </a:r>
            <a:r>
              <a:rPr lang="en-US" altLang="zh-TW" dirty="0"/>
              <a:t>Python </a:t>
            </a:r>
            <a:r>
              <a:rPr lang="zh-TW" altLang="en-US" dirty="0"/>
              <a:t>程式的路徑和名稱「</a:t>
            </a:r>
            <a:r>
              <a:rPr lang="en-US" altLang="zh-TW" dirty="0"/>
              <a:t>D:\PythonBook\ </a:t>
            </a:r>
            <a:r>
              <a:rPr lang="zh-TW" altLang="en-US" dirty="0"/>
              <a:t>附書光碟</a:t>
            </a:r>
            <a:r>
              <a:rPr lang="en-US" altLang="zh-TW" dirty="0"/>
              <a:t>\ch06\pm25_autorun.py</a:t>
            </a:r>
            <a:r>
              <a:rPr lang="zh-TW" altLang="en-US" dirty="0"/>
              <a:t>」，完成後按 </a:t>
            </a:r>
            <a:r>
              <a:rPr lang="zh-TW" altLang="en-US" b="1" dirty="0"/>
              <a:t>確定</a:t>
            </a:r>
            <a:r>
              <a:rPr lang="zh-TW" altLang="en-US" dirty="0"/>
              <a:t> 鈕，回到 </a:t>
            </a:r>
            <a:r>
              <a:rPr lang="zh-TW" altLang="en-US" b="1" dirty="0"/>
              <a:t>建立工作 </a:t>
            </a:r>
            <a:r>
              <a:rPr lang="zh-TW" altLang="en-US" dirty="0"/>
              <a:t>視窗中，再按</a:t>
            </a:r>
            <a:r>
              <a:rPr lang="zh-TW" altLang="en-US" b="1" dirty="0"/>
              <a:t> 確定 </a:t>
            </a:r>
            <a:r>
              <a:rPr lang="zh-TW" altLang="en-US" dirty="0"/>
              <a:t>鈕結束建立工作設定返回工作排程序。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5674394" cy="384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86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工作排程器測試或編輯</a:t>
            </a:r>
          </a:p>
          <a:p>
            <a:pPr lvl="3"/>
            <a:r>
              <a:rPr lang="zh-TW" altLang="en-US" dirty="0"/>
              <a:t>回到 </a:t>
            </a:r>
            <a:r>
              <a:rPr lang="zh-TW" altLang="en-US" b="1" dirty="0"/>
              <a:t>工作排程器 </a:t>
            </a:r>
            <a:r>
              <a:rPr lang="zh-TW" altLang="en-US" dirty="0"/>
              <a:t>視窗中， 點選 </a:t>
            </a:r>
            <a:r>
              <a:rPr lang="zh-TW" altLang="en-US" b="1" dirty="0"/>
              <a:t>工作排程器程式庫</a:t>
            </a:r>
            <a:r>
              <a:rPr lang="zh-TW" altLang="en-US" dirty="0"/>
              <a:t>，可看到剛才建立的「</a:t>
            </a:r>
            <a:r>
              <a:rPr lang="en-US" altLang="zh-TW" dirty="0"/>
              <a:t>PM2.5autorun</a:t>
            </a:r>
            <a:r>
              <a:rPr lang="zh-TW" altLang="en-US" dirty="0"/>
              <a:t>」排程，在右邊的 </a:t>
            </a:r>
            <a:r>
              <a:rPr lang="zh-TW" altLang="en-US" b="1" dirty="0"/>
              <a:t>所選擇的項目 </a:t>
            </a:r>
            <a:r>
              <a:rPr lang="zh-TW" altLang="en-US" dirty="0"/>
              <a:t>中可按 </a:t>
            </a:r>
            <a:r>
              <a:rPr lang="zh-TW" altLang="en-US" b="1" dirty="0"/>
              <a:t>執行、結束 </a:t>
            </a:r>
            <a:r>
              <a:rPr lang="zh-TW" altLang="en-US" dirty="0"/>
              <a:t>⋯ 等項目進行測試或編輯。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65" y="2420888"/>
            <a:ext cx="61912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93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</a:t>
            </a:r>
            <a:r>
              <a:rPr lang="en-US" altLang="zh-TW" dirty="0"/>
              <a:t>PM2.5 </a:t>
            </a:r>
            <a:r>
              <a:rPr lang="zh-TW" altLang="en-US" dirty="0"/>
              <a:t>自動排程下載</a:t>
            </a:r>
          </a:p>
          <a:p>
            <a:pPr lvl="3"/>
            <a:r>
              <a:rPr lang="zh-TW" altLang="en-US" dirty="0"/>
              <a:t>設定 </a:t>
            </a:r>
            <a:r>
              <a:rPr lang="en-US" altLang="zh-TW" dirty="0"/>
              <a:t>Windows </a:t>
            </a:r>
            <a:r>
              <a:rPr lang="zh-TW" altLang="en-US" dirty="0"/>
              <a:t>工作排程，每隔 </a:t>
            </a:r>
            <a:r>
              <a:rPr lang="en-US" altLang="zh-TW" dirty="0"/>
              <a:t>1 </a:t>
            </a:r>
            <a:r>
              <a:rPr lang="zh-TW" altLang="en-US" dirty="0"/>
              <a:t>小時自動下載取得 </a:t>
            </a:r>
            <a:r>
              <a:rPr lang="en-US" altLang="zh-TW" dirty="0"/>
              <a:t>PM2.5 </a:t>
            </a:r>
            <a:r>
              <a:rPr lang="zh-TW" altLang="en-US" dirty="0"/>
              <a:t>空氣細懸浮微粒的資料，並儲存在 </a:t>
            </a:r>
            <a:r>
              <a:rPr lang="en-US" altLang="zh-TW" dirty="0"/>
              <a:t>SQLite </a:t>
            </a:r>
            <a:r>
              <a:rPr lang="zh-TW" altLang="en-US" dirty="0"/>
              <a:t>資料庫中。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6658123" cy="376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5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6.3.1 </a:t>
            </a:r>
            <a:r>
              <a:rPr lang="zh-TW" altLang="en-US" dirty="0"/>
              <a:t>使用 </a:t>
            </a:r>
            <a:r>
              <a:rPr lang="en-US" altLang="zh-TW" dirty="0"/>
              <a:t>Selenium</a:t>
            </a:r>
          </a:p>
          <a:p>
            <a:pPr lvl="2"/>
            <a:r>
              <a:rPr lang="zh-TW" altLang="en-US" dirty="0"/>
              <a:t>安裝 </a:t>
            </a:r>
            <a:r>
              <a:rPr lang="en-US" altLang="zh-TW" dirty="0"/>
              <a:t>Selenium</a:t>
            </a:r>
          </a:p>
          <a:p>
            <a:pPr lvl="3"/>
            <a:r>
              <a:rPr lang="zh-TW" altLang="en-US" dirty="0"/>
              <a:t>首先必須安裝 </a:t>
            </a:r>
            <a:r>
              <a:rPr lang="en-US" altLang="zh-TW" dirty="0"/>
              <a:t>Selenium </a:t>
            </a:r>
            <a:r>
              <a:rPr lang="zh-TW" altLang="en-US" dirty="0"/>
              <a:t>套件：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2"/>
            <a:r>
              <a:rPr lang="zh-TW" altLang="en-US" dirty="0"/>
              <a:t>下載 </a:t>
            </a:r>
            <a:r>
              <a:rPr lang="en-US" altLang="zh-TW" dirty="0"/>
              <a:t>Chrome WebDriver</a:t>
            </a:r>
          </a:p>
          <a:p>
            <a:pPr lvl="3"/>
            <a:r>
              <a:rPr lang="zh-TW" altLang="en-US" dirty="0"/>
              <a:t>在 </a:t>
            </a:r>
            <a:r>
              <a:rPr lang="en-US" altLang="zh-TW" dirty="0"/>
              <a:t>Google Chrome </a:t>
            </a:r>
            <a:r>
              <a:rPr lang="zh-TW" altLang="en-US" dirty="0"/>
              <a:t>瀏覽器操作，還必須安裝相關的驅動程式，請依照作業系統版本</a:t>
            </a:r>
            <a:r>
              <a:rPr lang="en-US" altLang="zh-TW" dirty="0"/>
              <a:t>(Linux, Mac, Windows) </a:t>
            </a:r>
            <a:r>
              <a:rPr lang="zh-TW" altLang="en-US" dirty="0"/>
              <a:t>下載 </a:t>
            </a:r>
            <a:r>
              <a:rPr lang="en-US" altLang="zh-TW" dirty="0"/>
              <a:t>Chrome WebDriver </a:t>
            </a:r>
            <a:r>
              <a:rPr lang="zh-TW" altLang="en-US" dirty="0"/>
              <a:t>並解壓縮，網址如下：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以 </a:t>
            </a:r>
            <a:r>
              <a:rPr lang="en-US" altLang="zh-TW" dirty="0"/>
              <a:t>Windows </a:t>
            </a:r>
            <a:r>
              <a:rPr lang="zh-TW" altLang="en-US" dirty="0"/>
              <a:t>作業系統為例， 下載 </a:t>
            </a:r>
            <a:r>
              <a:rPr lang="en-US" altLang="zh-TW" dirty="0"/>
              <a:t>&lt;chromedriver_win32.zip&gt; </a:t>
            </a:r>
            <a:r>
              <a:rPr lang="zh-TW" altLang="en-US" dirty="0"/>
              <a:t>後解壓縮產生</a:t>
            </a:r>
            <a:r>
              <a:rPr lang="en-US" altLang="zh-TW" dirty="0"/>
              <a:t>&lt;ChromeDrvier.exe&gt; </a:t>
            </a:r>
            <a:r>
              <a:rPr lang="zh-TW" altLang="en-US" dirty="0"/>
              <a:t>檔， 將</a:t>
            </a:r>
            <a:r>
              <a:rPr lang="en-US" altLang="zh-TW" dirty="0"/>
              <a:t>&lt;ChromeDrvier.exe&gt; </a:t>
            </a:r>
            <a:r>
              <a:rPr lang="zh-TW" altLang="en-US" dirty="0"/>
              <a:t>複製到</a:t>
            </a:r>
            <a:r>
              <a:rPr lang="en-US" altLang="zh-TW" dirty="0"/>
              <a:t>&lt;C:\</a:t>
            </a:r>
            <a:r>
              <a:rPr lang="en-US" altLang="zh-TW" dirty="0" err="1"/>
              <a:t>ProgramData</a:t>
            </a:r>
            <a:r>
              <a:rPr lang="en-US" altLang="zh-TW" dirty="0"/>
              <a:t>\Anaconda3&gt; </a:t>
            </a:r>
            <a:r>
              <a:rPr lang="zh-TW" altLang="en-US" dirty="0"/>
              <a:t>目錄中。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6.3 Selenium</a:t>
            </a:r>
            <a:r>
              <a:rPr lang="zh-TW" altLang="en-US" dirty="0"/>
              <a:t>：瀏覽器自動化操作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00363"/>
            <a:ext cx="37147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25144"/>
            <a:ext cx="8067054" cy="28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7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建立 </a:t>
            </a:r>
            <a:r>
              <a:rPr lang="en-US" altLang="zh-TW" dirty="0"/>
              <a:t>Google Chrome </a:t>
            </a:r>
            <a:r>
              <a:rPr lang="zh-TW" altLang="en-US" dirty="0"/>
              <a:t>瀏覽器物件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en-US" altLang="zh-TW" dirty="0"/>
              <a:t>Selenium </a:t>
            </a:r>
            <a:r>
              <a:rPr lang="en-US" altLang="zh-TW" dirty="0" err="1"/>
              <a:t>Webdriver</a:t>
            </a:r>
            <a:r>
              <a:rPr lang="en-US" altLang="zh-TW" dirty="0"/>
              <a:t> </a:t>
            </a:r>
            <a:r>
              <a:rPr lang="zh-TW" altLang="en-US" dirty="0"/>
              <a:t>的屬性和方法</a:t>
            </a:r>
          </a:p>
          <a:p>
            <a:pPr lvl="3"/>
            <a:r>
              <a:rPr lang="en-US" altLang="zh-TW" dirty="0"/>
              <a:t>Selenium </a:t>
            </a:r>
            <a:r>
              <a:rPr lang="en-US" altLang="zh-TW" dirty="0" err="1"/>
              <a:t>Webdriver</a:t>
            </a:r>
            <a:r>
              <a:rPr lang="en-US" altLang="zh-TW" dirty="0"/>
              <a:t> API </a:t>
            </a:r>
            <a:r>
              <a:rPr lang="zh-TW" altLang="en-US" dirty="0"/>
              <a:t>常用的屬性和方法如下：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268760"/>
            <a:ext cx="4968552" cy="58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5784329" cy="325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169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1028809" y="980728"/>
            <a:ext cx="6624736" cy="4284675"/>
            <a:chOff x="323528" y="2204864"/>
            <a:chExt cx="9715500" cy="6021533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204864"/>
              <a:ext cx="9715500" cy="60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24" y="2778097"/>
              <a:ext cx="9677400" cy="544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2874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利用</a:t>
            </a:r>
            <a:r>
              <a:rPr lang="en-US" altLang="zh-TW" dirty="0"/>
              <a:t>Python </a:t>
            </a:r>
            <a:r>
              <a:rPr lang="zh-TW" altLang="en-US" dirty="0"/>
              <a:t>操作 </a:t>
            </a:r>
            <a:r>
              <a:rPr lang="en-US" altLang="zh-TW" dirty="0"/>
              <a:t>Google Chrome </a:t>
            </a:r>
            <a:r>
              <a:rPr lang="zh-TW" altLang="en-US" dirty="0"/>
              <a:t>瀏覽器</a:t>
            </a:r>
          </a:p>
          <a:p>
            <a:pPr lvl="3"/>
            <a:r>
              <a:rPr lang="zh-TW" altLang="en-US" dirty="0"/>
              <a:t>建立 </a:t>
            </a:r>
            <a:r>
              <a:rPr lang="en-US" altLang="zh-TW" dirty="0"/>
              <a:t>Google Chrome </a:t>
            </a:r>
            <a:r>
              <a:rPr lang="zh-TW" altLang="en-US" dirty="0"/>
              <a:t>瀏覽器物件後，即可以 </a:t>
            </a:r>
            <a:r>
              <a:rPr lang="en-US" altLang="zh-TW" dirty="0"/>
              <a:t>get() </a:t>
            </a:r>
            <a:r>
              <a:rPr lang="zh-TW" altLang="en-US" dirty="0"/>
              <a:t>方法連結到指定的網址，最後以 </a:t>
            </a:r>
            <a:r>
              <a:rPr lang="en-US" altLang="zh-TW" dirty="0"/>
              <a:t>quit() </a:t>
            </a:r>
            <a:r>
              <a:rPr lang="zh-TW" altLang="en-US" dirty="0"/>
              <a:t>方法關閉瀏覽器。 例如：連結 </a:t>
            </a:r>
            <a:r>
              <a:rPr lang="en-US" altLang="zh-TW" dirty="0"/>
              <a:t>Google </a:t>
            </a:r>
            <a:r>
              <a:rPr lang="zh-TW" altLang="en-US" dirty="0"/>
              <a:t>網站。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也可以將瀏覽網站建立串列，即可以依序瀏覽這些網站。例如：開啟 </a:t>
            </a:r>
            <a:r>
              <a:rPr lang="en-US" altLang="zh-TW" dirty="0"/>
              <a:t>Chrome </a:t>
            </a:r>
            <a:r>
              <a:rPr lang="zh-TW" altLang="en-US" dirty="0"/>
              <a:t>瀏覽器並將視窗最大化，然後依序每 </a:t>
            </a:r>
            <a:r>
              <a:rPr lang="en-US" altLang="zh-TW" dirty="0"/>
              <a:t>3 </a:t>
            </a:r>
            <a:r>
              <a:rPr lang="zh-TW" altLang="en-US" dirty="0"/>
              <a:t>秒瀏覽串列中的網站，最後關閉瀏覽器。</a:t>
            </a:r>
            <a:r>
              <a:rPr lang="en-US" altLang="zh-TW" dirty="0"/>
              <a:t>(&lt;browse.py&gt;)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55" y="1988840"/>
            <a:ext cx="5150321" cy="93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17032"/>
            <a:ext cx="413560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963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6.3.2 </a:t>
            </a:r>
            <a:r>
              <a:rPr lang="zh-TW" altLang="en-US" dirty="0"/>
              <a:t>尋找網頁元素</a:t>
            </a:r>
            <a:endParaRPr lang="en-US" altLang="zh-TW" dirty="0"/>
          </a:p>
          <a:p>
            <a:pPr lvl="3"/>
            <a:r>
              <a:rPr lang="en-US" altLang="zh-TW" dirty="0"/>
              <a:t>Selenium </a:t>
            </a:r>
            <a:r>
              <a:rPr lang="en-US" altLang="zh-TW" dirty="0" err="1"/>
              <a:t>Webdriver</a:t>
            </a:r>
            <a:r>
              <a:rPr lang="en-US" altLang="zh-TW" dirty="0"/>
              <a:t> API </a:t>
            </a:r>
            <a:r>
              <a:rPr lang="zh-TW" altLang="en-US" dirty="0"/>
              <a:t>提供多種取得網頁元素的方法。如下：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043608" y="1772816"/>
            <a:ext cx="6966656" cy="3758403"/>
            <a:chOff x="-18392" y="1687286"/>
            <a:chExt cx="9553576" cy="5572125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391" y="1687286"/>
              <a:ext cx="9553575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392" y="3363686"/>
              <a:ext cx="9553576" cy="389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7869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以實例說明如下，以下列的 </a:t>
            </a:r>
            <a:r>
              <a:rPr lang="en-US" altLang="zh-TW" dirty="0"/>
              <a:t>HTML </a:t>
            </a:r>
            <a:r>
              <a:rPr lang="zh-TW" altLang="en-US" dirty="0"/>
              <a:t>原始碼，</a:t>
            </a:r>
            <a:r>
              <a:rPr lang="en-US" altLang="zh-TW" dirty="0" err="1"/>
              <a:t>Webdriver</a:t>
            </a:r>
            <a:r>
              <a:rPr lang="en-US" altLang="zh-TW" dirty="0"/>
              <a:t> </a:t>
            </a:r>
            <a:r>
              <a:rPr lang="zh-TW" altLang="en-US" dirty="0"/>
              <a:t>為 </a:t>
            </a:r>
            <a:r>
              <a:rPr lang="en-US" altLang="zh-TW" dirty="0"/>
              <a:t>browser </a:t>
            </a:r>
            <a:r>
              <a:rPr lang="zh-TW" altLang="en-US" dirty="0"/>
              <a:t>為例。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18307"/>
            <a:ext cx="7092280" cy="352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93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6.1 </a:t>
            </a:r>
            <a:r>
              <a:rPr lang="zh-TW" altLang="en-US" dirty="0">
                <a:hlinkClick r:id="rId2" action="ppaction://hlinksldjump"/>
              </a:rPr>
              <a:t>檢查網站資料是否更新</a:t>
            </a:r>
            <a:endParaRPr lang="en-US" altLang="zh-TW" dirty="0"/>
          </a:p>
          <a:p>
            <a:r>
              <a:rPr lang="en-US" altLang="zh-TW" dirty="0">
                <a:hlinkClick r:id="rId3" action="ppaction://hlinksldjump"/>
              </a:rPr>
              <a:t>6.2 </a:t>
            </a:r>
            <a:r>
              <a:rPr lang="zh-TW" altLang="en-US" dirty="0">
                <a:hlinkClick r:id="rId3" action="ppaction://hlinksldjump"/>
              </a:rPr>
              <a:t>工作排程自動下載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4" action="ppaction://hlinksldjump"/>
              </a:rPr>
              <a:t>6.3 Selenium</a:t>
            </a:r>
            <a:r>
              <a:rPr lang="zh-TW" altLang="en-US" dirty="0">
                <a:hlinkClick r:id="rId4" action="ppaction://hlinksldjump"/>
              </a:rPr>
              <a:t>：瀏覽器自動化操作</a:t>
            </a:r>
            <a:endParaRPr lang="en-US" altLang="zh-TW" dirty="0"/>
          </a:p>
          <a:p>
            <a:r>
              <a:rPr lang="en-US" altLang="zh-TW" dirty="0">
                <a:hlinkClick r:id="rId5" action="ppaction://hlinksldjump"/>
              </a:rPr>
              <a:t>6.4 </a:t>
            </a:r>
            <a:r>
              <a:rPr lang="zh-TW" altLang="en-US" dirty="0">
                <a:hlinkClick r:id="rId5" action="ppaction://hlinksldjump"/>
              </a:rPr>
              <a:t>瀏覽器自動化實例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6"/>
          </p:nvPr>
        </p:nvSpPr>
        <p:spPr>
          <a:xfrm>
            <a:off x="3275856" y="404664"/>
            <a:ext cx="5582424" cy="2303686"/>
          </a:xfrm>
        </p:spPr>
        <p:txBody>
          <a:bodyPr/>
          <a:lstStyle/>
          <a:p>
            <a:pPr>
              <a:lnSpc>
                <a:spcPts val="1600"/>
              </a:lnSpc>
            </a:pPr>
            <a:r>
              <a:rPr lang="en-US" altLang="zh-TW" dirty="0"/>
              <a:t>Python </a:t>
            </a:r>
            <a:r>
              <a:rPr lang="zh-TW" altLang="en-US" dirty="0"/>
              <a:t>執行網頁測試的功能十分強大，甚至能藉由排程的動作讓所有過程自動化，對於許多人來說是不可多得的神器。</a:t>
            </a:r>
          </a:p>
          <a:p>
            <a:pPr>
              <a:lnSpc>
                <a:spcPts val="1600"/>
              </a:lnSpc>
            </a:pPr>
            <a:r>
              <a:rPr lang="en-US" altLang="zh-TW" dirty="0" err="1"/>
              <a:t>hashlib</a:t>
            </a:r>
            <a:r>
              <a:rPr lang="en-US" altLang="zh-TW" dirty="0"/>
              <a:t> </a:t>
            </a:r>
            <a:r>
              <a:rPr lang="zh-TW" altLang="en-US" dirty="0"/>
              <a:t>套件可以判別檔案是否更改過，只要利用 </a:t>
            </a:r>
            <a:r>
              <a:rPr lang="en-US" altLang="zh-TW" dirty="0"/>
              <a:t>md5</a:t>
            </a:r>
            <a:r>
              <a:rPr lang="zh-TW" altLang="en-US" dirty="0"/>
              <a:t>方法對指定的檔案進行編碼，即可進行比對。排程對於程自動化相當重要，尤其是對於需要定時下載、更新的資料，只要善用作業系統的工作排程加以管理就能夠輕鬆達成。</a:t>
            </a:r>
          </a:p>
          <a:p>
            <a:pPr>
              <a:lnSpc>
                <a:spcPts val="1600"/>
              </a:lnSpc>
            </a:pPr>
            <a:r>
              <a:rPr lang="en-US" altLang="zh-TW" dirty="0"/>
              <a:t>Selenium </a:t>
            </a:r>
            <a:r>
              <a:rPr lang="zh-TW" altLang="en-US" dirty="0"/>
              <a:t>是相當著名的網頁自動化測試套件，它可以藉由指令自動操作網頁，達到測試的功能。</a:t>
            </a:r>
            <a:r>
              <a:rPr lang="en-US" altLang="zh-TW" dirty="0"/>
              <a:t>Selenium</a:t>
            </a:r>
            <a:r>
              <a:rPr lang="zh-TW" altLang="en-US" dirty="0"/>
              <a:t>也能讓許多在網頁上要大量操作的工作指令化，能在設定的時間內自動執行，功能相當強大。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網頁測試自動化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 err="1"/>
              <a:t>find_element_by_id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en-US" altLang="zh-TW" dirty="0" err="1"/>
              <a:t>find_element_by_name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2"/>
            <a:r>
              <a:rPr lang="en-US" altLang="zh-TW" dirty="0" err="1"/>
              <a:t>find_element_by_xpath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2"/>
            <a:r>
              <a:rPr lang="en-US" altLang="zh-TW" dirty="0" err="1"/>
              <a:t>find_element_by_link_text</a:t>
            </a:r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196752"/>
            <a:ext cx="7344816" cy="30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6" y="2420888"/>
            <a:ext cx="7244701" cy="627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6" y="3861048"/>
            <a:ext cx="8108834" cy="57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5445224"/>
            <a:ext cx="7948562" cy="28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52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 err="1"/>
              <a:t>find_element_by_partial_link_text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en-US" altLang="zh-TW" dirty="0" err="1"/>
              <a:t>find_element_by_tag_name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en-US" altLang="zh-TW" dirty="0" err="1"/>
              <a:t>find_element_by_class_name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en-US" altLang="zh-TW" dirty="0" err="1"/>
              <a:t>find_element_by_css_selector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39" y="1286463"/>
            <a:ext cx="8673950" cy="29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71342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2" y="3573016"/>
            <a:ext cx="80391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3" y="4725144"/>
            <a:ext cx="8331022" cy="34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169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6.3.3 </a:t>
            </a:r>
            <a:r>
              <a:rPr lang="zh-TW" altLang="en-US" dirty="0"/>
              <a:t>應用：自動登入 </a:t>
            </a:r>
            <a:r>
              <a:rPr lang="en-US" altLang="zh-TW" dirty="0"/>
              <a:t>Google </a:t>
            </a:r>
            <a:r>
              <a:rPr lang="zh-TW" altLang="en-US" dirty="0"/>
              <a:t>網站</a:t>
            </a:r>
          </a:p>
          <a:p>
            <a:pPr lvl="3"/>
            <a:r>
              <a:rPr lang="zh-TW" altLang="en-US" dirty="0"/>
              <a:t>登出 </a:t>
            </a:r>
            <a:r>
              <a:rPr lang="en-US" altLang="zh-TW" dirty="0"/>
              <a:t>Google </a:t>
            </a:r>
            <a:r>
              <a:rPr lang="zh-TW" altLang="en-US" dirty="0"/>
              <a:t>網站後，為了方便測試，我們新增一個無痕式視窗。要再登入</a:t>
            </a:r>
            <a:r>
              <a:rPr lang="en-US" altLang="zh-TW" dirty="0"/>
              <a:t>Google </a:t>
            </a:r>
            <a:r>
              <a:rPr lang="zh-TW" altLang="en-US" dirty="0"/>
              <a:t>網站的步驟如下：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4"/>
            <a:r>
              <a:rPr lang="zh-TW" altLang="en-US" dirty="0"/>
              <a:t>按右上角的 登入 鈕。</a:t>
            </a:r>
          </a:p>
          <a:p>
            <a:pPr lvl="4"/>
            <a:r>
              <a:rPr lang="zh-TW" altLang="en-US" dirty="0"/>
              <a:t>輸入帳號後按 下一步 鈕。</a:t>
            </a:r>
          </a:p>
          <a:p>
            <a:pPr lvl="4"/>
            <a:r>
              <a:rPr lang="zh-TW" altLang="en-US" dirty="0"/>
              <a:t>輸入密碼後按 登入 鈕。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6890915" cy="172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874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範例：自動登入 </a:t>
            </a:r>
            <a:r>
              <a:rPr lang="en-US" altLang="zh-TW" dirty="0"/>
              <a:t>Google</a:t>
            </a:r>
          </a:p>
          <a:p>
            <a:pPr lvl="3"/>
            <a:r>
              <a:rPr lang="zh-TW" altLang="en-US" dirty="0"/>
              <a:t>利用</a:t>
            </a:r>
            <a:r>
              <a:rPr lang="en-US" altLang="zh-TW" dirty="0"/>
              <a:t>Python </a:t>
            </a:r>
            <a:r>
              <a:rPr lang="zh-TW" altLang="en-US" dirty="0"/>
              <a:t>開啟 </a:t>
            </a:r>
            <a:r>
              <a:rPr lang="en-US" altLang="zh-TW" dirty="0"/>
              <a:t>Google </a:t>
            </a:r>
            <a:r>
              <a:rPr lang="zh-TW" altLang="en-US" dirty="0"/>
              <a:t>網頁，並自動輸入帳號和密碼後按 登入 鈕登入</a:t>
            </a:r>
            <a:r>
              <a:rPr lang="en-US" altLang="zh-TW" dirty="0"/>
              <a:t>Google</a:t>
            </a:r>
            <a:r>
              <a:rPr lang="zh-TW" altLang="en-US" dirty="0"/>
              <a:t>網站。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539259" cy="219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963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範例：自動化下載 </a:t>
            </a:r>
            <a:r>
              <a:rPr lang="en-US" altLang="zh-TW" dirty="0"/>
              <a:t>PM2.5 </a:t>
            </a:r>
            <a:r>
              <a:rPr lang="zh-TW" altLang="en-US" dirty="0"/>
              <a:t>公開資料</a:t>
            </a:r>
          </a:p>
          <a:p>
            <a:pPr lvl="3"/>
            <a:r>
              <a:rPr lang="zh-TW" altLang="en-US" dirty="0"/>
              <a:t>讀取行政院環境保護署空氣品質即時污染指標公開資料，下載 </a:t>
            </a:r>
            <a:r>
              <a:rPr lang="en-US" altLang="zh-TW" dirty="0"/>
              <a:t>PM2.5 </a:t>
            </a:r>
            <a:r>
              <a:rPr lang="zh-TW" altLang="en-US" dirty="0"/>
              <a:t>空氣細懸浮微粒的資料，包括 </a:t>
            </a:r>
            <a:r>
              <a:rPr lang="en-US" altLang="zh-TW" dirty="0"/>
              <a:t>JSON</a:t>
            </a:r>
            <a:r>
              <a:rPr lang="zh-TW" altLang="en-US" dirty="0"/>
              <a:t>、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CSV </a:t>
            </a:r>
            <a:r>
              <a:rPr lang="zh-TW" altLang="en-US" dirty="0"/>
              <a:t>檔。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6.4 </a:t>
            </a:r>
            <a:r>
              <a:rPr lang="zh-TW" altLang="en-US" dirty="0"/>
              <a:t>瀏覽器自動化實例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4"/>
            <a:ext cx="4576987" cy="344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92" y="3945328"/>
            <a:ext cx="4189884" cy="209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7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6.1.1 </a:t>
            </a:r>
            <a:r>
              <a:rPr lang="zh-TW" altLang="en-US" dirty="0"/>
              <a:t>使用 </a:t>
            </a:r>
            <a:r>
              <a:rPr lang="en-US" altLang="zh-TW" dirty="0" err="1"/>
              <a:t>hashlib</a:t>
            </a:r>
            <a:r>
              <a:rPr lang="en-US" altLang="zh-TW" dirty="0"/>
              <a:t> </a:t>
            </a:r>
            <a:r>
              <a:rPr lang="zh-TW" altLang="en-US" dirty="0"/>
              <a:t>套件</a:t>
            </a:r>
            <a:endParaRPr lang="en-US" altLang="zh-TW" dirty="0"/>
          </a:p>
          <a:p>
            <a:pPr lvl="3"/>
            <a:r>
              <a:rPr lang="zh-TW" altLang="en-US" dirty="0"/>
              <a:t>首先必須匯入 </a:t>
            </a:r>
            <a:r>
              <a:rPr lang="en-US" altLang="zh-TW" dirty="0" err="1"/>
              <a:t>hashlib</a:t>
            </a:r>
            <a:r>
              <a:rPr lang="en-US" altLang="zh-TW" dirty="0"/>
              <a:t> </a:t>
            </a:r>
            <a:r>
              <a:rPr lang="zh-TW" altLang="en-US" dirty="0"/>
              <a:t>套件，再以 </a:t>
            </a:r>
            <a:r>
              <a:rPr lang="en-US" altLang="zh-TW" dirty="0"/>
              <a:t>md5 </a:t>
            </a:r>
            <a:r>
              <a:rPr lang="zh-TW" altLang="en-US" dirty="0"/>
              <a:t>方法建立一個物件。例如：建立一個 </a:t>
            </a:r>
            <a:r>
              <a:rPr lang="en-US" altLang="zh-TW" dirty="0"/>
              <a:t>md5</a:t>
            </a:r>
            <a:r>
              <a:rPr lang="zh-TW" altLang="en-US" dirty="0"/>
              <a:t>物件。</a:t>
            </a:r>
            <a:r>
              <a:rPr lang="en-US" altLang="zh-TW" dirty="0"/>
              <a:t>(&lt;md5.py&gt;)</a:t>
            </a:r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利用 </a:t>
            </a:r>
            <a:r>
              <a:rPr lang="en-US" altLang="zh-TW" dirty="0"/>
              <a:t>md5 </a:t>
            </a:r>
            <a:r>
              <a:rPr lang="zh-TW" altLang="en-US" dirty="0"/>
              <a:t>方法建立物件的 </a:t>
            </a:r>
            <a:r>
              <a:rPr lang="en-US" altLang="zh-TW" dirty="0"/>
              <a:t>update </a:t>
            </a:r>
            <a:r>
              <a:rPr lang="zh-TW" altLang="en-US" dirty="0"/>
              <a:t>方法，可以對指定字串進行加密，其中字串必須使用二進位型態，</a:t>
            </a:r>
            <a:r>
              <a:rPr lang="en-US" altLang="zh-TW" dirty="0" err="1"/>
              <a:t>hexdigest</a:t>
            </a:r>
            <a:r>
              <a:rPr lang="en-US" altLang="zh-TW" dirty="0"/>
              <a:t> </a:t>
            </a:r>
            <a:r>
              <a:rPr lang="zh-TW" altLang="en-US" dirty="0"/>
              <a:t>方法可以得到 </a:t>
            </a:r>
            <a:r>
              <a:rPr lang="en-US" altLang="zh-TW" dirty="0"/>
              <a:t>16 </a:t>
            </a:r>
            <a:r>
              <a:rPr lang="zh-TW" altLang="en-US" dirty="0"/>
              <a:t>進位的加密結果。語法範例如下：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這樣的方法稍嫌麻煩，也可以省略建立 </a:t>
            </a:r>
            <a:r>
              <a:rPr lang="en-US" altLang="zh-TW" dirty="0"/>
              <a:t>md5 </a:t>
            </a:r>
            <a:r>
              <a:rPr lang="zh-TW" altLang="en-US" dirty="0"/>
              <a:t>物件和 </a:t>
            </a:r>
            <a:r>
              <a:rPr lang="en-US" altLang="zh-TW" dirty="0"/>
              <a:t>update </a:t>
            </a:r>
            <a:r>
              <a:rPr lang="zh-TW" altLang="en-US" dirty="0"/>
              <a:t>方法，直接將指定二進位型態字串當作 </a:t>
            </a:r>
            <a:r>
              <a:rPr lang="en-US" altLang="zh-TW" dirty="0"/>
              <a:t>hashlib.md5() </a:t>
            </a:r>
            <a:r>
              <a:rPr lang="zh-TW" altLang="en-US" dirty="0"/>
              <a:t>參數，如下：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6.1 </a:t>
            </a:r>
            <a:r>
              <a:rPr lang="zh-TW" altLang="en-US" dirty="0"/>
              <a:t>檢查網站資料是否更新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10" y="2608132"/>
            <a:ext cx="3803501" cy="57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10" y="3952342"/>
            <a:ext cx="4399328" cy="54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21" y="5555507"/>
            <a:ext cx="6023570" cy="28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86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6.1.2 </a:t>
            </a:r>
            <a:r>
              <a:rPr lang="zh-TW" altLang="en-US" dirty="0"/>
              <a:t>以 </a:t>
            </a:r>
            <a:r>
              <a:rPr lang="en-US" altLang="zh-TW" dirty="0"/>
              <a:t>md5 </a:t>
            </a:r>
            <a:r>
              <a:rPr lang="zh-TW" altLang="en-US" dirty="0"/>
              <a:t>檢查網站內容是否更新</a:t>
            </a:r>
            <a:endParaRPr lang="en-US" altLang="zh-TW" dirty="0"/>
          </a:p>
          <a:p>
            <a:pPr lvl="3"/>
            <a:r>
              <a:rPr lang="zh-TW" altLang="en-US" dirty="0"/>
              <a:t>下列程式中，我們將 </a:t>
            </a:r>
            <a:r>
              <a:rPr lang="en-US" altLang="zh-TW" dirty="0"/>
              <a:t>md5 </a:t>
            </a:r>
            <a:r>
              <a:rPr lang="zh-TW" altLang="en-US" dirty="0"/>
              <a:t>碼儲存在 </a:t>
            </a:r>
            <a:r>
              <a:rPr lang="en-US" altLang="zh-TW" dirty="0"/>
              <a:t>&lt;old_md5.txt&gt; </a:t>
            </a:r>
            <a:r>
              <a:rPr lang="zh-TW" altLang="en-US" dirty="0"/>
              <a:t>檔案中，再讀出和新建立的</a:t>
            </a:r>
            <a:r>
              <a:rPr lang="en-US" altLang="zh-TW" dirty="0"/>
              <a:t>md5 </a:t>
            </a:r>
            <a:r>
              <a:rPr lang="zh-TW" altLang="en-US" dirty="0"/>
              <a:t>碼比對，同時也將最新的 </a:t>
            </a:r>
            <a:r>
              <a:rPr lang="en-US" altLang="zh-TW" dirty="0"/>
              <a:t>md5 </a:t>
            </a:r>
            <a:r>
              <a:rPr lang="zh-TW" altLang="en-US" dirty="0"/>
              <a:t>碼覆蓋原有的</a:t>
            </a:r>
            <a:r>
              <a:rPr lang="en-US" altLang="zh-TW" dirty="0"/>
              <a:t>&lt;old_md5.txt&gt; </a:t>
            </a:r>
            <a:r>
              <a:rPr lang="zh-TW" altLang="en-US" dirty="0"/>
              <a:t>檔案。</a:t>
            </a:r>
            <a:r>
              <a:rPr lang="en-US" altLang="zh-TW" dirty="0"/>
              <a:t>(&lt;md5.py&gt;)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611560" y="2492896"/>
            <a:ext cx="6834743" cy="3465214"/>
            <a:chOff x="113521" y="2286768"/>
            <a:chExt cx="9382126" cy="554355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21" y="2286768"/>
              <a:ext cx="9363076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21" y="2924943"/>
              <a:ext cx="9382126" cy="490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203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6.1.3 </a:t>
            </a:r>
            <a:r>
              <a:rPr lang="zh-TW" altLang="en-US" dirty="0"/>
              <a:t>應用：讀取政府公開資料</a:t>
            </a:r>
            <a:endParaRPr lang="en-US" altLang="zh-TW" dirty="0"/>
          </a:p>
          <a:p>
            <a:pPr lvl="3"/>
            <a:r>
              <a:rPr lang="zh-TW" altLang="en-US" dirty="0"/>
              <a:t>以行政院環保署的資料公開平台為例，可以即時取得空氣品質監測資料，並且可以讓使用者在清單中挑選縣市與觀測站名稱，檢視即時的</a:t>
            </a:r>
            <a:r>
              <a:rPr lang="en-US" altLang="zh-TW" dirty="0"/>
              <a:t>PSI </a:t>
            </a:r>
            <a:r>
              <a:rPr lang="zh-TW" altLang="en-US" dirty="0"/>
              <a:t>與</a:t>
            </a:r>
            <a:r>
              <a:rPr lang="en-US" altLang="zh-TW" dirty="0"/>
              <a:t>PM2.5 </a:t>
            </a:r>
            <a:r>
              <a:rPr lang="zh-TW" altLang="en-US" dirty="0"/>
              <a:t>指數。</a:t>
            </a:r>
          </a:p>
          <a:p>
            <a:pPr lvl="3"/>
            <a:r>
              <a:rPr lang="zh-TW" altLang="en-US" dirty="0"/>
              <a:t>進入「</a:t>
            </a:r>
            <a:r>
              <a:rPr lang="en-US" altLang="zh-TW" dirty="0"/>
              <a:t>opendata.epa.gov.tw</a:t>
            </a:r>
            <a:r>
              <a:rPr lang="zh-TW" altLang="en-US" dirty="0"/>
              <a:t>」網站後，點選「空氣品質即時污染指標」。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6701184" cy="361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提供下載的資料格式有 </a:t>
            </a:r>
            <a:r>
              <a:rPr lang="en-US" altLang="zh-TW" dirty="0"/>
              <a:t>JSON</a:t>
            </a:r>
            <a:r>
              <a:rPr lang="zh-TW" altLang="en-US" dirty="0"/>
              <a:t>、</a:t>
            </a:r>
            <a:r>
              <a:rPr lang="en-US" altLang="zh-TW" dirty="0"/>
              <a:t>XML </a:t>
            </a:r>
            <a:r>
              <a:rPr lang="zh-TW" altLang="en-US" dirty="0"/>
              <a:t>如 </a:t>
            </a:r>
            <a:r>
              <a:rPr lang="en-US" altLang="zh-TW" dirty="0"/>
              <a:t>CSV </a:t>
            </a:r>
            <a:r>
              <a:rPr lang="zh-TW" altLang="en-US" dirty="0"/>
              <a:t>，點選 </a:t>
            </a:r>
            <a:r>
              <a:rPr lang="en-US" altLang="zh-TW" dirty="0"/>
              <a:t>JSON</a:t>
            </a:r>
            <a:r>
              <a:rPr lang="zh-TW" altLang="en-US" dirty="0"/>
              <a:t>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顯示讀取的 </a:t>
            </a:r>
            <a:r>
              <a:rPr lang="en-US" altLang="zh-TW" dirty="0"/>
              <a:t>JSON </a:t>
            </a:r>
            <a:r>
              <a:rPr lang="zh-TW" altLang="en-US" dirty="0"/>
              <a:t>資料，網址為「</a:t>
            </a:r>
            <a:r>
              <a:rPr lang="en-US" altLang="zh-TW" dirty="0"/>
              <a:t>http://opendata.epa.gov.tw/ws/Data/REWXQA/?$orderby=SiteName&amp;$kip=0&amp;$top=1000&amp;format=json</a:t>
            </a:r>
            <a:r>
              <a:rPr lang="zh-TW" altLang="en-US" dirty="0"/>
              <a:t>」，資料結構如下：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19717"/>
            <a:ext cx="4242699" cy="163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00513"/>
            <a:ext cx="5355877" cy="1125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837009"/>
            <a:ext cx="5317047" cy="157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範例：讀取 </a:t>
            </a:r>
            <a:r>
              <a:rPr lang="en-US" altLang="zh-TW" dirty="0"/>
              <a:t>PM2.5 </a:t>
            </a:r>
            <a:r>
              <a:rPr lang="zh-TW" altLang="en-US" dirty="0"/>
              <a:t>空氣細懸浮微粒的狀態</a:t>
            </a:r>
          </a:p>
          <a:p>
            <a:pPr lvl="3"/>
            <a:r>
              <a:rPr lang="zh-TW" altLang="en-US" dirty="0"/>
              <a:t>讀取行政院環境保護署空氣品質即時污染指標公開資料，取得 </a:t>
            </a:r>
            <a:r>
              <a:rPr lang="en-US" altLang="zh-TW" dirty="0"/>
              <a:t>PM2.5 </a:t>
            </a:r>
            <a:r>
              <a:rPr lang="zh-TW" altLang="en-US" dirty="0"/>
              <a:t>空氣細懸浮微粒的資料，並儲存在 </a:t>
            </a:r>
            <a:r>
              <a:rPr lang="en-US" altLang="zh-TW" dirty="0"/>
              <a:t>SQLite </a:t>
            </a:r>
            <a:r>
              <a:rPr lang="zh-TW" altLang="en-US" dirty="0"/>
              <a:t>資料庫中。如果網站內容未更新則不必重新讀取，直接從 </a:t>
            </a:r>
            <a:r>
              <a:rPr lang="en-US" altLang="zh-TW" dirty="0"/>
              <a:t>SQLite </a:t>
            </a:r>
            <a:r>
              <a:rPr lang="zh-TW" altLang="en-US" dirty="0"/>
              <a:t>資料庫中取出上次儲存的資料並顯示之。</a:t>
            </a:r>
          </a:p>
          <a:p>
            <a:pPr lvl="3"/>
            <a:r>
              <a:rPr lang="zh-TW" altLang="en-US" dirty="0"/>
              <a:t>本章範例使用 </a:t>
            </a:r>
            <a:r>
              <a:rPr lang="en-US" altLang="zh-TW" dirty="0" err="1"/>
              <a:t>IPython</a:t>
            </a:r>
            <a:r>
              <a:rPr lang="en-US" altLang="zh-TW" dirty="0"/>
              <a:t> console </a:t>
            </a:r>
            <a:r>
              <a:rPr lang="zh-TW" altLang="en-US" dirty="0"/>
              <a:t>執行。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90935"/>
            <a:ext cx="7118945" cy="290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開啟工作排程器</a:t>
            </a:r>
          </a:p>
          <a:p>
            <a:pPr lvl="3"/>
            <a:r>
              <a:rPr lang="zh-TW" altLang="en-US" dirty="0"/>
              <a:t>以 </a:t>
            </a:r>
            <a:r>
              <a:rPr lang="en-US" altLang="zh-TW" dirty="0"/>
              <a:t>Windows 7 </a:t>
            </a:r>
            <a:r>
              <a:rPr lang="zh-TW" altLang="en-US" dirty="0"/>
              <a:t>為例，開啟工作排程操作如下：點選 </a:t>
            </a:r>
            <a:r>
              <a:rPr lang="zh-TW" altLang="en-US" b="1" dirty="0"/>
              <a:t>開始</a:t>
            </a:r>
            <a:r>
              <a:rPr lang="en-US" altLang="zh-TW" b="1" dirty="0"/>
              <a:t>/ </a:t>
            </a:r>
            <a:r>
              <a:rPr lang="zh-TW" altLang="en-US" b="1" dirty="0"/>
              <a:t>所有程式 </a:t>
            </a:r>
            <a:r>
              <a:rPr lang="en-US" altLang="zh-TW" b="1" dirty="0"/>
              <a:t>/ </a:t>
            </a:r>
            <a:r>
              <a:rPr lang="zh-TW" altLang="en-US" b="1" dirty="0"/>
              <a:t>附屬應用程式</a:t>
            </a:r>
            <a:r>
              <a:rPr lang="en-US" altLang="zh-TW" b="1" dirty="0"/>
              <a:t>/ </a:t>
            </a:r>
            <a:r>
              <a:rPr lang="zh-TW" altLang="en-US" b="1" dirty="0"/>
              <a:t>系統工具 </a:t>
            </a:r>
            <a:r>
              <a:rPr lang="en-US" altLang="zh-TW" b="1" dirty="0"/>
              <a:t>/ </a:t>
            </a:r>
            <a:r>
              <a:rPr lang="zh-TW" altLang="en-US" b="1" dirty="0"/>
              <a:t>工作排程器</a:t>
            </a:r>
            <a:r>
              <a:rPr lang="zh-TW" altLang="en-US" dirty="0"/>
              <a:t>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6.2 </a:t>
            </a:r>
            <a:r>
              <a:rPr lang="zh-TW" altLang="en-US" dirty="0"/>
              <a:t>工作排程自動下載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3503662" cy="3898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7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建立工作排程器</a:t>
            </a:r>
          </a:p>
          <a:p>
            <a:pPr lvl="4"/>
            <a:r>
              <a:rPr lang="zh-TW" altLang="en-US" dirty="0"/>
              <a:t>在工作排程視窗</a:t>
            </a:r>
            <a:r>
              <a:rPr lang="zh-TW" altLang="en-US" b="1" dirty="0"/>
              <a:t>點選 建立工作</a:t>
            </a:r>
            <a:r>
              <a:rPr lang="zh-TW" altLang="en-US" dirty="0"/>
              <a:t>，開啟 </a:t>
            </a:r>
            <a:r>
              <a:rPr lang="zh-TW" altLang="en-US" b="1" dirty="0"/>
              <a:t>建立工作 </a:t>
            </a:r>
            <a:r>
              <a:rPr lang="zh-TW" altLang="en-US" dirty="0"/>
              <a:t>對話方塊。</a:t>
            </a:r>
            <a:endParaRPr lang="en-US" altLang="zh-TW" dirty="0"/>
          </a:p>
          <a:p>
            <a:pPr lvl="4"/>
            <a:endParaRPr lang="en-US" altLang="zh-TW" dirty="0"/>
          </a:p>
          <a:p>
            <a:pPr lvl="4"/>
            <a:endParaRPr lang="en-US" altLang="zh-TW" dirty="0"/>
          </a:p>
          <a:p>
            <a:pPr lvl="4"/>
            <a:endParaRPr lang="en-US" altLang="zh-TW" dirty="0"/>
          </a:p>
          <a:p>
            <a:pPr lvl="4"/>
            <a:endParaRPr lang="en-US" altLang="zh-TW" dirty="0"/>
          </a:p>
          <a:p>
            <a:pPr lvl="4"/>
            <a:endParaRPr lang="en-US" altLang="zh-TW" dirty="0"/>
          </a:p>
          <a:p>
            <a:pPr lvl="4"/>
            <a:endParaRPr lang="en-US" altLang="zh-TW" dirty="0"/>
          </a:p>
          <a:p>
            <a:pPr lvl="4"/>
            <a:r>
              <a:rPr lang="zh-TW" altLang="en-US" dirty="0"/>
              <a:t>在 </a:t>
            </a:r>
            <a:r>
              <a:rPr lang="zh-TW" altLang="en-US" b="1" dirty="0"/>
              <a:t>一般</a:t>
            </a:r>
            <a:r>
              <a:rPr lang="zh-TW" altLang="en-US" dirty="0"/>
              <a:t> 頁籤的 </a:t>
            </a:r>
            <a:r>
              <a:rPr lang="zh-TW" altLang="en-US" b="1" dirty="0"/>
              <a:t>名稱</a:t>
            </a:r>
            <a:r>
              <a:rPr lang="en-US" altLang="zh-TW" b="1" dirty="0"/>
              <a:t>(M)</a:t>
            </a:r>
            <a:r>
              <a:rPr lang="zh-TW" altLang="en-US" dirty="0"/>
              <a:t>、</a:t>
            </a:r>
            <a:r>
              <a:rPr lang="zh-TW" altLang="en-US" b="1" dirty="0"/>
              <a:t>描述</a:t>
            </a:r>
            <a:r>
              <a:rPr lang="en-US" altLang="zh-TW" b="1" dirty="0"/>
              <a:t>(D) </a:t>
            </a:r>
            <a:r>
              <a:rPr lang="zh-TW" altLang="en-US" dirty="0"/>
              <a:t>欄分別輸入工作的名稱和相關描述，例如：名稱</a:t>
            </a:r>
            <a:r>
              <a:rPr lang="en-US" altLang="zh-TW" dirty="0"/>
              <a:t>(M)</a:t>
            </a:r>
            <a:r>
              <a:rPr lang="zh-TW" altLang="en-US" dirty="0"/>
              <a:t>：「</a:t>
            </a:r>
            <a:r>
              <a:rPr lang="en-US" altLang="zh-TW" dirty="0"/>
              <a:t>PM2.5 </a:t>
            </a:r>
            <a:r>
              <a:rPr lang="en-US" altLang="zh-TW" dirty="0" err="1"/>
              <a:t>autorun</a:t>
            </a:r>
            <a:r>
              <a:rPr lang="zh-TW" altLang="en-US" dirty="0"/>
              <a:t>」、描述</a:t>
            </a:r>
            <a:r>
              <a:rPr lang="en-US" altLang="zh-TW" dirty="0"/>
              <a:t>(D) </a:t>
            </a:r>
            <a:r>
              <a:rPr lang="zh-TW" altLang="en-US" dirty="0"/>
              <a:t>：「每隔 </a:t>
            </a:r>
            <a:r>
              <a:rPr lang="en-US" altLang="zh-TW" dirty="0"/>
              <a:t>30 </a:t>
            </a:r>
            <a:r>
              <a:rPr lang="zh-TW" altLang="en-US" dirty="0"/>
              <a:t>分鐘，自動下載</a:t>
            </a:r>
            <a:r>
              <a:rPr lang="en-US" altLang="zh-TW" dirty="0"/>
              <a:t>PM2.5</a:t>
            </a:r>
            <a:r>
              <a:rPr lang="zh-TW" altLang="en-US" dirty="0"/>
              <a:t>。」。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5688632" cy="201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53136"/>
            <a:ext cx="5764113" cy="164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20005</TotalTime>
  <Words>1203</Words>
  <Application>Microsoft Office PowerPoint</Application>
  <PresentationFormat>如螢幕大小 (4:3)</PresentationFormat>
  <Paragraphs>105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微軟正黑體</vt:lpstr>
      <vt:lpstr>新細明體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6.1 檢查網站資料是否更新</vt:lpstr>
      <vt:lpstr>PowerPoint 簡報</vt:lpstr>
      <vt:lpstr>PowerPoint 簡報</vt:lpstr>
      <vt:lpstr>PowerPoint 簡報</vt:lpstr>
      <vt:lpstr>PowerPoint 簡報</vt:lpstr>
      <vt:lpstr>6.2 工作排程自動下載</vt:lpstr>
      <vt:lpstr>PowerPoint 簡報</vt:lpstr>
      <vt:lpstr>PowerPoint 簡報</vt:lpstr>
      <vt:lpstr>PowerPoint 簡報</vt:lpstr>
      <vt:lpstr>PowerPoint 簡報</vt:lpstr>
      <vt:lpstr>PowerPoint 簡報</vt:lpstr>
      <vt:lpstr>6.3 Selenium：瀏覽器自動化操作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6.4 瀏覽器自動化實例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jo</cp:lastModifiedBy>
  <cp:revision>2060</cp:revision>
  <dcterms:created xsi:type="dcterms:W3CDTF">2011-06-06T16:54:13Z</dcterms:created>
  <dcterms:modified xsi:type="dcterms:W3CDTF">2017-09-23T22:35:52Z</dcterms:modified>
</cp:coreProperties>
</file>