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3" r:id="rId12"/>
    <p:sldId id="788" r:id="rId13"/>
    <p:sldId id="784" r:id="rId14"/>
    <p:sldId id="785" r:id="rId15"/>
    <p:sldId id="786" r:id="rId16"/>
    <p:sldId id="787" r:id="rId17"/>
    <p:sldId id="789" r:id="rId18"/>
    <p:sldId id="790" r:id="rId19"/>
    <p:sldId id="791" r:id="rId20"/>
    <p:sldId id="7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60" d="100"/>
          <a:sy n="60" d="100"/>
        </p:scale>
        <p:origin x="8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err="1"/>
              <a:t>labeldistance</a:t>
            </a:r>
            <a:r>
              <a:rPr lang="zh-TW" altLang="en-US" dirty="0"/>
              <a:t>：項目標題與圓心的距離是半徑的多少倍，例如「</a:t>
            </a:r>
            <a:r>
              <a:rPr lang="en-US" altLang="zh-TW" dirty="0"/>
              <a:t>1.1</a:t>
            </a:r>
            <a:r>
              <a:rPr lang="zh-TW" altLang="en-US" dirty="0"/>
              <a:t>」表示項目標題與圓心的距離是半徑的 </a:t>
            </a:r>
            <a:r>
              <a:rPr lang="en-US" altLang="zh-TW" dirty="0"/>
              <a:t>1.1 </a:t>
            </a:r>
            <a:r>
              <a:rPr lang="zh-TW" altLang="en-US" dirty="0"/>
              <a:t>倍。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err="1"/>
              <a:t>autopct</a:t>
            </a:r>
            <a:r>
              <a:rPr lang="zh-TW" altLang="en-US" dirty="0"/>
              <a:t>：項目百分比的格式，語法為「</a:t>
            </a:r>
            <a:r>
              <a:rPr lang="en-US" altLang="zh-TW" dirty="0"/>
              <a:t>% </a:t>
            </a:r>
            <a:r>
              <a:rPr lang="zh-TW" altLang="en-US" dirty="0"/>
              <a:t>格式 </a:t>
            </a:r>
            <a:r>
              <a:rPr lang="en-US" altLang="zh-TW" dirty="0"/>
              <a:t>%%</a:t>
            </a:r>
            <a:r>
              <a:rPr lang="zh-TW" altLang="en-US" dirty="0"/>
              <a:t>」，例如「</a:t>
            </a:r>
            <a:r>
              <a:rPr lang="en-US" altLang="zh-TW" dirty="0"/>
              <a:t>%2.1f%%</a:t>
            </a:r>
            <a:r>
              <a:rPr lang="zh-TW" altLang="en-US" dirty="0"/>
              <a:t>」表示整數 </a:t>
            </a:r>
            <a:r>
              <a:rPr lang="en-US" altLang="zh-TW" dirty="0"/>
              <a:t>2 </a:t>
            </a:r>
            <a:r>
              <a:rPr lang="zh-TW" altLang="en-US" dirty="0"/>
              <a:t>位數，小數 </a:t>
            </a:r>
            <a:r>
              <a:rPr lang="en-US" altLang="zh-TW" dirty="0"/>
              <a:t>1 </a:t>
            </a:r>
            <a:r>
              <a:rPr lang="zh-TW" altLang="en-US" dirty="0"/>
              <a:t>位數。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shadow</a:t>
            </a:r>
            <a:r>
              <a:rPr lang="zh-TW" altLang="en-US" dirty="0"/>
              <a:t>：布林值，</a:t>
            </a:r>
            <a:r>
              <a:rPr lang="en-US" altLang="zh-TW" dirty="0"/>
              <a:t>True </a:t>
            </a:r>
            <a:r>
              <a:rPr lang="zh-TW" altLang="en-US" dirty="0"/>
              <a:t>表示圖形有陰影，</a:t>
            </a:r>
            <a:r>
              <a:rPr lang="en-US" altLang="zh-TW" dirty="0"/>
              <a:t>False </a:t>
            </a:r>
            <a:r>
              <a:rPr lang="zh-TW" altLang="en-US" dirty="0"/>
              <a:t>表示圖形沒有陰影。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err="1"/>
              <a:t>startangle</a:t>
            </a:r>
            <a:r>
              <a:rPr lang="zh-TW" altLang="en-US" dirty="0"/>
              <a:t>：開始繪圖的起始角度，繪圖會以逆時針旋轉計算角度。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err="1"/>
              <a:t>pctdistance</a:t>
            </a:r>
            <a:r>
              <a:rPr lang="zh-TW" altLang="en-US" dirty="0"/>
              <a:t>：百分比文字與圓心的距離是半徑的多少倍。</a:t>
            </a:r>
          </a:p>
          <a:p>
            <a:pPr lvl="3" indent="0"/>
            <a:r>
              <a:rPr lang="zh-TW" altLang="en-US" dirty="0"/>
              <a:t>預設繪製的圓餅圖是橢圓形，若要繪製正圓形圓餅圖，需以下列方法讓 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 </a:t>
            </a:r>
            <a:r>
              <a:rPr lang="zh-TW" altLang="en-US" dirty="0"/>
              <a:t>軸單位相等：</a:t>
            </a:r>
            <a:endParaRPr lang="en-US" altLang="zh-TW" dirty="0"/>
          </a:p>
          <a:p>
            <a:pPr lvl="2"/>
            <a:r>
              <a:rPr lang="zh-TW" altLang="en-US" dirty="0"/>
              <a:t>範例：繪製圓餅圖</a:t>
            </a:r>
          </a:p>
          <a:p>
            <a:pPr lvl="3" indent="0"/>
            <a:r>
              <a:rPr lang="zh-TW" altLang="en-US" dirty="0"/>
              <a:t>以圓餅圖繪製</a:t>
            </a:r>
            <a:endParaRPr lang="en-US" altLang="zh-TW" dirty="0"/>
          </a:p>
          <a:p>
            <a:pPr lvl="3" indent="0"/>
            <a:r>
              <a:rPr lang="zh-TW" altLang="en-US" dirty="0"/>
              <a:t>東、西、南、北區業績統計。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435079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7.1.5 </a:t>
            </a:r>
            <a:r>
              <a:rPr lang="zh-TW" altLang="en-US" dirty="0"/>
              <a:t>應用：桃園市大溪區戶數統計圖</a:t>
            </a:r>
            <a:endParaRPr lang="en-US" altLang="zh-TW" dirty="0"/>
          </a:p>
          <a:p>
            <a:pPr lvl="2"/>
            <a:r>
              <a:rPr lang="zh-TW" altLang="en-US" dirty="0"/>
              <a:t>範例：繪製大溪區歷年戶數統計線形圖</a:t>
            </a:r>
          </a:p>
          <a:p>
            <a:pPr lvl="3"/>
            <a:r>
              <a:rPr lang="zh-TW" altLang="en-US" dirty="0"/>
              <a:t>由網頁取大溪區歷年戶數統計資料，以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套件繪製線形圖。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012407" cy="35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7.2.1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基本繪圖</a:t>
            </a:r>
            <a:endParaRPr lang="en-US" altLang="zh-TW" dirty="0"/>
          </a:p>
          <a:p>
            <a:pPr lvl="3"/>
            <a:r>
              <a:rPr lang="zh-TW" altLang="en-US" dirty="0"/>
              <a:t>使用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繪圖首先要匯入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套件，由於大部分繪圖功能是在「</a:t>
            </a:r>
            <a:r>
              <a:rPr lang="en-US" altLang="zh-TW" dirty="0" err="1"/>
              <a:t>bokeh.plotting</a:t>
            </a:r>
            <a:r>
              <a:rPr lang="zh-TW" altLang="en-US" dirty="0"/>
              <a:t>」中，繪製圖表至少要匯入 </a:t>
            </a:r>
            <a:r>
              <a:rPr lang="en-US" altLang="zh-TW" dirty="0"/>
              <a:t>figure </a:t>
            </a:r>
            <a:r>
              <a:rPr lang="zh-TW" altLang="en-US" dirty="0"/>
              <a:t>及 </a:t>
            </a:r>
            <a:r>
              <a:rPr lang="en-US" altLang="zh-TW" dirty="0"/>
              <a:t>show </a:t>
            </a:r>
            <a:r>
              <a:rPr lang="zh-TW" altLang="en-US" dirty="0"/>
              <a:t>兩個函式：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繪製的圖形是在瀏覽器顯示，因此要先用 </a:t>
            </a:r>
            <a:r>
              <a:rPr lang="en-US" altLang="zh-TW" dirty="0"/>
              <a:t>figure </a:t>
            </a:r>
            <a:r>
              <a:rPr lang="zh-TW" altLang="en-US" dirty="0"/>
              <a:t>方法在瀏覽器建立一個網頁做為繪圖區域，語法為：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bokeh.plotting</a:t>
            </a:r>
            <a:r>
              <a:rPr lang="en-US" altLang="zh-TW" dirty="0"/>
              <a:t> </a:t>
            </a:r>
            <a:r>
              <a:rPr lang="zh-TW" altLang="en-US" dirty="0"/>
              <a:t>繪製線形圖方法為 </a:t>
            </a:r>
            <a:r>
              <a:rPr lang="en-US" altLang="zh-TW" dirty="0"/>
              <a:t>line</a:t>
            </a:r>
            <a:r>
              <a:rPr lang="zh-TW" altLang="en-US" dirty="0"/>
              <a:t>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繪圖後不會自動顯示，需以 </a:t>
            </a:r>
            <a:r>
              <a:rPr lang="en-US" altLang="zh-TW" dirty="0"/>
              <a:t>show </a:t>
            </a:r>
            <a:r>
              <a:rPr lang="zh-TW" altLang="en-US" dirty="0"/>
              <a:t>方法開啟瀏覽器顯示繪圖區，例如：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7.2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6324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6" y="3933056"/>
            <a:ext cx="736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6677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661248"/>
            <a:ext cx="3105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會產生與 </a:t>
            </a:r>
            <a:r>
              <a:rPr lang="en-US" altLang="zh-TW" dirty="0"/>
              <a:t>Python </a:t>
            </a:r>
            <a:r>
              <a:rPr lang="zh-TW" altLang="en-US" dirty="0"/>
              <a:t>檔案名稱相同的網頁檔，再開啟該網頁檔顯示圖形。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如果要產生自訂名稱的網頁檔，可用 </a:t>
            </a:r>
            <a:r>
              <a:rPr lang="en-US" altLang="zh-TW" dirty="0" err="1"/>
              <a:t>output_file</a:t>
            </a:r>
            <a:r>
              <a:rPr lang="en-US" altLang="zh-TW" dirty="0"/>
              <a:t> </a:t>
            </a:r>
            <a:r>
              <a:rPr lang="zh-TW" altLang="en-US" dirty="0"/>
              <a:t>函式指定輸出檔案的名稱，例如自訂網頁名稱為 </a:t>
            </a:r>
            <a:r>
              <a:rPr lang="en-US" altLang="zh-TW" dirty="0"/>
              <a:t>&lt;lineout.html&gt;</a:t>
            </a:r>
            <a:r>
              <a:rPr lang="zh-TW" altLang="en-US" dirty="0"/>
              <a:t>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616030" cy="18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5" y="3789040"/>
            <a:ext cx="5181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7.2.2 line </a:t>
            </a:r>
            <a:r>
              <a:rPr lang="zh-TW" altLang="en-US" dirty="0"/>
              <a:t>方法參數及圖表設定</a:t>
            </a:r>
          </a:p>
          <a:p>
            <a:pPr lvl="3"/>
            <a:r>
              <a:rPr lang="en-US" altLang="zh-TW" dirty="0" err="1"/>
              <a:t>bokeh.plotting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line </a:t>
            </a:r>
            <a:r>
              <a:rPr lang="zh-TW" altLang="en-US" dirty="0"/>
              <a:t>方法，除了 </a:t>
            </a:r>
            <a:r>
              <a:rPr lang="en-US" altLang="zh-TW" dirty="0"/>
              <a:t>x </a:t>
            </a:r>
            <a:r>
              <a:rPr lang="zh-TW" altLang="en-US" dirty="0"/>
              <a:t>坐標串列及 </a:t>
            </a:r>
            <a:r>
              <a:rPr lang="en-US" altLang="zh-TW" dirty="0"/>
              <a:t>y </a:t>
            </a:r>
            <a:r>
              <a:rPr lang="zh-TW" altLang="en-US" dirty="0"/>
              <a:t>坐標串列為必要參數外，其主要選擇性參數整理如下：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 </a:t>
            </a:r>
            <a:r>
              <a:rPr lang="en-US" altLang="zh-TW" b="1" dirty="0" err="1"/>
              <a:t>line_color</a:t>
            </a:r>
            <a:r>
              <a:rPr lang="zh-TW" altLang="en-US" dirty="0"/>
              <a:t>：設定線條顏色，例如設定線條為紅色：</a:t>
            </a:r>
            <a:r>
              <a:rPr lang="en-US" altLang="zh-TW" dirty="0" err="1"/>
              <a:t>line_color</a:t>
            </a:r>
            <a:r>
              <a:rPr lang="en-US" altLang="zh-TW" dirty="0"/>
              <a:t>="red"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 </a:t>
            </a:r>
            <a:r>
              <a:rPr lang="en-US" altLang="zh-TW" b="1" dirty="0" err="1"/>
              <a:t>line_width</a:t>
            </a:r>
            <a:r>
              <a:rPr lang="zh-TW" altLang="en-US" dirty="0"/>
              <a:t>：設定線條寬度，例如設定線條寬度為 </a:t>
            </a:r>
            <a:r>
              <a:rPr lang="en-US" altLang="zh-TW" dirty="0"/>
              <a:t>5</a:t>
            </a:r>
            <a:r>
              <a:rPr lang="zh-TW" altLang="en-US" dirty="0"/>
              <a:t>：</a:t>
            </a:r>
            <a:r>
              <a:rPr lang="en-US" altLang="zh-TW" dirty="0"/>
              <a:t>linewidth=5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 </a:t>
            </a:r>
            <a:r>
              <a:rPr lang="en-US" altLang="zh-TW" b="1" dirty="0" err="1"/>
              <a:t>line_alpha</a:t>
            </a:r>
            <a:r>
              <a:rPr lang="zh-TW" altLang="en-US" dirty="0"/>
              <a:t>：設定線條透明度，</a:t>
            </a:r>
            <a:r>
              <a:rPr lang="en-US" altLang="zh-TW" dirty="0"/>
              <a:t>0 </a:t>
            </a:r>
            <a:r>
              <a:rPr lang="zh-TW" altLang="en-US" dirty="0"/>
              <a:t>為完全透明，</a:t>
            </a:r>
            <a:r>
              <a:rPr lang="en-US" altLang="zh-TW" dirty="0"/>
              <a:t>1.0 </a:t>
            </a:r>
            <a:r>
              <a:rPr lang="zh-TW" altLang="en-US" dirty="0"/>
              <a:t>為完全不透明，例如設定透明度為</a:t>
            </a:r>
            <a:r>
              <a:rPr lang="en-US" altLang="zh-TW" dirty="0"/>
              <a:t>0.5</a:t>
            </a:r>
            <a:r>
              <a:rPr lang="zh-TW" altLang="en-US" dirty="0"/>
              <a:t>：</a:t>
            </a:r>
            <a:r>
              <a:rPr lang="en-US" altLang="zh-TW" dirty="0" err="1"/>
              <a:t>line_alpha</a:t>
            </a:r>
            <a:r>
              <a:rPr lang="en-US" altLang="zh-TW" dirty="0"/>
              <a:t>=0.5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 </a:t>
            </a:r>
            <a:r>
              <a:rPr lang="en-US" altLang="zh-TW" b="1" dirty="0" err="1"/>
              <a:t>line_dash</a:t>
            </a:r>
            <a:r>
              <a:rPr lang="zh-TW" altLang="en-US" dirty="0"/>
              <a:t>：設定虛線樣式，其值是一個串列：第一個元素為顯示點數，第二個元素為空白點數，例如：</a:t>
            </a:r>
            <a:r>
              <a:rPr lang="en-US" altLang="zh-TW" dirty="0" err="1"/>
              <a:t>line_dash</a:t>
            </a:r>
            <a:r>
              <a:rPr lang="en-US" altLang="zh-TW" dirty="0"/>
              <a:t>=[12,6]</a:t>
            </a:r>
            <a:r>
              <a:rPr lang="zh-TW" altLang="en-US" dirty="0"/>
              <a:t>。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legend</a:t>
            </a:r>
            <a:r>
              <a:rPr lang="zh-TW" altLang="en-US" dirty="0"/>
              <a:t>：設定圖例名稱，例如設定圖例名稱為「年度」：</a:t>
            </a:r>
            <a:r>
              <a:rPr lang="en-US" altLang="zh-TW" dirty="0"/>
              <a:t>legend=" </a:t>
            </a:r>
            <a:r>
              <a:rPr lang="zh-TW" altLang="en-US" dirty="0"/>
              <a:t>年度 </a:t>
            </a:r>
            <a:r>
              <a:rPr lang="en-US" altLang="zh-TW" dirty="0"/>
              <a:t>"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同時繪製多個圖形</a:t>
            </a:r>
          </a:p>
          <a:p>
            <a:pPr lvl="3"/>
            <a:r>
              <a:rPr lang="zh-TW" altLang="en-US" dirty="0"/>
              <a:t>一個圖表中可以繪製多個圖形，通常會先將所有圖形都繪製完成後再顯示，例如繪製 </a:t>
            </a:r>
            <a:r>
              <a:rPr lang="en-US" altLang="zh-TW" dirty="0"/>
              <a:t>2 </a:t>
            </a:r>
            <a:r>
              <a:rPr lang="zh-TW" altLang="en-US" dirty="0"/>
              <a:t>個圖形：</a:t>
            </a:r>
          </a:p>
          <a:p>
            <a:pPr lvl="3"/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62447"/>
            <a:ext cx="5434444" cy="178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圖表設定</a:t>
            </a:r>
          </a:p>
          <a:p>
            <a:pPr lvl="3"/>
            <a:r>
              <a:rPr lang="zh-TW" altLang="en-US" dirty="0"/>
              <a:t>圖表標題是以 </a:t>
            </a:r>
            <a:r>
              <a:rPr lang="en-US" altLang="zh-TW" dirty="0"/>
              <a:t>figure </a:t>
            </a:r>
            <a:r>
              <a:rPr lang="zh-TW" altLang="en-US" dirty="0"/>
              <a:t>函式的 </a:t>
            </a:r>
            <a:r>
              <a:rPr lang="en-US" altLang="zh-TW" dirty="0"/>
              <a:t>title </a:t>
            </a:r>
            <a:r>
              <a:rPr lang="zh-TW" altLang="en-US" dirty="0"/>
              <a:t>參數設定，其語法為：</a:t>
            </a: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/>
            <a:r>
              <a:rPr lang="zh-TW" altLang="en-US" dirty="0"/>
              <a:t>圖表標題顯示的字體很小，系統提供設定字體大小及顏色功能，語法為：</a:t>
            </a: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/>
            <a:r>
              <a:rPr lang="zh-TW" altLang="en-US" dirty="0"/>
              <a:t>圖表 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 </a:t>
            </a:r>
            <a:r>
              <a:rPr lang="zh-TW" altLang="en-US" dirty="0"/>
              <a:t>軸標題是以 </a:t>
            </a:r>
            <a:r>
              <a:rPr lang="en-US" altLang="zh-TW" dirty="0" err="1"/>
              <a:t>xaxis.axis_label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 err="1"/>
              <a:t>yaxis.axis_label</a:t>
            </a:r>
            <a:r>
              <a:rPr lang="en-US" altLang="zh-TW" dirty="0"/>
              <a:t> </a:t>
            </a:r>
            <a:r>
              <a:rPr lang="zh-TW" altLang="en-US" dirty="0"/>
              <a:t>方法設定，例如設定</a:t>
            </a:r>
            <a:r>
              <a:rPr lang="en-US" altLang="zh-TW" dirty="0"/>
              <a:t>x </a:t>
            </a:r>
            <a:r>
              <a:rPr lang="zh-TW" altLang="en-US" dirty="0"/>
              <a:t>軸標題為「年度」，</a:t>
            </a:r>
            <a:r>
              <a:rPr lang="en-US" altLang="zh-TW" dirty="0"/>
              <a:t>y </a:t>
            </a:r>
            <a:r>
              <a:rPr lang="zh-TW" altLang="en-US" dirty="0"/>
              <a:t>軸標題為「金額」：</a:t>
            </a: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/>
            <a:r>
              <a:rPr lang="zh-TW" altLang="en-US" dirty="0"/>
              <a:t>還可以用 </a:t>
            </a:r>
            <a:r>
              <a:rPr lang="en-US" altLang="zh-TW" dirty="0" err="1"/>
              <a:t>p.xaxis.axis_label_text_color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 err="1"/>
              <a:t>p.xaxis.axis_label_text_colorl</a:t>
            </a:r>
            <a:r>
              <a:rPr lang="en-US" altLang="zh-TW" dirty="0"/>
              <a:t> </a:t>
            </a:r>
            <a:r>
              <a:rPr lang="zh-TW" altLang="en-US" dirty="0"/>
              <a:t>方法設定 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 </a:t>
            </a:r>
            <a:r>
              <a:rPr lang="zh-TW" altLang="en-US" dirty="0"/>
              <a:t>軸標題顏色，例如設定 </a:t>
            </a:r>
            <a:r>
              <a:rPr lang="en-US" altLang="zh-TW" dirty="0"/>
              <a:t>x </a:t>
            </a:r>
            <a:r>
              <a:rPr lang="zh-TW" altLang="en-US" dirty="0"/>
              <a:t>軸標題為「紅色」，</a:t>
            </a:r>
            <a:r>
              <a:rPr lang="en-US" altLang="zh-TW" dirty="0"/>
              <a:t>y </a:t>
            </a:r>
            <a:r>
              <a:rPr lang="zh-TW" altLang="en-US" dirty="0"/>
              <a:t>軸標題為「綠色」：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628800"/>
            <a:ext cx="4104456" cy="28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7" y="2492896"/>
            <a:ext cx="6115911" cy="61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17" y="3965007"/>
            <a:ext cx="5300456" cy="61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6" y="5517232"/>
            <a:ext cx="6134032" cy="64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線形圖繪製</a:t>
            </a:r>
          </a:p>
          <a:p>
            <a:pPr lvl="3"/>
            <a:r>
              <a:rPr lang="zh-TW" altLang="en-US" dirty="0"/>
              <a:t>繪製 </a:t>
            </a:r>
            <a:r>
              <a:rPr lang="en-US" altLang="zh-TW" dirty="0"/>
              <a:t>2 </a:t>
            </a:r>
            <a:r>
              <a:rPr lang="zh-TW" altLang="en-US" dirty="0"/>
              <a:t>個線形圖並設定各種圖表特性。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984276" cy="318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7.2.3 </a:t>
            </a:r>
            <a:r>
              <a:rPr lang="zh-TW" altLang="en-US" dirty="0"/>
              <a:t>散點圖</a:t>
            </a:r>
            <a:endParaRPr lang="en-US" altLang="zh-TW" dirty="0"/>
          </a:p>
          <a:p>
            <a:pPr lvl="3"/>
            <a:r>
              <a:rPr lang="zh-TW" altLang="en-US" dirty="0"/>
              <a:t>繪製圓形坐標點散點圖的語法為：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尺寸</a:t>
            </a:r>
            <a:r>
              <a:rPr lang="zh-TW" altLang="en-US" dirty="0"/>
              <a:t>：可以是一個數值，表示所有坐標點大小相同；也可以是數值串列，依序指定各坐標點大小。例如：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顏色</a:t>
            </a:r>
            <a:r>
              <a:rPr lang="zh-TW" altLang="en-US" dirty="0"/>
              <a:t>：可以是一個顏色字串，表示所有坐標點顏色相同；也可以是字串串列，依序指定各坐標點顏色。例如：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alpha</a:t>
            </a:r>
            <a:r>
              <a:rPr lang="zh-TW" altLang="en-US" dirty="0"/>
              <a:t>：設定坐標點透明度，</a:t>
            </a:r>
            <a:r>
              <a:rPr lang="en-US" altLang="zh-TW" dirty="0"/>
              <a:t>0 </a:t>
            </a:r>
            <a:r>
              <a:rPr lang="zh-TW" altLang="en-US" dirty="0"/>
              <a:t>為完全透明，</a:t>
            </a:r>
            <a:r>
              <a:rPr lang="en-US" altLang="zh-TW" dirty="0"/>
              <a:t>1.0 </a:t>
            </a:r>
            <a:r>
              <a:rPr lang="zh-TW" altLang="en-US" dirty="0"/>
              <a:t>為完全不透明，例如設定透明度為</a:t>
            </a:r>
            <a:r>
              <a:rPr lang="en-US" altLang="zh-TW" dirty="0"/>
              <a:t>0.5</a:t>
            </a:r>
            <a:r>
              <a:rPr lang="zh-TW" altLang="en-US" dirty="0"/>
              <a:t>：</a:t>
            </a:r>
            <a:r>
              <a:rPr lang="en-US" altLang="zh-TW" dirty="0"/>
              <a:t>alpha=0.5</a:t>
            </a:r>
            <a:r>
              <a:rPr lang="zh-TW" altLang="en-US" dirty="0"/>
              <a:t>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700808"/>
            <a:ext cx="8460432" cy="29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2461"/>
            <a:ext cx="8603878" cy="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9" y="4149079"/>
            <a:ext cx="8282508" cy="8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範例：繪製散點圖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繪製坐標點為圓形的散點圖，並加上圖表設定。</a:t>
            </a: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/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提供各種散點圖坐標點形狀如下表：</a:t>
            </a: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>
              <a:spcBef>
                <a:spcPts val="0"/>
              </a:spcBef>
            </a:pPr>
            <a:endParaRPr lang="en-US" altLang="zh-TW" dirty="0"/>
          </a:p>
          <a:p>
            <a:pPr lvl="3"/>
            <a:r>
              <a:rPr lang="zh-TW" altLang="en-US" dirty="0"/>
              <a:t>繪製散點圖的語法為：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456383" cy="156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90" y="3573016"/>
            <a:ext cx="4010309" cy="16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33256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259632" y="4286256"/>
            <a:ext cx="7670086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7.1 </a:t>
            </a:r>
            <a:r>
              <a:rPr lang="en-US" altLang="zh-TW" dirty="0" err="1">
                <a:hlinkClick r:id="rId2" action="ppaction://hlinksldjump"/>
              </a:rPr>
              <a:t>Matplotlib</a:t>
            </a:r>
            <a:r>
              <a:rPr lang="en-US" altLang="zh-TW" dirty="0">
                <a:hlinkClick r:id="rId2" action="ppaction://hlinksldjump"/>
              </a:rPr>
              <a:t> </a:t>
            </a:r>
            <a:r>
              <a:rPr lang="zh-TW" altLang="en-US" dirty="0">
                <a:hlinkClick r:id="rId2" action="ppaction://hlinksldjump"/>
              </a:rPr>
              <a:t>套件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7.2 </a:t>
            </a:r>
            <a:r>
              <a:rPr lang="en-US" altLang="zh-TW" dirty="0" err="1">
                <a:hlinkClick r:id="rId3" action="ppaction://hlinksldjump"/>
              </a:rPr>
              <a:t>Bokeh</a:t>
            </a:r>
            <a:r>
              <a:rPr lang="en-US" altLang="zh-TW" dirty="0">
                <a:hlinkClick r:id="rId3" action="ppaction://hlinksldjump"/>
              </a:rPr>
              <a:t> </a:t>
            </a:r>
            <a:r>
              <a:rPr lang="zh-TW" altLang="en-US" dirty="0">
                <a:hlinkClick r:id="rId3" action="ppaction://hlinksldjump"/>
              </a:rPr>
              <a:t>套件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75856" y="404664"/>
            <a:ext cx="5582424" cy="2159670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zh-TW" dirty="0"/>
              <a:t>Python </a:t>
            </a:r>
            <a:r>
              <a:rPr lang="zh-TW" altLang="en-US" dirty="0"/>
              <a:t>除了資料擷取進行分析之外，將相關數據繪製成統計圖表更是它的強項。</a:t>
            </a:r>
          </a:p>
          <a:p>
            <a:pPr>
              <a:lnSpc>
                <a:spcPts val="1800"/>
              </a:lnSpc>
            </a:pP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在 </a:t>
            </a:r>
            <a:r>
              <a:rPr lang="en-US" altLang="zh-TW" dirty="0"/>
              <a:t>2D </a:t>
            </a:r>
            <a:r>
              <a:rPr lang="zh-TW" altLang="en-US" dirty="0"/>
              <a:t>繪圖領域使用最廣泛的套件，它能讓使用者很輕鬆地將數據圖形化，並且提供多樣化的輸出格式。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功能強大，尤其在繪製各種科學圖形上表現更是優異。</a:t>
            </a:r>
          </a:p>
          <a:p>
            <a:pPr>
              <a:lnSpc>
                <a:spcPts val="1800"/>
              </a:lnSpc>
            </a:pPr>
            <a:r>
              <a:rPr lang="zh-TW" altLang="en-US" dirty="0"/>
              <a:t>如果繪製的圖表不是非常複雜，小巧的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套件就足以應付，它所需要的資源只有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的五分之一，卻已經能夠繪製出各種實用的圖表，並利用網頁的方式進行呈現。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圖表繪製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7.2.4 </a:t>
            </a:r>
            <a:r>
              <a:rPr lang="zh-TW" altLang="en-US" dirty="0"/>
              <a:t>應用：以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繪製大溪區戶數統計圖</a:t>
            </a:r>
            <a:endParaRPr lang="en-US" altLang="zh-TW" dirty="0"/>
          </a:p>
          <a:p>
            <a:pPr lvl="2"/>
            <a:r>
              <a:rPr lang="zh-TW" altLang="en-US" dirty="0"/>
              <a:t>範例：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繪製大溪區歷年戶數統計圖</a:t>
            </a:r>
          </a:p>
          <a:p>
            <a:pPr lvl="3"/>
            <a:r>
              <a:rPr lang="zh-TW" altLang="en-US" dirty="0"/>
              <a:t>由網頁取大溪區歷年戶數統計資料，以 </a:t>
            </a:r>
            <a:r>
              <a:rPr lang="en-US" altLang="zh-TW" dirty="0" err="1"/>
              <a:t>Bokeh</a:t>
            </a:r>
            <a:r>
              <a:rPr lang="en-US" altLang="zh-TW" dirty="0"/>
              <a:t> </a:t>
            </a:r>
            <a:r>
              <a:rPr lang="zh-TW" altLang="en-US" dirty="0"/>
              <a:t>套件繪製線形圖。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083969" cy="328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7.1.1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基本繪圖</a:t>
            </a:r>
            <a:endParaRPr lang="en-US" altLang="zh-TW" dirty="0"/>
          </a:p>
          <a:p>
            <a:pPr lvl="3"/>
            <a:r>
              <a:rPr lang="zh-TW" altLang="en-US" dirty="0"/>
              <a:t>使用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繪圖首先要匯入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套件，由於大部分繪圖功能是在「</a:t>
            </a:r>
            <a:r>
              <a:rPr lang="en-US" altLang="zh-TW" dirty="0" err="1"/>
              <a:t>matplotlib.pyplot</a:t>
            </a:r>
            <a:r>
              <a:rPr lang="zh-TW" altLang="en-US" dirty="0"/>
              <a:t>」中，因此通常會在匯入「</a:t>
            </a:r>
            <a:r>
              <a:rPr lang="en-US" altLang="zh-TW" dirty="0" err="1"/>
              <a:t>matplotlib.pyplot</a:t>
            </a:r>
            <a:r>
              <a:rPr lang="zh-TW" altLang="en-US" dirty="0"/>
              <a:t>」時設定一個簡短的別名，方便往後輸入，例如將別名取為「</a:t>
            </a:r>
            <a:r>
              <a:rPr lang="en-US" altLang="zh-TW" dirty="0" err="1"/>
              <a:t>plt</a:t>
            </a:r>
            <a:r>
              <a:rPr lang="zh-TW" altLang="en-US" dirty="0"/>
              <a:t>」：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matplotlib.pyplot</a:t>
            </a:r>
            <a:r>
              <a:rPr lang="en-US" altLang="zh-TW" dirty="0"/>
              <a:t> </a:t>
            </a:r>
            <a:r>
              <a:rPr lang="zh-TW" altLang="en-US" dirty="0"/>
              <a:t>的線形圖繪圖方法為 </a:t>
            </a:r>
            <a:r>
              <a:rPr lang="en-US" altLang="zh-TW" dirty="0"/>
              <a:t>plot</a:t>
            </a:r>
            <a:r>
              <a:rPr lang="zh-TW" altLang="en-US" dirty="0"/>
              <a:t>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繪圖後如果不會自動顯示，可用 </a:t>
            </a:r>
            <a:r>
              <a:rPr lang="en-US" altLang="zh-TW" dirty="0"/>
              <a:t>show </a:t>
            </a:r>
            <a:r>
              <a:rPr lang="zh-TW" altLang="en-US" dirty="0"/>
              <a:t>方法顯示，例如：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7.1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4111"/>
            <a:ext cx="5524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8" y="3939091"/>
            <a:ext cx="5962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401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7.1.2 plot </a:t>
            </a:r>
            <a:r>
              <a:rPr lang="zh-TW" altLang="en-US" dirty="0"/>
              <a:t>方法參數及圖表設定</a:t>
            </a:r>
          </a:p>
          <a:p>
            <a:pPr lvl="3"/>
            <a:r>
              <a:rPr lang="en-US" altLang="zh-TW" dirty="0" err="1"/>
              <a:t>matplotlib.pyplot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plot </a:t>
            </a:r>
            <a:r>
              <a:rPr lang="zh-TW" altLang="en-US" dirty="0"/>
              <a:t>繪圖方法，除了 </a:t>
            </a:r>
            <a:r>
              <a:rPr lang="en-US" altLang="zh-TW" dirty="0"/>
              <a:t>x </a:t>
            </a:r>
            <a:r>
              <a:rPr lang="zh-TW" altLang="en-US" dirty="0"/>
              <a:t>坐標串列及 </a:t>
            </a:r>
            <a:r>
              <a:rPr lang="en-US" altLang="zh-TW" dirty="0"/>
              <a:t>y </a:t>
            </a:r>
            <a:r>
              <a:rPr lang="zh-TW" altLang="en-US" dirty="0"/>
              <a:t>坐標串列為必要參數外，還有數十個選擇性參數設定繪圖特性，下面是常用的 </a:t>
            </a:r>
            <a:r>
              <a:rPr lang="en-US" altLang="zh-TW" dirty="0"/>
              <a:t>4 </a:t>
            </a:r>
            <a:r>
              <a:rPr lang="zh-TW" altLang="en-US" dirty="0"/>
              <a:t>個選擇性參數：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color</a:t>
            </a:r>
            <a:r>
              <a:rPr lang="zh-TW" altLang="en-US" dirty="0"/>
              <a:t>：設定線條顏色，預設為藍色，例如設定線條為紅色：</a:t>
            </a:r>
            <a:r>
              <a:rPr lang="en-US" altLang="zh-TW" dirty="0"/>
              <a:t>color="red"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linewidth</a:t>
            </a:r>
            <a:r>
              <a:rPr lang="en-US" altLang="zh-TW" dirty="0"/>
              <a:t> or </a:t>
            </a:r>
            <a:r>
              <a:rPr lang="en-US" altLang="zh-TW" b="1" dirty="0" err="1"/>
              <a:t>lw</a:t>
            </a:r>
            <a:r>
              <a:rPr lang="zh-TW" altLang="en-US" dirty="0"/>
              <a:t>：設定線條寬度，預設為 </a:t>
            </a:r>
            <a:r>
              <a:rPr lang="en-US" altLang="zh-TW" dirty="0"/>
              <a:t>1.0</a:t>
            </a:r>
            <a:r>
              <a:rPr lang="zh-TW" altLang="en-US" dirty="0"/>
              <a:t>，例如設定線條寬度為 </a:t>
            </a:r>
            <a:r>
              <a:rPr lang="en-US" altLang="zh-TW" dirty="0"/>
              <a:t>5.0</a:t>
            </a:r>
            <a:r>
              <a:rPr lang="zh-TW" altLang="en-US" dirty="0"/>
              <a:t>：</a:t>
            </a:r>
            <a:r>
              <a:rPr lang="en-US" altLang="zh-TW" dirty="0"/>
              <a:t>linewidth=5.0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 </a:t>
            </a:r>
            <a:r>
              <a:rPr lang="en-US" altLang="zh-TW" b="1" dirty="0" err="1"/>
              <a:t>linestyle</a:t>
            </a:r>
            <a:r>
              <a:rPr lang="en-US" altLang="zh-TW" dirty="0"/>
              <a:t> or </a:t>
            </a:r>
            <a:r>
              <a:rPr lang="en-US" altLang="zh-TW" b="1" dirty="0"/>
              <a:t>ls</a:t>
            </a:r>
            <a:r>
              <a:rPr lang="zh-TW" altLang="en-US" dirty="0"/>
              <a:t>：設定線條樣式，可能值有「</a:t>
            </a:r>
            <a:r>
              <a:rPr lang="en-US" altLang="zh-TW" dirty="0"/>
              <a:t>-</a:t>
            </a:r>
            <a:r>
              <a:rPr lang="zh-TW" altLang="en-US" dirty="0"/>
              <a:t>」</a:t>
            </a:r>
            <a:r>
              <a:rPr lang="en-US" altLang="zh-TW" dirty="0"/>
              <a:t>( </a:t>
            </a:r>
            <a:r>
              <a:rPr lang="zh-TW" altLang="en-US" dirty="0"/>
              <a:t>實線 </a:t>
            </a:r>
            <a:r>
              <a:rPr lang="en-US" altLang="zh-TW" dirty="0"/>
              <a:t>)</a:t>
            </a:r>
            <a:r>
              <a:rPr lang="zh-TW" altLang="en-US" dirty="0"/>
              <a:t>、「</a:t>
            </a:r>
            <a:r>
              <a:rPr lang="en-US" altLang="zh-TW" dirty="0"/>
              <a:t>--</a:t>
            </a:r>
            <a:r>
              <a:rPr lang="zh-TW" altLang="en-US" dirty="0"/>
              <a:t>」</a:t>
            </a:r>
            <a:r>
              <a:rPr lang="en-US" altLang="zh-TW" dirty="0"/>
              <a:t>( </a:t>
            </a:r>
            <a:r>
              <a:rPr lang="zh-TW" altLang="en-US" dirty="0"/>
              <a:t>虛線 </a:t>
            </a:r>
            <a:r>
              <a:rPr lang="en-US" altLang="zh-TW" dirty="0"/>
              <a:t>)</a:t>
            </a:r>
            <a:r>
              <a:rPr lang="zh-TW" altLang="en-US" dirty="0"/>
              <a:t>、「</a:t>
            </a:r>
            <a:r>
              <a:rPr lang="en-US" altLang="zh-TW" dirty="0"/>
              <a:t>-.</a:t>
            </a:r>
            <a:r>
              <a:rPr lang="zh-TW" altLang="en-US" dirty="0"/>
              <a:t>」</a:t>
            </a:r>
            <a:r>
              <a:rPr lang="en-US" altLang="zh-TW" dirty="0"/>
              <a:t>( </a:t>
            </a:r>
            <a:r>
              <a:rPr lang="zh-TW" altLang="en-US" dirty="0"/>
              <a:t>虛點線</a:t>
            </a:r>
            <a:r>
              <a:rPr lang="en-US" altLang="zh-TW" dirty="0"/>
              <a:t>) </a:t>
            </a:r>
            <a:r>
              <a:rPr lang="zh-TW" altLang="en-US" dirty="0"/>
              <a:t>及「</a:t>
            </a:r>
            <a:r>
              <a:rPr lang="en-US" altLang="zh-TW" dirty="0"/>
              <a:t>:</a:t>
            </a:r>
            <a:r>
              <a:rPr lang="zh-TW" altLang="en-US" dirty="0"/>
              <a:t>」</a:t>
            </a:r>
            <a:r>
              <a:rPr lang="en-US" altLang="zh-TW" dirty="0"/>
              <a:t>( </a:t>
            </a:r>
            <a:r>
              <a:rPr lang="zh-TW" altLang="en-US" dirty="0"/>
              <a:t>點線</a:t>
            </a:r>
            <a:r>
              <a:rPr lang="en-US" altLang="zh-TW" dirty="0"/>
              <a:t>)</a:t>
            </a:r>
            <a:r>
              <a:rPr lang="zh-TW" altLang="en-US" dirty="0"/>
              <a:t>，預設為「</a:t>
            </a:r>
            <a:r>
              <a:rPr lang="en-US" altLang="zh-TW" dirty="0"/>
              <a:t>-</a:t>
            </a:r>
            <a:r>
              <a:rPr lang="zh-TW" altLang="en-US" dirty="0"/>
              <a:t>」。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label</a:t>
            </a:r>
            <a:r>
              <a:rPr lang="zh-TW" altLang="en-US" dirty="0"/>
              <a:t>：設定圖例名稱，例如設定圖例名稱為「</a:t>
            </a:r>
            <a:r>
              <a:rPr lang="en-US" altLang="zh-TW" dirty="0"/>
              <a:t>money</a:t>
            </a:r>
            <a:r>
              <a:rPr lang="zh-TW" altLang="en-US" dirty="0"/>
              <a:t>」：</a:t>
            </a:r>
            <a:r>
              <a:rPr lang="en-US" altLang="zh-TW" dirty="0"/>
              <a:t>label="money"</a:t>
            </a:r>
            <a:r>
              <a:rPr lang="zh-TW" altLang="en-US" dirty="0"/>
              <a:t>。此屬性需搭配 </a:t>
            </a:r>
            <a:r>
              <a:rPr lang="en-US" altLang="zh-TW" dirty="0"/>
              <a:t>legend </a:t>
            </a:r>
            <a:r>
              <a:rPr lang="zh-TW" altLang="en-US" dirty="0"/>
              <a:t>方法才有效果。</a:t>
            </a:r>
            <a:endParaRPr lang="en-US" altLang="zh-TW" dirty="0"/>
          </a:p>
          <a:p>
            <a:pPr lvl="3"/>
            <a:r>
              <a:rPr lang="zh-TW" altLang="en-US" dirty="0"/>
              <a:t>前述 </a:t>
            </a:r>
            <a:r>
              <a:rPr lang="en-US" altLang="zh-TW" dirty="0"/>
              <a:t>label </a:t>
            </a:r>
            <a:r>
              <a:rPr lang="zh-TW" altLang="en-US" dirty="0"/>
              <a:t>屬性設定後，需執行 </a:t>
            </a:r>
            <a:r>
              <a:rPr lang="en-US" altLang="zh-TW" dirty="0"/>
              <a:t>legend </a:t>
            </a:r>
            <a:r>
              <a:rPr lang="zh-TW" altLang="en-US" dirty="0"/>
              <a:t>方法才會顯示：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3714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同時繪製多個圖形</a:t>
            </a:r>
          </a:p>
          <a:p>
            <a:pPr lvl="3"/>
            <a:r>
              <a:rPr lang="zh-TW" altLang="en-US" dirty="0"/>
              <a:t>一個圖表中可以繪製多個圖形，通常會先將所有圖形都繪製完成後再顯示，例如繪製 </a:t>
            </a:r>
            <a:r>
              <a:rPr lang="en-US" altLang="zh-TW" dirty="0"/>
              <a:t>2 </a:t>
            </a:r>
            <a:r>
              <a:rPr lang="zh-TW" altLang="en-US" dirty="0"/>
              <a:t>個圖形：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圖表設定</a:t>
            </a:r>
            <a:endParaRPr lang="en-US" altLang="zh-TW" dirty="0"/>
          </a:p>
          <a:p>
            <a:pPr lvl="3"/>
            <a:r>
              <a:rPr lang="zh-TW" altLang="en-US" dirty="0"/>
              <a:t>設定圖表標題、</a:t>
            </a:r>
            <a:r>
              <a:rPr lang="en-US" altLang="zh-TW" dirty="0"/>
              <a:t>x </a:t>
            </a:r>
            <a:r>
              <a:rPr lang="zh-TW" altLang="en-US" dirty="0"/>
              <a:t>及 </a:t>
            </a:r>
            <a:r>
              <a:rPr lang="en-US" altLang="zh-TW" dirty="0"/>
              <a:t>y </a:t>
            </a:r>
            <a:r>
              <a:rPr lang="zh-TW" altLang="en-US" dirty="0"/>
              <a:t>坐標標題的語法分別為：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設計者可以自行設定 </a:t>
            </a:r>
            <a:r>
              <a:rPr lang="en-US" altLang="zh-TW" dirty="0"/>
              <a:t>x </a:t>
            </a:r>
            <a:r>
              <a:rPr lang="zh-TW" altLang="en-US" dirty="0"/>
              <a:t>及 </a:t>
            </a:r>
            <a:r>
              <a:rPr lang="en-US" altLang="zh-TW" dirty="0"/>
              <a:t>y </a:t>
            </a:r>
            <a:r>
              <a:rPr lang="zh-TW" altLang="en-US" dirty="0"/>
              <a:t>坐標範圍，語法為：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1628800"/>
            <a:ext cx="4851746" cy="16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4416085"/>
            <a:ext cx="3600400" cy="8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5805264"/>
            <a:ext cx="5513356" cy="5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範例：線形圖繪製</a:t>
            </a:r>
          </a:p>
          <a:p>
            <a:pPr lvl="3"/>
            <a:r>
              <a:rPr lang="zh-TW" altLang="en-US" dirty="0"/>
              <a:t>繪製 </a:t>
            </a:r>
            <a:r>
              <a:rPr lang="en-US" altLang="zh-TW" dirty="0"/>
              <a:t>2 </a:t>
            </a:r>
            <a:r>
              <a:rPr lang="zh-TW" altLang="en-US" dirty="0"/>
              <a:t>個線形圖並設定各種圖表特性。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41629" cy="418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7.1.3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顯示中文</a:t>
            </a:r>
          </a:p>
          <a:p>
            <a:pPr lvl="3"/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預設無法顯示中文，所以前一範例中各種標題及圖例都使用英文，若要在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r>
              <a:rPr lang="zh-TW" altLang="en-US" dirty="0"/>
              <a:t>顯示中文，只要將其預設使用的字體更換為繁體中文字體即可。更換字體的操作為：</a:t>
            </a:r>
          </a:p>
          <a:p>
            <a:pPr lvl="4"/>
            <a:r>
              <a:rPr lang="zh-TW" altLang="en-US" dirty="0"/>
              <a:t>在文字編輯器</a:t>
            </a:r>
            <a:r>
              <a:rPr lang="en-US" altLang="zh-TW" dirty="0"/>
              <a:t>( </a:t>
            </a:r>
            <a:r>
              <a:rPr lang="zh-TW" altLang="en-US" dirty="0"/>
              <a:t>例如：記事本</a:t>
            </a:r>
            <a:r>
              <a:rPr lang="en-US" altLang="zh-TW" dirty="0"/>
              <a:t>) </a:t>
            </a:r>
            <a:r>
              <a:rPr lang="zh-TW" altLang="en-US" dirty="0"/>
              <a:t>中開啟 </a:t>
            </a:r>
            <a:r>
              <a:rPr lang="en-US" altLang="zh-TW" dirty="0"/>
              <a:t>&lt;C:\ProgramData\Anaconda3\Lib\site-packages\</a:t>
            </a:r>
            <a:r>
              <a:rPr lang="en-US" altLang="zh-TW" dirty="0" err="1"/>
              <a:t>matplotlib</a:t>
            </a:r>
            <a:r>
              <a:rPr lang="en-US" altLang="zh-TW" dirty="0"/>
              <a:t>\</a:t>
            </a:r>
            <a:r>
              <a:rPr lang="en-US" altLang="zh-TW" dirty="0" err="1"/>
              <a:t>mpl</a:t>
            </a:r>
            <a:r>
              <a:rPr lang="en-US" altLang="zh-TW" dirty="0"/>
              <a:t>-data\</a:t>
            </a:r>
            <a:r>
              <a:rPr lang="en-US" altLang="zh-TW" dirty="0" err="1"/>
              <a:t>matplotlibrc</a:t>
            </a:r>
            <a:r>
              <a:rPr lang="en-US" altLang="zh-TW" dirty="0"/>
              <a:t>&gt;</a:t>
            </a:r>
            <a:r>
              <a:rPr lang="zh-TW" altLang="en-US" dirty="0"/>
              <a:t>檔，使用搜尋功能找到下面文字列：</a:t>
            </a:r>
            <a:endParaRPr lang="en-US" altLang="zh-TW" dirty="0"/>
          </a:p>
          <a:p>
            <a:pPr lvl="4"/>
            <a:endParaRPr lang="en-US" altLang="zh-TW" dirty="0"/>
          </a:p>
          <a:p>
            <a:pPr marL="17100" lvl="4" indent="0">
              <a:buNone/>
            </a:pPr>
            <a:r>
              <a:rPr lang="zh-TW" altLang="en-US" dirty="0"/>
              <a:t>      將第 </a:t>
            </a:r>
            <a:r>
              <a:rPr lang="en-US" altLang="zh-TW" dirty="0"/>
              <a:t>1 </a:t>
            </a:r>
            <a:r>
              <a:rPr lang="zh-TW" altLang="en-US" dirty="0"/>
              <a:t>個字元「</a:t>
            </a:r>
            <a:r>
              <a:rPr lang="en-US" altLang="zh-TW" dirty="0"/>
              <a:t>#</a:t>
            </a:r>
            <a:r>
              <a:rPr lang="zh-TW" altLang="en-US" dirty="0"/>
              <a:t>」移除。再移到此文字列：</a:t>
            </a:r>
            <a:endParaRPr lang="en-US" altLang="zh-TW" dirty="0"/>
          </a:p>
          <a:p>
            <a:pPr lvl="4"/>
            <a:endParaRPr lang="en-US" altLang="zh-TW" dirty="0"/>
          </a:p>
          <a:p>
            <a:pPr marL="17100" lvl="4" indent="0">
              <a:buNone/>
            </a:pPr>
            <a:r>
              <a:rPr lang="zh-TW" altLang="en-US" dirty="0"/>
              <a:t>     將第 </a:t>
            </a:r>
            <a:r>
              <a:rPr lang="en-US" altLang="zh-TW" dirty="0"/>
              <a:t>1 </a:t>
            </a:r>
            <a:r>
              <a:rPr lang="zh-TW" altLang="en-US" dirty="0"/>
              <a:t>個字元「</a:t>
            </a:r>
            <a:r>
              <a:rPr lang="en-US" altLang="zh-TW" dirty="0"/>
              <a:t>#</a:t>
            </a:r>
            <a:r>
              <a:rPr lang="zh-TW" altLang="en-US" dirty="0"/>
              <a:t>」移除，同時將「</a:t>
            </a:r>
            <a:r>
              <a:rPr lang="en-US" altLang="zh-TW" dirty="0"/>
              <a:t>True</a:t>
            </a:r>
            <a:r>
              <a:rPr lang="zh-TW" altLang="en-US" dirty="0"/>
              <a:t>」改為「</a:t>
            </a:r>
            <a:r>
              <a:rPr lang="en-US" altLang="zh-TW" dirty="0"/>
              <a:t>False</a:t>
            </a:r>
            <a:r>
              <a:rPr lang="zh-TW" altLang="en-US" dirty="0"/>
              <a:t>」。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567"/>
            <a:ext cx="6496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4100"/>
            <a:ext cx="6823315" cy="16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522B050-B3A0-4AF7-9C8E-28292743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17" y="3220552"/>
            <a:ext cx="7507499" cy="3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7.1.4 </a:t>
            </a:r>
            <a:r>
              <a:rPr lang="zh-TW" altLang="en-US" dirty="0"/>
              <a:t>柱狀圖及圓餅圖</a:t>
            </a:r>
            <a:endParaRPr lang="en-US" altLang="zh-TW" dirty="0"/>
          </a:p>
          <a:p>
            <a:pPr lvl="3"/>
            <a:r>
              <a:rPr lang="zh-TW" altLang="en-US" b="1" dirty="0"/>
              <a:t>柱狀圖 </a:t>
            </a:r>
            <a:r>
              <a:rPr lang="zh-TW" altLang="en-US" dirty="0"/>
              <a:t>是以 </a:t>
            </a:r>
            <a:r>
              <a:rPr lang="en-US" altLang="zh-TW" dirty="0"/>
              <a:t>bar </a:t>
            </a:r>
            <a:r>
              <a:rPr lang="zh-TW" altLang="en-US" dirty="0"/>
              <a:t>方法繪製，語法為：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範例：柱狀圖繪製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87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35" y="2780928"/>
            <a:ext cx="4636368" cy="32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b="1" dirty="0"/>
              <a:t>圓餅圖 </a:t>
            </a:r>
            <a:r>
              <a:rPr lang="zh-TW" altLang="en-US" dirty="0"/>
              <a:t>是以 </a:t>
            </a:r>
            <a:r>
              <a:rPr lang="en-US" altLang="zh-TW" dirty="0"/>
              <a:t>pie </a:t>
            </a:r>
            <a:r>
              <a:rPr lang="zh-TW" altLang="en-US" dirty="0"/>
              <a:t>方法繪製，語法為：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「資料串列」是一個數值串列，為畫圓餅圖的資料，其為必要參數。</a:t>
            </a:r>
          </a:p>
          <a:p>
            <a:pPr lvl="3"/>
            <a:r>
              <a:rPr lang="zh-TW" altLang="en-US" dirty="0"/>
              <a:t>「選擇性參數串列」可有可無，參數名稱及功能為：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labels</a:t>
            </a:r>
            <a:r>
              <a:rPr lang="zh-TW" altLang="en-US" dirty="0"/>
              <a:t>：每一個項目標題組成的串列。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colors</a:t>
            </a:r>
            <a:r>
              <a:rPr lang="zh-TW" altLang="en-US" dirty="0"/>
              <a:t>：每一個項目顏色組成的串列。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explode</a:t>
            </a:r>
            <a:r>
              <a:rPr lang="zh-TW" altLang="en-US" dirty="0"/>
              <a:t>：每一個項目凸出數值組成的串列，「</a:t>
            </a:r>
            <a:r>
              <a:rPr lang="en-US" altLang="zh-TW" dirty="0"/>
              <a:t>0</a:t>
            </a:r>
            <a:r>
              <a:rPr lang="zh-TW" altLang="en-US" dirty="0"/>
              <a:t>」表示正常顯示未爆出。下圖</a:t>
            </a:r>
          </a:p>
          <a:p>
            <a:pPr lvl="3"/>
            <a:r>
              <a:rPr lang="zh-TW" altLang="en-US" dirty="0"/>
              <a:t>顯示第一部分不同凸出值的效果。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6572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6696744" cy="219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20423</TotalTime>
  <Words>1511</Words>
  <Application>Microsoft Office PowerPoint</Application>
  <PresentationFormat>如螢幕大小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7.1 Matplotlib 套件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7.2 Bokeh 套件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jonassen_wang 王建賀</cp:lastModifiedBy>
  <cp:revision>2061</cp:revision>
  <dcterms:created xsi:type="dcterms:W3CDTF">2011-06-06T16:54:13Z</dcterms:created>
  <dcterms:modified xsi:type="dcterms:W3CDTF">2017-06-29T06:00:35Z</dcterms:modified>
</cp:coreProperties>
</file>