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2" r:id="rId11"/>
    <p:sldId id="783" r:id="rId12"/>
    <p:sldId id="784" r:id="rId13"/>
    <p:sldId id="785" r:id="rId14"/>
    <p:sldId id="786" r:id="rId15"/>
    <p:sldId id="788" r:id="rId16"/>
    <p:sldId id="7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</a:t>
            </a:r>
            <a:r>
              <a:rPr lang="en-US" altLang="zh-TW" dirty="0"/>
              <a:t>Word </a:t>
            </a:r>
            <a:r>
              <a:rPr lang="zh-TW" altLang="en-US" dirty="0"/>
              <a:t>文件格式設定</a:t>
            </a:r>
          </a:p>
          <a:p>
            <a:pPr lvl="3"/>
            <a:r>
              <a:rPr lang="zh-TW" altLang="en-US" dirty="0"/>
              <a:t>對 </a:t>
            </a:r>
            <a:r>
              <a:rPr lang="en-US" altLang="zh-TW" dirty="0"/>
              <a:t>Word </a:t>
            </a:r>
            <a:r>
              <a:rPr lang="zh-TW" altLang="en-US" dirty="0"/>
              <a:t>文件做各種格式設定，注意段落三設定字體尺寸為 </a:t>
            </a:r>
            <a:r>
              <a:rPr lang="en-US" altLang="zh-TW" dirty="0"/>
              <a:t>10</a:t>
            </a:r>
            <a:r>
              <a:rPr lang="zh-TW" altLang="en-US" dirty="0"/>
              <a:t>，除了段落一及</a:t>
            </a:r>
            <a:r>
              <a:rPr lang="zh-TW" altLang="en-US" dirty="0" smtClean="0"/>
              <a:t>段落</a:t>
            </a:r>
            <a:r>
              <a:rPr lang="zh-TW" altLang="en-US" dirty="0"/>
              <a:t>二外，其餘段落字體尺寸皆為 </a:t>
            </a:r>
            <a:r>
              <a:rPr lang="en-US" altLang="zh-TW" dirty="0"/>
              <a:t>10</a:t>
            </a:r>
            <a:r>
              <a:rPr lang="zh-TW" altLang="en-US" dirty="0"/>
              <a:t>。由於 </a:t>
            </a:r>
            <a:r>
              <a:rPr lang="en-US" altLang="zh-TW" dirty="0"/>
              <a:t>Word </a:t>
            </a:r>
            <a:r>
              <a:rPr lang="zh-TW" altLang="en-US" dirty="0"/>
              <a:t>文件內容有修改，關閉 </a:t>
            </a:r>
            <a:r>
              <a:rPr lang="en-US" altLang="zh-TW" dirty="0"/>
              <a:t>Word </a:t>
            </a:r>
            <a:r>
              <a:rPr lang="zh-TW" altLang="en-US" dirty="0" smtClean="0"/>
              <a:t>軟體</a:t>
            </a:r>
            <a:r>
              <a:rPr lang="zh-TW" altLang="en-US" dirty="0"/>
              <a:t>時會顯示詢問是否存檔的對話方塊。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5" y="2276872"/>
            <a:ext cx="6660232" cy="293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10.1.4 </a:t>
            </a:r>
            <a:r>
              <a:rPr lang="zh-TW" altLang="en-US" dirty="0"/>
              <a:t>表格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3"/>
            <a:r>
              <a:rPr lang="zh-TW" altLang="en-US" dirty="0"/>
              <a:t>建立新表格的語法為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設定儲存格內容的語法有兩種，第一種是使用 </a:t>
            </a:r>
            <a:r>
              <a:rPr lang="en-US" altLang="zh-TW" dirty="0"/>
              <a:t>Cell </a:t>
            </a:r>
            <a:r>
              <a:rPr lang="zh-TW" altLang="en-US" dirty="0"/>
              <a:t>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若要在表格右方新增一列，或在表格下方新增一行的的語法為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有新增列、行的方法，當然也有刪除列、行的方法，語法為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696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000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6419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25144"/>
            <a:ext cx="6762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Win32com </a:t>
            </a:r>
            <a:r>
              <a:rPr lang="zh-TW" altLang="en-US" dirty="0"/>
              <a:t>套件也提供取得表格列、行數量的方法，語法為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zh-TW" altLang="en-US" dirty="0"/>
              <a:t>範例：</a:t>
            </a:r>
            <a:r>
              <a:rPr lang="en-US" altLang="zh-TW" dirty="0"/>
              <a:t>Word </a:t>
            </a:r>
            <a:r>
              <a:rPr lang="zh-TW" altLang="en-US" dirty="0"/>
              <a:t>文件新增表格及儲存格內容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Word </a:t>
            </a:r>
            <a:r>
              <a:rPr lang="zh-TW" altLang="en-US" dirty="0"/>
              <a:t>文件中新增一個 </a:t>
            </a:r>
            <a:r>
              <a:rPr lang="en-US" altLang="zh-TW" dirty="0"/>
              <a:t>3 </a:t>
            </a:r>
            <a:r>
              <a:rPr lang="zh-TW" altLang="en-US" dirty="0"/>
              <a:t>列 </a:t>
            </a:r>
            <a:r>
              <a:rPr lang="en-US" altLang="zh-TW" dirty="0"/>
              <a:t>4 </a:t>
            </a:r>
            <a:r>
              <a:rPr lang="zh-TW" altLang="en-US" dirty="0"/>
              <a:t>行的表格，再使用迴圈設定儲存格內容。</a:t>
            </a:r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019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327811" cy="198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10.1.5 </a:t>
            </a:r>
            <a:r>
              <a:rPr lang="zh-TW" altLang="en-US" dirty="0"/>
              <a:t>加入圖片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Word </a:t>
            </a:r>
            <a:r>
              <a:rPr lang="zh-TW" altLang="en-US" dirty="0"/>
              <a:t>文件加入圖片的語法為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10.1.6 </a:t>
            </a:r>
            <a:r>
              <a:rPr lang="zh-TW" altLang="en-US" dirty="0"/>
              <a:t>取代文字</a:t>
            </a:r>
          </a:p>
          <a:p>
            <a:pPr lvl="3"/>
            <a:r>
              <a:rPr lang="en-US" altLang="zh-TW" dirty="0"/>
              <a:t>Win32com </a:t>
            </a:r>
            <a:r>
              <a:rPr lang="zh-TW" altLang="en-US" dirty="0"/>
              <a:t>套件提供自動取代文件中指定文字的功能。通常使用取代文字前會</a:t>
            </a:r>
            <a:r>
              <a:rPr lang="zh-TW" altLang="en-US" dirty="0" smtClean="0"/>
              <a:t>先清除</a:t>
            </a:r>
            <a:r>
              <a:rPr lang="zh-TW" altLang="en-US" dirty="0"/>
              <a:t>搜尋文字及取代文字的格式，以免因格式影響取代效果，語法為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取代 </a:t>
            </a:r>
            <a:r>
              <a:rPr lang="en-US" altLang="zh-TW" dirty="0"/>
              <a:t>Word </a:t>
            </a:r>
            <a:r>
              <a:rPr lang="zh-TW" altLang="en-US" dirty="0"/>
              <a:t>文件特定文字的語法為：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8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8230007" cy="60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2" y="5223974"/>
            <a:ext cx="7825308" cy="58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</a:t>
            </a:r>
            <a:r>
              <a:rPr lang="en-US" altLang="zh-TW" dirty="0"/>
              <a:t>Word </a:t>
            </a:r>
            <a:r>
              <a:rPr lang="zh-TW" altLang="en-US" dirty="0"/>
              <a:t>文件取代文字</a:t>
            </a:r>
          </a:p>
          <a:p>
            <a:pPr lvl="3"/>
            <a:r>
              <a:rPr lang="zh-TW" altLang="en-US" dirty="0"/>
              <a:t>將 </a:t>
            </a:r>
            <a:r>
              <a:rPr lang="en-US" altLang="zh-TW" dirty="0"/>
              <a:t>Word </a:t>
            </a:r>
            <a:r>
              <a:rPr lang="zh-TW" altLang="en-US" dirty="0"/>
              <a:t>文件中所有「方法」都取代為「</a:t>
            </a:r>
            <a:r>
              <a:rPr lang="en-US" altLang="zh-TW" dirty="0"/>
              <a:t>method</a:t>
            </a:r>
            <a:r>
              <a:rPr lang="zh-TW" altLang="en-US" dirty="0"/>
              <a:t>」。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293519" cy="280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菜單會由 </a:t>
            </a:r>
            <a:r>
              <a:rPr lang="en-US" altLang="zh-TW" dirty="0"/>
              <a:t>3 </a:t>
            </a:r>
            <a:r>
              <a:rPr lang="zh-TW" altLang="en-US" dirty="0"/>
              <a:t>種主食隨機選取一種、</a:t>
            </a:r>
            <a:r>
              <a:rPr lang="en-US" altLang="zh-TW" dirty="0"/>
              <a:t>20 </a:t>
            </a:r>
            <a:r>
              <a:rPr lang="zh-TW" altLang="en-US" dirty="0"/>
              <a:t>種蔬菜及 </a:t>
            </a:r>
            <a:r>
              <a:rPr lang="en-US" altLang="zh-TW" dirty="0"/>
              <a:t>20 </a:t>
            </a:r>
            <a:r>
              <a:rPr lang="zh-TW" altLang="en-US" dirty="0"/>
              <a:t>種魚肉各隨機選取兩種、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</a:t>
            </a:r>
            <a:r>
              <a:rPr lang="zh-TW" altLang="en-US" dirty="0"/>
              <a:t>湯類隨機選取一種組合成當日菜單。每天菜單自成一頁，週六及週日會自動</a:t>
            </a:r>
            <a:r>
              <a:rPr lang="zh-TW" altLang="en-US" dirty="0" smtClean="0"/>
              <a:t>跳過 </a:t>
            </a:r>
            <a:r>
              <a:rPr lang="en-US" altLang="zh-TW" dirty="0"/>
              <a:t>( </a:t>
            </a:r>
            <a:r>
              <a:rPr lang="zh-TW" altLang="en-US" dirty="0"/>
              <a:t>範例以 </a:t>
            </a:r>
            <a:r>
              <a:rPr lang="en-US" altLang="zh-TW" dirty="0"/>
              <a:t>2016 </a:t>
            </a:r>
            <a:r>
              <a:rPr lang="zh-TW" altLang="en-US" dirty="0"/>
              <a:t>年</a:t>
            </a:r>
            <a:r>
              <a:rPr lang="en-US" altLang="zh-TW" dirty="0"/>
              <a:t>9 </a:t>
            </a:r>
            <a:r>
              <a:rPr lang="zh-TW" altLang="en-US" dirty="0"/>
              <a:t>月份菜單為例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(&lt;randfood.py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蔬菜及魚肉要由串列隨機選取兩種，且兩個元素不可重覆，因此撰寫取得指定</a:t>
            </a:r>
            <a:r>
              <a:rPr lang="zh-TW" altLang="en-US" dirty="0" smtClean="0"/>
              <a:t>範圍</a:t>
            </a:r>
            <a:r>
              <a:rPr lang="zh-TW" altLang="en-US" dirty="0"/>
              <a:t>中 </a:t>
            </a:r>
            <a:r>
              <a:rPr lang="en-US" altLang="zh-TW" dirty="0"/>
              <a:t>2 </a:t>
            </a:r>
            <a:r>
              <a:rPr lang="zh-TW" altLang="en-US" dirty="0"/>
              <a:t>個不重覆亂數的函式。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10.2 </a:t>
            </a:r>
            <a:r>
              <a:rPr lang="zh-TW" altLang="en-US" dirty="0"/>
              <a:t>實戰：菜單自動產生器及批次置換文字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4320480" cy="27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10.2.2 </a:t>
            </a:r>
            <a:r>
              <a:rPr lang="zh-TW" altLang="en-US" dirty="0"/>
              <a:t>應用二：批次置換</a:t>
            </a:r>
            <a:r>
              <a:rPr lang="en-US" altLang="zh-TW" dirty="0"/>
              <a:t>Word </a:t>
            </a:r>
            <a:r>
              <a:rPr lang="zh-TW" altLang="en-US" dirty="0"/>
              <a:t>檔案的文字</a:t>
            </a:r>
          </a:p>
          <a:p>
            <a:pPr lvl="3"/>
            <a:r>
              <a:rPr lang="zh-TW" altLang="en-US" dirty="0"/>
              <a:t>製作 </a:t>
            </a:r>
            <a:r>
              <a:rPr lang="en-US" altLang="zh-TW" dirty="0"/>
              <a:t>Word </a:t>
            </a:r>
            <a:r>
              <a:rPr lang="zh-TW" altLang="en-US" dirty="0"/>
              <a:t>文件時，常有許多文件需做相同文字置換，若是一個一個檔案操作</a:t>
            </a:r>
            <a:r>
              <a:rPr lang="zh-TW" altLang="en-US" dirty="0" smtClean="0"/>
              <a:t>，會</a:t>
            </a:r>
            <a:r>
              <a:rPr lang="zh-TW" altLang="en-US" dirty="0"/>
              <a:t>花費大量時間。本應用會找出指定目錄中所有 </a:t>
            </a:r>
            <a:r>
              <a:rPr lang="en-US" altLang="zh-TW" dirty="0"/>
              <a:t>Word </a:t>
            </a:r>
            <a:r>
              <a:rPr lang="zh-TW" altLang="en-US" dirty="0"/>
              <a:t>檔案 </a:t>
            </a:r>
            <a:r>
              <a:rPr lang="en-US" altLang="zh-TW" dirty="0"/>
              <a:t>( </a:t>
            </a:r>
            <a:r>
              <a:rPr lang="zh-TW" altLang="en-US" dirty="0"/>
              <a:t>包含子目錄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 dirty="0" smtClean="0"/>
              <a:t>對每</a:t>
            </a:r>
            <a:r>
              <a:rPr lang="zh-TW" altLang="en-US" dirty="0"/>
              <a:t>一個檔案進行文字置換。</a:t>
            </a:r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程式執行後會將 </a:t>
            </a:r>
            <a:r>
              <a:rPr lang="en-US" altLang="zh-TW" dirty="0"/>
              <a:t>&lt;replace&gt; </a:t>
            </a:r>
            <a:r>
              <a:rPr lang="zh-TW" altLang="en-US" dirty="0"/>
              <a:t>目錄 </a:t>
            </a:r>
            <a:r>
              <a:rPr lang="en-US" altLang="zh-TW" dirty="0"/>
              <a:t>( </a:t>
            </a:r>
            <a:r>
              <a:rPr lang="zh-TW" altLang="en-US" dirty="0"/>
              <a:t>包含子目錄</a:t>
            </a:r>
            <a:r>
              <a:rPr lang="en-US" altLang="zh-TW" dirty="0"/>
              <a:t>) </a:t>
            </a:r>
            <a:r>
              <a:rPr lang="zh-TW" altLang="en-US" dirty="0"/>
              <a:t>所有 </a:t>
            </a:r>
            <a:r>
              <a:rPr lang="en-US" altLang="zh-TW" dirty="0"/>
              <a:t>Word </a:t>
            </a:r>
            <a:r>
              <a:rPr lang="zh-TW" altLang="en-US" dirty="0"/>
              <a:t>文件中的「方法」</a:t>
            </a:r>
            <a:r>
              <a:rPr lang="zh-TW" altLang="en-US" dirty="0" smtClean="0"/>
              <a:t>都置換</a:t>
            </a:r>
            <a:r>
              <a:rPr lang="zh-TW" altLang="en-US" dirty="0"/>
              <a:t>為「</a:t>
            </a:r>
            <a:r>
              <a:rPr lang="en-US" altLang="zh-TW" dirty="0"/>
              <a:t>method</a:t>
            </a:r>
            <a:r>
              <a:rPr lang="zh-TW" altLang="en-US" dirty="0"/>
              <a:t>」。下左圖為 </a:t>
            </a:r>
            <a:r>
              <a:rPr lang="en-US" altLang="zh-TW" dirty="0"/>
              <a:t>&lt;replace\</a:t>
            </a:r>
            <a:r>
              <a:rPr lang="en-US" altLang="zh-TW" dirty="0" err="1"/>
              <a:t>subReplace</a:t>
            </a:r>
            <a:r>
              <a:rPr lang="en-US" altLang="zh-TW" dirty="0"/>
              <a:t>\else.docx&gt; </a:t>
            </a:r>
            <a:r>
              <a:rPr lang="zh-TW" altLang="en-US" dirty="0"/>
              <a:t>檔置換後的結果</a:t>
            </a:r>
            <a:r>
              <a:rPr lang="zh-TW" altLang="en-US" dirty="0" smtClean="0"/>
              <a:t>，下</a:t>
            </a:r>
            <a:r>
              <a:rPr lang="zh-TW" altLang="en-US" dirty="0"/>
              <a:t>右圖是在命令視窗顯示所有 </a:t>
            </a:r>
            <a:r>
              <a:rPr lang="en-US" altLang="zh-TW" dirty="0"/>
              <a:t>Word </a:t>
            </a:r>
            <a:r>
              <a:rPr lang="zh-TW" altLang="en-US" dirty="0"/>
              <a:t>檔案。</a:t>
            </a:r>
            <a:r>
              <a:rPr lang="en-US" altLang="zh-TW" dirty="0"/>
              <a:t>(&lt;replaceall.py&gt;)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7452320" cy="21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187624" y="4221088"/>
            <a:ext cx="10081120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10.1 </a:t>
            </a:r>
            <a:r>
              <a:rPr lang="zh-TW" altLang="en-US" dirty="0">
                <a:hlinkClick r:id="rId2" action="ppaction://hlinksldjump"/>
              </a:rPr>
              <a:t>以 </a:t>
            </a:r>
            <a:r>
              <a:rPr lang="en-US" altLang="zh-TW" dirty="0">
                <a:hlinkClick r:id="rId2" action="ppaction://hlinksldjump"/>
              </a:rPr>
              <a:t>Win32com </a:t>
            </a:r>
            <a:r>
              <a:rPr lang="zh-TW" altLang="en-US" dirty="0">
                <a:hlinkClick r:id="rId2" action="ppaction://hlinksldjump"/>
              </a:rPr>
              <a:t>套件處理 </a:t>
            </a:r>
            <a:r>
              <a:rPr lang="en-US" altLang="zh-TW" dirty="0">
                <a:hlinkClick r:id="rId2" action="ppaction://hlinksldjump"/>
              </a:rPr>
              <a:t>Word </a:t>
            </a:r>
            <a:r>
              <a:rPr lang="zh-TW" altLang="en-US" dirty="0" smtClean="0">
                <a:hlinkClick r:id="rId2" action="ppaction://hlinksldjump"/>
              </a:rPr>
              <a:t>文件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10.2 </a:t>
            </a:r>
            <a:r>
              <a:rPr lang="zh-TW" altLang="en-US" dirty="0">
                <a:hlinkClick r:id="rId3" action="ppaction://hlinksldjump"/>
              </a:rPr>
              <a:t>實戰：菜單自動產生器及批次置換文字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275856" y="404664"/>
            <a:ext cx="5582424" cy="2303686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zh-TW" sz="1400" dirty="0"/>
              <a:t>Office </a:t>
            </a:r>
            <a:r>
              <a:rPr lang="zh-TW" altLang="en-US" sz="1400" dirty="0"/>
              <a:t>的文件是我們日常生活工作都常用到的文件</a:t>
            </a:r>
            <a:r>
              <a:rPr lang="zh-TW" altLang="en-US" sz="1400" dirty="0" smtClean="0"/>
              <a:t>格式</a:t>
            </a:r>
            <a:r>
              <a:rPr lang="zh-TW" altLang="en-US" sz="1400" dirty="0"/>
              <a:t>，其中</a:t>
            </a:r>
            <a:r>
              <a:rPr lang="en-US" altLang="zh-TW" sz="1400" dirty="0"/>
              <a:t>Word </a:t>
            </a:r>
            <a:r>
              <a:rPr lang="zh-TW" altLang="en-US" sz="1400" dirty="0"/>
              <a:t>格式的檔案更是重要。</a:t>
            </a:r>
          </a:p>
          <a:p>
            <a:pPr>
              <a:lnSpc>
                <a:spcPts val="1800"/>
              </a:lnSpc>
            </a:pPr>
            <a:r>
              <a:rPr lang="en-US" altLang="zh-TW" sz="1400" dirty="0"/>
              <a:t>Python </a:t>
            </a:r>
            <a:r>
              <a:rPr lang="zh-TW" altLang="en-US" sz="1400" dirty="0"/>
              <a:t>語言可透過 </a:t>
            </a:r>
            <a:r>
              <a:rPr lang="en-US" altLang="zh-TW" sz="1400" dirty="0"/>
              <a:t>Win32com </a:t>
            </a:r>
            <a:r>
              <a:rPr lang="zh-TW" altLang="en-US" sz="1400" dirty="0"/>
              <a:t>套件對 </a:t>
            </a:r>
            <a:r>
              <a:rPr lang="en-US" altLang="zh-TW" sz="1400" dirty="0"/>
              <a:t>Microsoft </a:t>
            </a:r>
            <a:r>
              <a:rPr lang="en-US" altLang="zh-TW" sz="1400" dirty="0" smtClean="0"/>
              <a:t>Office</a:t>
            </a:r>
            <a:r>
              <a:rPr lang="zh-TW" altLang="en-US" sz="1400" dirty="0" smtClean="0"/>
              <a:t>文件</a:t>
            </a:r>
            <a:r>
              <a:rPr lang="zh-TW" altLang="en-US" sz="1400" dirty="0"/>
              <a:t>進行存取，而 </a:t>
            </a:r>
            <a:r>
              <a:rPr lang="en-US" altLang="zh-TW" sz="1400" dirty="0"/>
              <a:t>Python </a:t>
            </a:r>
            <a:r>
              <a:rPr lang="zh-TW" altLang="en-US" sz="1400" dirty="0"/>
              <a:t>已內含 </a:t>
            </a:r>
            <a:r>
              <a:rPr lang="en-US" altLang="zh-TW" sz="1400" dirty="0"/>
              <a:t>Win32com </a:t>
            </a:r>
            <a:r>
              <a:rPr lang="zh-TW" altLang="en-US" sz="1400" dirty="0"/>
              <a:t>套件，</a:t>
            </a:r>
            <a:r>
              <a:rPr lang="zh-TW" altLang="en-US" sz="1400" dirty="0" smtClean="0"/>
              <a:t>不需</a:t>
            </a:r>
            <a:r>
              <a:rPr lang="zh-TW" altLang="en-US" sz="1400" dirty="0"/>
              <a:t>另外安裝。若要使用 </a:t>
            </a:r>
            <a:r>
              <a:rPr lang="en-US" altLang="zh-TW" sz="1400" dirty="0"/>
              <a:t>Win32com </a:t>
            </a:r>
            <a:r>
              <a:rPr lang="zh-TW" altLang="en-US" sz="1400" dirty="0"/>
              <a:t>套件處理 </a:t>
            </a:r>
            <a:r>
              <a:rPr lang="en-US" altLang="zh-TW" sz="1400" dirty="0" err="1" smtClean="0"/>
              <a:t>MicrosoftOffice</a:t>
            </a:r>
            <a:r>
              <a:rPr lang="en-US" altLang="zh-TW" sz="1400" dirty="0" smtClean="0"/>
              <a:t> </a:t>
            </a:r>
            <a:r>
              <a:rPr lang="zh-TW" altLang="en-US" sz="1400" dirty="0"/>
              <a:t>文件，電腦必須已安裝 </a:t>
            </a:r>
            <a:r>
              <a:rPr lang="en-US" altLang="zh-TW" sz="1400" dirty="0"/>
              <a:t>Microsoft Office </a:t>
            </a:r>
            <a:r>
              <a:rPr lang="zh-TW" altLang="en-US" sz="1400" dirty="0"/>
              <a:t>軟體。</a:t>
            </a:r>
          </a:p>
          <a:p>
            <a:pPr>
              <a:lnSpc>
                <a:spcPts val="1800"/>
              </a:lnSpc>
            </a:pPr>
            <a:r>
              <a:rPr lang="zh-TW" altLang="en-US" sz="1400" dirty="0"/>
              <a:t>本章利用 </a:t>
            </a:r>
            <a:r>
              <a:rPr lang="en-US" altLang="zh-TW" sz="1400" dirty="0"/>
              <a:t>Win32com </a:t>
            </a:r>
            <a:r>
              <a:rPr lang="zh-TW" altLang="en-US" sz="1400" dirty="0"/>
              <a:t>套件製作兩個實際應用：自動</a:t>
            </a:r>
            <a:r>
              <a:rPr lang="zh-TW" altLang="en-US" sz="1400" dirty="0" smtClean="0"/>
              <a:t>建立整個</a:t>
            </a:r>
            <a:r>
              <a:rPr lang="zh-TW" altLang="en-US" sz="1400" dirty="0"/>
              <a:t>月份的營養午餐菜單 </a:t>
            </a:r>
            <a:r>
              <a:rPr lang="en-US" altLang="zh-TW" sz="1400" dirty="0"/>
              <a:t>Word </a:t>
            </a:r>
            <a:r>
              <a:rPr lang="zh-TW" altLang="en-US" sz="1400" dirty="0"/>
              <a:t>文件，及自動取得</a:t>
            </a:r>
            <a:r>
              <a:rPr lang="zh-TW" altLang="en-US" sz="1400" dirty="0" smtClean="0"/>
              <a:t>指定目錄</a:t>
            </a:r>
            <a:r>
              <a:rPr lang="zh-TW" altLang="en-US" sz="1400" dirty="0"/>
              <a:t>中所有 </a:t>
            </a:r>
            <a:r>
              <a:rPr lang="en-US" altLang="zh-TW" sz="1400" dirty="0"/>
              <a:t>Word </a:t>
            </a:r>
            <a:r>
              <a:rPr lang="zh-TW" altLang="en-US" sz="1400" dirty="0"/>
              <a:t>文件 </a:t>
            </a:r>
            <a:r>
              <a:rPr lang="en-US" altLang="zh-TW" sz="1400" dirty="0"/>
              <a:t>( </a:t>
            </a:r>
            <a:r>
              <a:rPr lang="zh-TW" altLang="en-US" sz="1400" dirty="0"/>
              <a:t>包含子目錄</a:t>
            </a:r>
            <a:r>
              <a:rPr lang="en-US" altLang="zh-TW" sz="1400" dirty="0"/>
              <a:t>)</a:t>
            </a:r>
            <a:r>
              <a:rPr lang="zh-TW" altLang="en-US" sz="1400" dirty="0"/>
              <a:t>，並對所有 </a:t>
            </a:r>
            <a:r>
              <a:rPr lang="en-US" altLang="zh-TW" sz="1400" dirty="0" smtClean="0"/>
              <a:t>Word</a:t>
            </a:r>
            <a:r>
              <a:rPr lang="zh-TW" altLang="en-US" sz="1400" dirty="0" smtClean="0"/>
              <a:t>檔案</a:t>
            </a:r>
            <a:r>
              <a:rPr lang="zh-TW" altLang="en-US" sz="1400" dirty="0"/>
              <a:t>進行置換文字功能。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實戰：</a:t>
            </a:r>
            <a:r>
              <a:rPr lang="en-US" altLang="zh-TW" dirty="0"/>
              <a:t>Word </a:t>
            </a:r>
            <a:r>
              <a:rPr lang="zh-TW" altLang="en-US" dirty="0"/>
              <a:t>文件處理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要使用 </a:t>
            </a:r>
            <a:r>
              <a:rPr lang="en-US" altLang="zh-TW" dirty="0"/>
              <a:t>Win32com </a:t>
            </a:r>
            <a:r>
              <a:rPr lang="zh-TW" altLang="en-US" dirty="0"/>
              <a:t>套件處理 </a:t>
            </a:r>
            <a:r>
              <a:rPr lang="en-US" altLang="zh-TW" dirty="0"/>
              <a:t>Microsoft Office </a:t>
            </a:r>
            <a:r>
              <a:rPr lang="zh-TW" altLang="en-US" dirty="0"/>
              <a:t>文件，電腦必須已安裝 </a:t>
            </a:r>
            <a:r>
              <a:rPr lang="en-US" altLang="zh-TW" dirty="0" err="1" smtClean="0"/>
              <a:t>MicrosoftOffice</a:t>
            </a:r>
            <a:r>
              <a:rPr lang="en-US" altLang="zh-TW" dirty="0" smtClean="0"/>
              <a:t> </a:t>
            </a:r>
            <a:r>
              <a:rPr lang="zh-TW" altLang="en-US" dirty="0"/>
              <a:t>軟體。本章僅說明處理 </a:t>
            </a:r>
            <a:r>
              <a:rPr lang="en-US" altLang="zh-TW" dirty="0"/>
              <a:t>Word </a:t>
            </a:r>
            <a:r>
              <a:rPr lang="zh-TW" altLang="en-US" dirty="0"/>
              <a:t>文件的方法。</a:t>
            </a:r>
          </a:p>
          <a:p>
            <a:pPr lvl="1"/>
            <a:r>
              <a:rPr lang="en-US" altLang="zh-TW" dirty="0"/>
              <a:t>10.1.1 </a:t>
            </a:r>
            <a:r>
              <a:rPr lang="zh-TW" altLang="en-US" dirty="0"/>
              <a:t>建立新檔及儲存檔案</a:t>
            </a:r>
          </a:p>
          <a:p>
            <a:pPr lvl="3"/>
            <a:r>
              <a:rPr lang="en-US" altLang="zh-TW" dirty="0"/>
              <a:t>Win32com </a:t>
            </a:r>
            <a:r>
              <a:rPr lang="zh-TW" altLang="en-US" dirty="0"/>
              <a:t>套件不需安裝，直接匯入即可使用，此處匯入 </a:t>
            </a:r>
            <a:r>
              <a:rPr lang="en-US" altLang="zh-TW" dirty="0"/>
              <a:t>Win32com </a:t>
            </a:r>
            <a:r>
              <a:rPr lang="zh-TW" altLang="en-US" dirty="0"/>
              <a:t>套件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client </a:t>
            </a:r>
            <a:r>
              <a:rPr lang="zh-TW" altLang="en-US" dirty="0"/>
              <a:t>模組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處理 </a:t>
            </a:r>
            <a:r>
              <a:rPr lang="en-US" altLang="zh-TW" dirty="0"/>
              <a:t>Word </a:t>
            </a:r>
            <a:r>
              <a:rPr lang="zh-TW" altLang="en-US" dirty="0"/>
              <a:t>文件需先建立 </a:t>
            </a:r>
            <a:r>
              <a:rPr lang="en-US" altLang="zh-TW" dirty="0"/>
              <a:t>Word </a:t>
            </a:r>
            <a:r>
              <a:rPr lang="zh-TW" altLang="en-US" dirty="0"/>
              <a:t>應用。語法為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word </a:t>
            </a:r>
            <a:r>
              <a:rPr lang="zh-TW" altLang="en-US" dirty="0"/>
              <a:t>應用最常使用 </a:t>
            </a:r>
            <a:r>
              <a:rPr lang="en-US" altLang="zh-TW" dirty="0"/>
              <a:t>Visible</a:t>
            </a:r>
            <a:r>
              <a:rPr lang="zh-TW" altLang="en-US" dirty="0"/>
              <a:t>、</a:t>
            </a:r>
            <a:r>
              <a:rPr lang="en-US" altLang="zh-TW" dirty="0" err="1"/>
              <a:t>DisplayAlerts</a:t>
            </a:r>
            <a:r>
              <a:rPr lang="en-US" altLang="zh-TW" dirty="0"/>
              <a:t> </a:t>
            </a:r>
            <a:r>
              <a:rPr lang="zh-TW" altLang="en-US" dirty="0"/>
              <a:t>屬性及 </a:t>
            </a:r>
            <a:r>
              <a:rPr lang="en-US" altLang="zh-TW" dirty="0"/>
              <a:t>Documents </a:t>
            </a:r>
            <a:r>
              <a:rPr lang="zh-TW" altLang="en-US" dirty="0"/>
              <a:t>方法：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/>
              <a:t>Visible</a:t>
            </a:r>
            <a:r>
              <a:rPr lang="zh-TW" altLang="en-US" dirty="0"/>
              <a:t>：</a:t>
            </a:r>
            <a:r>
              <a:rPr lang="en-US" altLang="zh-TW" dirty="0"/>
              <a:t>1 </a:t>
            </a:r>
            <a:r>
              <a:rPr lang="zh-TW" altLang="en-US" dirty="0"/>
              <a:t>表示要顯示 </a:t>
            </a:r>
            <a:r>
              <a:rPr lang="en-US" altLang="zh-TW" dirty="0"/>
              <a:t>Word </a:t>
            </a:r>
            <a:r>
              <a:rPr lang="zh-TW" altLang="en-US" dirty="0"/>
              <a:t>畫面，</a:t>
            </a:r>
            <a:r>
              <a:rPr lang="en-US" altLang="zh-TW" dirty="0"/>
              <a:t>0 </a:t>
            </a:r>
            <a:r>
              <a:rPr lang="zh-TW" altLang="en-US" dirty="0"/>
              <a:t>則不顯示 </a:t>
            </a:r>
            <a:r>
              <a:rPr lang="en-US" altLang="zh-TW" dirty="0"/>
              <a:t>Word </a:t>
            </a:r>
            <a:r>
              <a:rPr lang="zh-TW" altLang="en-US" dirty="0"/>
              <a:t>畫面。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DisplayAlerts</a:t>
            </a:r>
            <a:r>
              <a:rPr lang="zh-TW" altLang="en-US" dirty="0"/>
              <a:t>：</a:t>
            </a:r>
            <a:r>
              <a:rPr lang="en-US" altLang="zh-TW" dirty="0"/>
              <a:t>1 </a:t>
            </a:r>
            <a:r>
              <a:rPr lang="zh-TW" altLang="en-US" dirty="0"/>
              <a:t>表示要顯示 </a:t>
            </a:r>
            <a:r>
              <a:rPr lang="en-US" altLang="zh-TW" dirty="0"/>
              <a:t>Word </a:t>
            </a:r>
            <a:r>
              <a:rPr lang="zh-TW" altLang="en-US" dirty="0"/>
              <a:t>警告訊息，</a:t>
            </a:r>
            <a:r>
              <a:rPr lang="en-US" altLang="zh-TW" dirty="0"/>
              <a:t>0 </a:t>
            </a:r>
            <a:r>
              <a:rPr lang="zh-TW" altLang="en-US" dirty="0"/>
              <a:t>則不顯示 </a:t>
            </a:r>
            <a:r>
              <a:rPr lang="en-US" altLang="zh-TW" dirty="0"/>
              <a:t>Word </a:t>
            </a:r>
            <a:r>
              <a:rPr lang="zh-TW" altLang="en-US" dirty="0"/>
              <a:t>警告訊息。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/>
              <a:t>Documents</a:t>
            </a:r>
            <a:r>
              <a:rPr lang="zh-TW" altLang="en-US" dirty="0"/>
              <a:t>：操作 </a:t>
            </a:r>
            <a:r>
              <a:rPr lang="en-US" altLang="zh-TW" dirty="0"/>
              <a:t>Word </a:t>
            </a:r>
            <a:r>
              <a:rPr lang="zh-TW" altLang="en-US" dirty="0"/>
              <a:t>文件，如開啟檔案、儲存檔案等。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10.1 </a:t>
            </a:r>
            <a:r>
              <a:rPr lang="zh-TW" altLang="en-US" dirty="0"/>
              <a:t>以 </a:t>
            </a:r>
            <a:r>
              <a:rPr lang="en-US" altLang="zh-TW" dirty="0"/>
              <a:t>Win32com </a:t>
            </a:r>
            <a:r>
              <a:rPr lang="zh-TW" altLang="en-US" dirty="0"/>
              <a:t>套件處理 </a:t>
            </a:r>
            <a:r>
              <a:rPr lang="en-US" altLang="zh-TW" dirty="0"/>
              <a:t>Word </a:t>
            </a:r>
            <a:r>
              <a:rPr lang="zh-TW" altLang="en-US" dirty="0"/>
              <a:t>文件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86733"/>
            <a:ext cx="4953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6" y="4512756"/>
            <a:ext cx="8369834" cy="33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建立新檔案</a:t>
            </a:r>
          </a:p>
          <a:p>
            <a:pPr lvl="3"/>
            <a:r>
              <a:rPr lang="en-US" altLang="zh-TW" dirty="0"/>
              <a:t>Win32com </a:t>
            </a:r>
            <a:r>
              <a:rPr lang="zh-TW" altLang="en-US" dirty="0"/>
              <a:t>套件建立新檔案是使用 </a:t>
            </a:r>
            <a:r>
              <a:rPr lang="en-US" altLang="zh-TW" dirty="0"/>
              <a:t>Documents </a:t>
            </a:r>
            <a:r>
              <a:rPr lang="zh-TW" altLang="en-US" dirty="0"/>
              <a:t>的 </a:t>
            </a:r>
            <a:r>
              <a:rPr lang="en-US" altLang="zh-TW" dirty="0"/>
              <a:t>Add </a:t>
            </a:r>
            <a:r>
              <a:rPr lang="zh-TW" altLang="en-US" dirty="0"/>
              <a:t>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文件內容的位置可使用文件變數的 </a:t>
            </a:r>
            <a:r>
              <a:rPr lang="en-US" altLang="zh-TW" dirty="0"/>
              <a:t>Range </a:t>
            </a:r>
            <a:r>
              <a:rPr lang="zh-TW" altLang="en-US" dirty="0"/>
              <a:t>方法設定，語法為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將文字加入 </a:t>
            </a:r>
            <a:r>
              <a:rPr lang="en-US" altLang="zh-TW" dirty="0"/>
              <a:t>Word </a:t>
            </a:r>
            <a:r>
              <a:rPr lang="zh-TW" altLang="en-US" dirty="0"/>
              <a:t>文件有兩個方法：範圍變數的 </a:t>
            </a:r>
            <a:r>
              <a:rPr lang="en-US" altLang="zh-TW" dirty="0" err="1"/>
              <a:t>InsertAfter</a:t>
            </a:r>
            <a:r>
              <a:rPr lang="en-US" altLang="zh-TW" dirty="0"/>
              <a:t> </a:t>
            </a:r>
            <a:r>
              <a:rPr lang="zh-TW" altLang="en-US" dirty="0"/>
              <a:t>方法是將文字加在</a:t>
            </a:r>
            <a:r>
              <a:rPr lang="zh-TW" altLang="en-US" dirty="0" smtClean="0"/>
              <a:t>範圍</a:t>
            </a:r>
            <a:r>
              <a:rPr lang="zh-TW" altLang="en-US" dirty="0"/>
              <a:t>變數結束位置的後方，語法為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範圍變數的 </a:t>
            </a:r>
            <a:r>
              <a:rPr lang="en-US" altLang="zh-TW" dirty="0" err="1"/>
              <a:t>InsertBefore</a:t>
            </a:r>
            <a:r>
              <a:rPr lang="en-US" altLang="zh-TW" dirty="0"/>
              <a:t> </a:t>
            </a:r>
            <a:r>
              <a:rPr lang="zh-TW" altLang="en-US" dirty="0"/>
              <a:t>方法是將文字加在範圍變數起始位置的前方，語法為：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0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6638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0" y="3897830"/>
            <a:ext cx="5486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6" y="4869160"/>
            <a:ext cx="5181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儲存檔案</a:t>
            </a:r>
          </a:p>
          <a:p>
            <a:pPr lvl="3"/>
            <a:r>
              <a:rPr lang="zh-TW" altLang="en-US" dirty="0"/>
              <a:t>本章範例 </a:t>
            </a:r>
            <a:r>
              <a:rPr lang="en-US" altLang="zh-TW" dirty="0"/>
              <a:t>Word </a:t>
            </a:r>
            <a:r>
              <a:rPr lang="zh-TW" altLang="en-US" dirty="0"/>
              <a:t>檔案位於 </a:t>
            </a:r>
            <a:r>
              <a:rPr lang="en-US" altLang="zh-TW" dirty="0"/>
              <a:t>media </a:t>
            </a:r>
            <a:r>
              <a:rPr lang="zh-TW" altLang="en-US" dirty="0"/>
              <a:t>資料夾中，由於 </a:t>
            </a:r>
            <a:r>
              <a:rPr lang="en-US" altLang="zh-TW" dirty="0"/>
              <a:t>Win32com </a:t>
            </a:r>
            <a:r>
              <a:rPr lang="zh-TW" altLang="en-US" dirty="0"/>
              <a:t>套件存取檔案</a:t>
            </a:r>
            <a:r>
              <a:rPr lang="zh-TW" altLang="en-US" dirty="0" smtClean="0"/>
              <a:t>不能使用</a:t>
            </a:r>
            <a:r>
              <a:rPr lang="zh-TW" altLang="en-US" dirty="0"/>
              <a:t>相對路徑，必須先取得 </a:t>
            </a:r>
            <a:r>
              <a:rPr lang="en-US" altLang="zh-TW" dirty="0"/>
              <a:t>Python </a:t>
            </a:r>
            <a:r>
              <a:rPr lang="zh-TW" altLang="en-US" dirty="0"/>
              <a:t>程式檔所在路徑，語法為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儲存 </a:t>
            </a:r>
            <a:r>
              <a:rPr lang="en-US" altLang="zh-TW" dirty="0"/>
              <a:t>Word </a:t>
            </a:r>
            <a:r>
              <a:rPr lang="zh-TW" altLang="en-US" dirty="0"/>
              <a:t>檔案的語法為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處理完 </a:t>
            </a:r>
            <a:r>
              <a:rPr lang="en-US" altLang="zh-TW" dirty="0"/>
              <a:t>Word </a:t>
            </a:r>
            <a:r>
              <a:rPr lang="zh-TW" altLang="en-US" dirty="0"/>
              <a:t>文件，通常會在程式最後關閉</a:t>
            </a:r>
            <a:r>
              <a:rPr lang="en-US" altLang="zh-TW" dirty="0"/>
              <a:t>Word </a:t>
            </a:r>
            <a:r>
              <a:rPr lang="zh-TW" altLang="en-US" dirty="0"/>
              <a:t>檔案及應用，以免佔用系統</a:t>
            </a:r>
            <a:r>
              <a:rPr lang="zh-TW" altLang="en-US" dirty="0" smtClean="0"/>
              <a:t>資源</a:t>
            </a:r>
            <a:r>
              <a:rPr lang="zh-TW" altLang="en-US" dirty="0"/>
              <a:t>，語法為：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9056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752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653136"/>
            <a:ext cx="4181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範例：建立 </a:t>
            </a:r>
            <a:r>
              <a:rPr lang="en-US" altLang="zh-TW" dirty="0"/>
              <a:t>Word </a:t>
            </a:r>
            <a:r>
              <a:rPr lang="zh-TW" altLang="en-US" dirty="0"/>
              <a:t>檔案並存檔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Win32com </a:t>
            </a:r>
            <a:r>
              <a:rPr lang="zh-TW" altLang="en-US" dirty="0"/>
              <a:t>套件建立 </a:t>
            </a:r>
            <a:r>
              <a:rPr lang="en-US" altLang="zh-TW" dirty="0"/>
              <a:t>Word </a:t>
            </a:r>
            <a:r>
              <a:rPr lang="zh-TW" altLang="en-US" dirty="0"/>
              <a:t>檔案，加入內容後存檔。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80898"/>
            <a:ext cx="6504781" cy="205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10.1.2 </a:t>
            </a:r>
            <a:r>
              <a:rPr lang="zh-TW" altLang="en-US" dirty="0"/>
              <a:t>開啟檔案及顯示檔案內容</a:t>
            </a:r>
          </a:p>
          <a:p>
            <a:pPr lvl="3"/>
            <a:r>
              <a:rPr lang="en-US" altLang="zh-TW" dirty="0"/>
              <a:t>Win32com </a:t>
            </a:r>
            <a:r>
              <a:rPr lang="zh-TW" altLang="en-US" dirty="0"/>
              <a:t>套件開啟檔案是使用 </a:t>
            </a:r>
            <a:r>
              <a:rPr lang="en-US" altLang="zh-TW" dirty="0"/>
              <a:t>Documents </a:t>
            </a:r>
            <a:r>
              <a:rPr lang="zh-TW" altLang="en-US" dirty="0"/>
              <a:t>的 </a:t>
            </a:r>
            <a:r>
              <a:rPr lang="en-US" altLang="zh-TW" dirty="0"/>
              <a:t>Open </a:t>
            </a:r>
            <a:r>
              <a:rPr lang="zh-TW" altLang="en-US" dirty="0"/>
              <a:t>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取得文件內容的方法有兩種，第一種較為簡單，以文件變數的 </a:t>
            </a:r>
            <a:r>
              <a:rPr lang="en-US" altLang="zh-TW" dirty="0"/>
              <a:t>Content </a:t>
            </a:r>
            <a:r>
              <a:rPr lang="zh-TW" altLang="en-US" dirty="0"/>
              <a:t>方法就</a:t>
            </a:r>
            <a:r>
              <a:rPr lang="zh-TW" altLang="en-US" dirty="0" smtClean="0"/>
              <a:t>可取得</a:t>
            </a:r>
            <a:r>
              <a:rPr lang="zh-TW" altLang="en-US" dirty="0"/>
              <a:t>全部內容，語法為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第二</a:t>
            </a:r>
            <a:r>
              <a:rPr lang="zh-TW" altLang="en-US" dirty="0"/>
              <a:t>種是先取得所有段落，再以迴圈顯示段落內容。取得所有段落的語法為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使用迴圈顯示段落內容的程式為：</a:t>
            </a:r>
            <a:r>
              <a:rPr lang="en-US" altLang="zh-TW" dirty="0"/>
              <a:t>(&lt;readdocx2.py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此種方法可以取得任何一個段落的內容，所以可依使用者需求顯示檔案部分</a:t>
            </a:r>
            <a:r>
              <a:rPr lang="zh-TW" altLang="en-US" dirty="0" smtClean="0"/>
              <a:t>內容</a:t>
            </a:r>
            <a:r>
              <a:rPr lang="zh-TW" altLang="en-US" dirty="0"/>
              <a:t>。取得一個段落內容的語法為：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3191"/>
            <a:ext cx="6192688" cy="29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12" y="2637226"/>
            <a:ext cx="3715613" cy="30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7" y="3429000"/>
            <a:ext cx="4732983" cy="31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0" y="4365104"/>
            <a:ext cx="5582266" cy="89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3" y="6067525"/>
            <a:ext cx="5051464" cy="30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10.1.3 </a:t>
            </a:r>
            <a:r>
              <a:rPr lang="zh-TW" altLang="en-US" dirty="0"/>
              <a:t>範圍格式設定</a:t>
            </a:r>
          </a:p>
          <a:p>
            <a:pPr lvl="3"/>
            <a:r>
              <a:rPr lang="en-US" altLang="zh-TW" dirty="0"/>
              <a:t>Win32com </a:t>
            </a:r>
            <a:r>
              <a:rPr lang="zh-TW" altLang="en-US" dirty="0"/>
              <a:t>套件可為特定範圍內容指定格式，較常用的格式有標題、排列方式</a:t>
            </a:r>
            <a:r>
              <a:rPr lang="zh-TW" altLang="en-US" dirty="0" smtClean="0"/>
              <a:t>及字型</a:t>
            </a:r>
            <a:r>
              <a:rPr lang="zh-TW" altLang="en-US" dirty="0"/>
              <a:t>格式。許多格式是使用常數表示，需先匯入 </a:t>
            </a:r>
            <a:r>
              <a:rPr lang="en-US" altLang="zh-TW" dirty="0"/>
              <a:t>constants </a:t>
            </a:r>
            <a:r>
              <a:rPr lang="zh-TW" altLang="en-US" dirty="0"/>
              <a:t>模組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設定標題格式的語法為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設定排列方式格式的語法為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排列</a:t>
            </a:r>
            <a:r>
              <a:rPr lang="zh-TW" altLang="en-US" dirty="0"/>
              <a:t>常數 的常數值有：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wdAlignParagraphRight</a:t>
            </a:r>
            <a:r>
              <a:rPr lang="zh-TW" altLang="en-US" dirty="0"/>
              <a:t>：靠右對齊。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wdAlignParagraphLedt</a:t>
            </a:r>
            <a:r>
              <a:rPr lang="zh-TW" altLang="en-US" dirty="0"/>
              <a:t>：靠左對齊。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wdAlignParagraphCenter</a:t>
            </a:r>
            <a:r>
              <a:rPr lang="zh-TW" altLang="en-US" dirty="0"/>
              <a:t>：置中對齊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dirty="0" smtClean="0"/>
              <a:t> </a:t>
            </a:r>
            <a:r>
              <a:rPr lang="en-US" altLang="zh-TW" b="1" dirty="0" err="1" smtClean="0"/>
              <a:t>wdAlignParagraphJustify</a:t>
            </a:r>
            <a:r>
              <a:rPr lang="zh-TW" altLang="en-US" dirty="0"/>
              <a:t>：左右散開對齊。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614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55471"/>
            <a:ext cx="5800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1" y="3933056"/>
            <a:ext cx="8324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設定字型格式的語法為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b="1" dirty="0" smtClean="0"/>
              <a:t>字型</a:t>
            </a:r>
            <a:r>
              <a:rPr lang="zh-TW" altLang="en-US" b="1" dirty="0"/>
              <a:t>屬性 </a:t>
            </a:r>
            <a:r>
              <a:rPr lang="zh-TW" altLang="en-US" dirty="0"/>
              <a:t>常用者為：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Name</a:t>
            </a:r>
            <a:r>
              <a:rPr lang="zh-TW" altLang="en-US" dirty="0"/>
              <a:t>：字型名稱，如 </a:t>
            </a:r>
            <a:r>
              <a:rPr lang="en-US" altLang="zh-TW" dirty="0"/>
              <a:t>Arial</a:t>
            </a:r>
            <a:r>
              <a:rPr lang="zh-TW" altLang="en-US" dirty="0"/>
              <a:t>、新細明體等。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Color</a:t>
            </a:r>
            <a:r>
              <a:rPr lang="zh-TW" altLang="en-US" dirty="0"/>
              <a:t>：字型顏色，以六個十六進位數值組成，如「</a:t>
            </a:r>
            <a:r>
              <a:rPr lang="en-US" altLang="zh-TW" dirty="0"/>
              <a:t>0xFF0000</a:t>
            </a:r>
            <a:r>
              <a:rPr lang="zh-TW" altLang="en-US" dirty="0"/>
              <a:t>」為藍色</a:t>
            </a:r>
            <a:r>
              <a:rPr lang="zh-TW" altLang="en-US" dirty="0" smtClean="0"/>
              <a:t>、「</a:t>
            </a:r>
            <a:r>
              <a:rPr lang="en-US" altLang="zh-TW" dirty="0"/>
              <a:t>0x00FF0000</a:t>
            </a:r>
            <a:r>
              <a:rPr lang="zh-TW" altLang="en-US" dirty="0"/>
              <a:t>」為綠色、「</a:t>
            </a:r>
            <a:r>
              <a:rPr lang="en-US" altLang="zh-TW" dirty="0"/>
              <a:t>0x0000FF</a:t>
            </a:r>
            <a:r>
              <a:rPr lang="zh-TW" altLang="en-US" dirty="0"/>
              <a:t>」為紅色等。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Bold</a:t>
            </a:r>
            <a:r>
              <a:rPr lang="zh-TW" altLang="en-US" dirty="0"/>
              <a:t>：「</a:t>
            </a:r>
            <a:r>
              <a:rPr lang="en-US" altLang="zh-TW" dirty="0"/>
              <a:t>1</a:t>
            </a:r>
            <a:r>
              <a:rPr lang="zh-TW" altLang="en-US" dirty="0"/>
              <a:t>」表示粗體，「</a:t>
            </a:r>
            <a:r>
              <a:rPr lang="en-US" altLang="zh-TW" dirty="0"/>
              <a:t>0</a:t>
            </a:r>
            <a:r>
              <a:rPr lang="zh-TW" altLang="en-US" dirty="0"/>
              <a:t>」表示正常。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Italic</a:t>
            </a:r>
            <a:r>
              <a:rPr lang="zh-TW" altLang="en-US" dirty="0"/>
              <a:t>：「</a:t>
            </a:r>
            <a:r>
              <a:rPr lang="en-US" altLang="zh-TW" dirty="0"/>
              <a:t>1</a:t>
            </a:r>
            <a:r>
              <a:rPr lang="zh-TW" altLang="en-US" dirty="0"/>
              <a:t>」表示斜體，「</a:t>
            </a:r>
            <a:r>
              <a:rPr lang="en-US" altLang="zh-TW" dirty="0"/>
              <a:t>0</a:t>
            </a:r>
            <a:r>
              <a:rPr lang="zh-TW" altLang="en-US" dirty="0"/>
              <a:t>」表示正常。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Underline</a:t>
            </a:r>
            <a:r>
              <a:rPr lang="zh-TW" altLang="en-US" dirty="0"/>
              <a:t>：「</a:t>
            </a:r>
            <a:r>
              <a:rPr lang="en-US" altLang="zh-TW" dirty="0"/>
              <a:t>1</a:t>
            </a:r>
            <a:r>
              <a:rPr lang="zh-TW" altLang="en-US" dirty="0"/>
              <a:t>」表示加底線，「</a:t>
            </a:r>
            <a:r>
              <a:rPr lang="en-US" altLang="zh-TW" dirty="0"/>
              <a:t>0</a:t>
            </a:r>
            <a:r>
              <a:rPr lang="zh-TW" altLang="en-US" dirty="0"/>
              <a:t>」表示正常。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Shadow</a:t>
            </a:r>
            <a:r>
              <a:rPr lang="zh-TW" altLang="en-US" dirty="0"/>
              <a:t>：「</a:t>
            </a:r>
            <a:r>
              <a:rPr lang="en-US" altLang="zh-TW" dirty="0"/>
              <a:t>1</a:t>
            </a:r>
            <a:r>
              <a:rPr lang="zh-TW" altLang="en-US" dirty="0"/>
              <a:t>」表示加陰影，「</a:t>
            </a:r>
            <a:r>
              <a:rPr lang="en-US" altLang="zh-TW" dirty="0"/>
              <a:t>0</a:t>
            </a:r>
            <a:r>
              <a:rPr lang="zh-TW" altLang="en-US" dirty="0"/>
              <a:t>」表示正常。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Outline</a:t>
            </a:r>
            <a:r>
              <a:rPr lang="zh-TW" altLang="en-US" dirty="0"/>
              <a:t>：「</a:t>
            </a:r>
            <a:r>
              <a:rPr lang="en-US" altLang="zh-TW" dirty="0"/>
              <a:t>1</a:t>
            </a:r>
            <a:r>
              <a:rPr lang="zh-TW" altLang="en-US" dirty="0"/>
              <a:t>」表示加外框，「</a:t>
            </a:r>
            <a:r>
              <a:rPr lang="en-US" altLang="zh-TW" dirty="0"/>
              <a:t>0</a:t>
            </a:r>
            <a:r>
              <a:rPr lang="zh-TW" altLang="en-US" dirty="0"/>
              <a:t>」表示正常。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Size</a:t>
            </a:r>
            <a:r>
              <a:rPr lang="zh-TW" altLang="en-US" dirty="0"/>
              <a:t>：字體尺寸。注意字體尺寸是設定整個文件字體尺寸，只要文件中</a:t>
            </a:r>
            <a:r>
              <a:rPr lang="zh-TW" altLang="en-US" dirty="0" smtClean="0"/>
              <a:t>沒有個別</a:t>
            </a:r>
            <a:r>
              <a:rPr lang="zh-TW" altLang="en-US" dirty="0"/>
              <a:t>設定過字體尺寸的內容都會變為此設定尺寸 </a:t>
            </a:r>
            <a:r>
              <a:rPr lang="en-US" altLang="zh-TW" dirty="0"/>
              <a:t>( </a:t>
            </a:r>
            <a:r>
              <a:rPr lang="zh-TW" altLang="en-US" dirty="0"/>
              <a:t>如 </a:t>
            </a:r>
            <a:r>
              <a:rPr lang="en-US" altLang="zh-TW" dirty="0"/>
              <a:t>wdStyleHeading1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wdStyleHeading9 </a:t>
            </a:r>
            <a:r>
              <a:rPr lang="zh-TW" altLang="en-US" dirty="0"/>
              <a:t>包含字體尺寸設定，不受此設定影響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915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19979</TotalTime>
  <Words>1296</Words>
  <Application>Microsoft Office PowerPoint</Application>
  <PresentationFormat>如螢幕大小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10.1 以 Win32com 套件處理 Word 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10.2 實戰：菜單自動產生器及批次置換文字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2058</cp:revision>
  <dcterms:created xsi:type="dcterms:W3CDTF">2011-06-06T16:54:13Z</dcterms:created>
  <dcterms:modified xsi:type="dcterms:W3CDTF">2017-09-22T08:56:38Z</dcterms:modified>
</cp:coreProperties>
</file>