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2" r:id="rId11"/>
    <p:sldId id="783" r:id="rId12"/>
    <p:sldId id="784" r:id="rId13"/>
    <p:sldId id="785" r:id="rId14"/>
    <p:sldId id="788" r:id="rId15"/>
    <p:sldId id="786" r:id="rId16"/>
    <p:sldId id="7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11.1.4 </a:t>
            </a:r>
            <a:r>
              <a:rPr lang="zh-TW" altLang="en-US" dirty="0"/>
              <a:t>刪除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3"/>
            <a:r>
              <a:rPr lang="en-US" altLang="zh-TW" dirty="0"/>
              <a:t>Pandas </a:t>
            </a:r>
            <a:r>
              <a:rPr lang="zh-TW" altLang="en-US" dirty="0"/>
              <a:t>使用 </a:t>
            </a:r>
            <a:r>
              <a:rPr lang="en-US" altLang="zh-TW" dirty="0"/>
              <a:t>drop </a:t>
            </a:r>
            <a:r>
              <a:rPr lang="zh-TW" altLang="en-US" dirty="0"/>
              <a:t>刪除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資料，語法為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行列數值</a:t>
            </a:r>
            <a:r>
              <a:rPr lang="zh-TW" altLang="en-US" dirty="0"/>
              <a:t>：</a:t>
            </a:r>
            <a:r>
              <a:rPr lang="en-US" altLang="zh-TW" dirty="0"/>
              <a:t>0 </a:t>
            </a:r>
            <a:r>
              <a:rPr lang="zh-TW" altLang="en-US" dirty="0"/>
              <a:t>表示依列標題排序 </a:t>
            </a:r>
            <a:r>
              <a:rPr lang="en-US" altLang="zh-TW" dirty="0"/>
              <a:t>( </a:t>
            </a:r>
            <a:r>
              <a:rPr lang="zh-TW" altLang="en-US" dirty="0"/>
              <a:t>預設值 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 </a:t>
            </a:r>
            <a:r>
              <a:rPr lang="zh-TW" altLang="en-US" dirty="0"/>
              <a:t>表示依行標題排序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629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11.1.5 </a:t>
            </a:r>
            <a:r>
              <a:rPr lang="zh-TW" altLang="en-US" dirty="0"/>
              <a:t>匯入資料</a:t>
            </a:r>
            <a:endParaRPr lang="en-US" altLang="zh-TW" dirty="0"/>
          </a:p>
          <a:p>
            <a:pPr lvl="3"/>
            <a:r>
              <a:rPr lang="en-US" altLang="zh-TW" dirty="0"/>
              <a:t>Pandas </a:t>
            </a:r>
            <a:r>
              <a:rPr lang="zh-TW" altLang="en-US" dirty="0"/>
              <a:t>常用的匯入資料方法有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Pandas </a:t>
            </a:r>
            <a:r>
              <a:rPr lang="zh-TW" altLang="en-US" dirty="0"/>
              <a:t>的 </a:t>
            </a:r>
            <a:r>
              <a:rPr lang="en-US" altLang="zh-TW" dirty="0" err="1"/>
              <a:t>read_html</a:t>
            </a:r>
            <a:r>
              <a:rPr lang="en-US" altLang="zh-TW" dirty="0"/>
              <a:t> </a:t>
            </a:r>
            <a:r>
              <a:rPr lang="zh-TW" altLang="en-US" dirty="0"/>
              <a:t>方法會使用 </a:t>
            </a:r>
            <a:r>
              <a:rPr lang="en-US" altLang="zh-TW" dirty="0"/>
              <a:t>html5lib </a:t>
            </a:r>
            <a:r>
              <a:rPr lang="zh-TW" altLang="en-US" dirty="0"/>
              <a:t>套件，在 </a:t>
            </a:r>
            <a:r>
              <a:rPr lang="en-US" altLang="zh-TW" dirty="0" err="1"/>
              <a:t>AnaConda</a:t>
            </a:r>
            <a:r>
              <a:rPr lang="en-US" altLang="zh-TW" dirty="0"/>
              <a:t> Prompt </a:t>
            </a:r>
            <a:r>
              <a:rPr lang="zh-TW" altLang="en-US" dirty="0"/>
              <a:t>中以</a:t>
            </a:r>
            <a:r>
              <a:rPr lang="zh-TW" altLang="en-US" dirty="0" smtClean="0"/>
              <a:t>下列</a:t>
            </a:r>
            <a:r>
              <a:rPr lang="zh-TW" altLang="en-US" dirty="0"/>
              <a:t>命令安裝：</a:t>
            </a:r>
          </a:p>
          <a:p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331546" cy="22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59487"/>
            <a:ext cx="421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範例：擷取網頁原物料商品行情表格資料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 err="1"/>
              <a:t>read_html</a:t>
            </a:r>
            <a:r>
              <a:rPr lang="en-US" altLang="zh-TW" dirty="0"/>
              <a:t> </a:t>
            </a:r>
            <a:r>
              <a:rPr lang="zh-TW" altLang="en-US" dirty="0"/>
              <a:t>方法擷取網頁原物料商品行情表格資料，並移除前 </a:t>
            </a:r>
            <a:r>
              <a:rPr lang="en-US" altLang="zh-TW" dirty="0"/>
              <a:t>2 </a:t>
            </a:r>
            <a:r>
              <a:rPr lang="zh-TW" altLang="en-US" dirty="0"/>
              <a:t>列資料，</a:t>
            </a:r>
            <a:r>
              <a:rPr lang="zh-TW" altLang="en-US" dirty="0" smtClean="0"/>
              <a:t>然後重新</a:t>
            </a:r>
            <a:r>
              <a:rPr lang="zh-TW" altLang="en-US" dirty="0"/>
              <a:t>設定行、列標題。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848"/>
            <a:ext cx="61912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11.1.6 </a:t>
            </a:r>
            <a:r>
              <a:rPr lang="zh-TW" altLang="en-US" dirty="0"/>
              <a:t>繪製線形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3"/>
            <a:r>
              <a:rPr lang="en-US" altLang="zh-TW" dirty="0"/>
              <a:t>Pandas </a:t>
            </a:r>
            <a:r>
              <a:rPr lang="zh-TW" altLang="en-US" dirty="0"/>
              <a:t>提供繪製線形圖功能，語法為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範例：繪製學生成績線形圖</a:t>
            </a:r>
          </a:p>
          <a:p>
            <a:pPr lvl="3"/>
            <a:r>
              <a:rPr lang="zh-TW" altLang="en-US" dirty="0"/>
              <a:t>以</a:t>
            </a:r>
            <a:r>
              <a:rPr lang="en-US" altLang="zh-TW" dirty="0"/>
              <a:t>&lt;dataframe2.py&gt; </a:t>
            </a:r>
            <a:r>
              <a:rPr lang="zh-TW" altLang="en-US" dirty="0"/>
              <a:t>建立的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繪製線形統計圖。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248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4176464" cy="332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PM2.5 </a:t>
            </a:r>
            <a:r>
              <a:rPr lang="zh-TW" altLang="en-US" dirty="0"/>
              <a:t>是細懸浮微粒的污染指標，對人體的健康影響很大，行政院環保署環境</a:t>
            </a:r>
            <a:r>
              <a:rPr lang="zh-TW" altLang="en-US" dirty="0" smtClean="0"/>
              <a:t>資源</a:t>
            </a:r>
            <a:r>
              <a:rPr lang="zh-TW" altLang="en-US" dirty="0"/>
              <a:t>資料開放平台有公佈 </a:t>
            </a:r>
            <a:r>
              <a:rPr lang="en-US" altLang="zh-TW" dirty="0"/>
              <a:t>PM2.5 </a:t>
            </a:r>
            <a:r>
              <a:rPr lang="zh-TW" altLang="en-US" dirty="0"/>
              <a:t>資料，而且每小時就更新一次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11.2.1 </a:t>
            </a:r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執行程式會自動選取第 </a:t>
            </a:r>
            <a:r>
              <a:rPr lang="en-US" altLang="zh-TW" dirty="0"/>
              <a:t>1 </a:t>
            </a:r>
            <a:r>
              <a:rPr lang="zh-TW" altLang="en-US" dirty="0"/>
              <a:t>筆資料的縣市及測站，下方則顯示該測站目前 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的</a:t>
            </a:r>
            <a:r>
              <a:rPr lang="zh-TW" altLang="en-US" dirty="0"/>
              <a:t>數值及污染等級。有時會有某些測站沒有資料，若無資料時程式會在訊息中</a:t>
            </a:r>
            <a:r>
              <a:rPr lang="zh-TW" altLang="en-US" dirty="0" smtClean="0"/>
              <a:t>告知</a:t>
            </a:r>
            <a:r>
              <a:rPr lang="zh-TW" altLang="en-US" dirty="0"/>
              <a:t>使用者。可點選其他縣市，例如點選高雄市。</a:t>
            </a:r>
            <a:r>
              <a:rPr lang="en-US" altLang="zh-TW" dirty="0"/>
              <a:t>(&lt;tkpm25csv.py)</a:t>
            </a:r>
          </a:p>
          <a:p>
            <a:pPr lvl="3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11.2 </a:t>
            </a:r>
            <a:r>
              <a:rPr lang="zh-TW" altLang="en-US" dirty="0"/>
              <a:t>實戰：</a:t>
            </a:r>
            <a:r>
              <a:rPr lang="en-US" altLang="zh-TW" dirty="0"/>
              <a:t>PM2.5 </a:t>
            </a:r>
            <a:r>
              <a:rPr lang="zh-TW" altLang="en-US" dirty="0"/>
              <a:t>即時監測顯示器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4348336" cy="204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4140001" cy="5760000"/>
          </a:xfrm>
        </p:spPr>
        <p:txBody>
          <a:bodyPr/>
          <a:lstStyle/>
          <a:p>
            <a:pPr lvl="3"/>
            <a:r>
              <a:rPr lang="zh-TW" altLang="en-US" dirty="0"/>
              <a:t>點選縣市後，下方測站會顯示該縣市所有測站，預設選取第 </a:t>
            </a:r>
            <a:r>
              <a:rPr lang="en-US" altLang="zh-TW" dirty="0"/>
              <a:t>1 </a:t>
            </a:r>
            <a:r>
              <a:rPr lang="zh-TW" altLang="en-US" dirty="0"/>
              <a:t>個測站並顯示該</a:t>
            </a:r>
            <a:r>
              <a:rPr lang="zh-TW" altLang="en-US" dirty="0" smtClean="0"/>
              <a:t>測</a:t>
            </a:r>
            <a:r>
              <a:rPr lang="en-US" altLang="zh-TW" dirty="0" smtClean="0"/>
              <a:t>PM2.5 </a:t>
            </a:r>
            <a:r>
              <a:rPr lang="zh-TW" altLang="en-US" dirty="0"/>
              <a:t>訊息。可點選其他測站，例如點選楠梓站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點選測站後，下方會顯示該測 </a:t>
            </a:r>
            <a:r>
              <a:rPr lang="en-US" altLang="zh-TW" dirty="0"/>
              <a:t>PM2.5 </a:t>
            </a:r>
            <a:r>
              <a:rPr lang="zh-TW" altLang="en-US" dirty="0"/>
              <a:t>訊息。 使用者任何時間皆可按 </a:t>
            </a:r>
            <a:r>
              <a:rPr lang="zh-TW" altLang="en-US" b="1" dirty="0"/>
              <a:t>更新</a:t>
            </a:r>
            <a:r>
              <a:rPr lang="zh-TW" altLang="en-US" b="1" dirty="0" smtClean="0"/>
              <a:t>資料</a:t>
            </a:r>
            <a:r>
              <a:rPr lang="zh-TW" altLang="en-US" dirty="0" smtClean="0"/>
              <a:t>鈕</a:t>
            </a:r>
            <a:r>
              <a:rPr lang="zh-TW" altLang="en-US" dirty="0"/>
              <a:t>，程式會重新讀取環保署資料更新 </a:t>
            </a:r>
            <a:r>
              <a:rPr lang="en-US" altLang="zh-TW" dirty="0"/>
              <a:t>PM2.5 </a:t>
            </a:r>
            <a:r>
              <a:rPr lang="zh-TW" altLang="en-US" dirty="0"/>
              <a:t>訊息。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07" y="836712"/>
            <a:ext cx="3942565" cy="185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07" y="3140969"/>
            <a:ext cx="3942565" cy="185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11.2.2 PM2.5 </a:t>
            </a:r>
            <a:r>
              <a:rPr lang="zh-TW" altLang="en-US" dirty="0"/>
              <a:t>開放資料結構</a:t>
            </a:r>
          </a:p>
          <a:p>
            <a:pPr lvl="3"/>
            <a:r>
              <a:rPr lang="zh-TW" altLang="en-US" dirty="0"/>
              <a:t>環保署開放資料網址為「</a:t>
            </a:r>
            <a:r>
              <a:rPr lang="en-US" altLang="zh-TW" dirty="0"/>
              <a:t>http://opendata.epa.gov.tw/Home/Index/</a:t>
            </a:r>
            <a:r>
              <a:rPr lang="zh-TW" altLang="en-US" dirty="0"/>
              <a:t>」，於首頁</a:t>
            </a:r>
            <a:r>
              <a:rPr lang="zh-TW" altLang="en-US" dirty="0" smtClean="0"/>
              <a:t>點選 </a:t>
            </a:r>
            <a:r>
              <a:rPr lang="zh-TW" altLang="en-US" b="1" dirty="0"/>
              <a:t>空氣品質即時污染指標 </a:t>
            </a:r>
            <a:r>
              <a:rPr lang="zh-TW" altLang="en-US" dirty="0"/>
              <a:t>就會顯示各種空氣污染指標，</a:t>
            </a:r>
            <a:r>
              <a:rPr lang="en-US" altLang="zh-TW" dirty="0"/>
              <a:t>PM2.5 </a:t>
            </a:r>
            <a:r>
              <a:rPr lang="zh-TW" altLang="en-US" dirty="0"/>
              <a:t>即為其中一種</a:t>
            </a:r>
            <a:r>
              <a:rPr lang="zh-TW" altLang="en-US" dirty="0" smtClean="0"/>
              <a:t>指標</a:t>
            </a:r>
            <a:r>
              <a:rPr lang="zh-TW" altLang="en-US" dirty="0"/>
              <a:t>。網站提供 </a:t>
            </a:r>
            <a:r>
              <a:rPr lang="en-US" altLang="zh-TW" dirty="0"/>
              <a:t>JSON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及 </a:t>
            </a:r>
            <a:r>
              <a:rPr lang="en-US" altLang="zh-TW" dirty="0"/>
              <a:t>CSV </a:t>
            </a:r>
            <a:r>
              <a:rPr lang="zh-TW" altLang="en-US" dirty="0"/>
              <a:t>三種資料格式，本應用程式使用 </a:t>
            </a:r>
            <a:r>
              <a:rPr lang="en-US" altLang="zh-TW" dirty="0"/>
              <a:t>CSV </a:t>
            </a:r>
            <a:r>
              <a:rPr lang="zh-TW" altLang="en-US" dirty="0"/>
              <a:t>格式。</a:t>
            </a:r>
          </a:p>
          <a:p>
            <a:pPr lvl="3"/>
            <a:r>
              <a:rPr lang="zh-TW" altLang="en-US" dirty="0"/>
              <a:t>將滑鼠移到右上角 </a:t>
            </a:r>
            <a:r>
              <a:rPr lang="en-US" altLang="zh-TW" b="1" dirty="0"/>
              <a:t>CSV</a:t>
            </a:r>
            <a:r>
              <a:rPr lang="en-US" altLang="zh-TW" dirty="0"/>
              <a:t> </a:t>
            </a:r>
            <a:r>
              <a:rPr lang="zh-TW" altLang="en-US" dirty="0"/>
              <a:t>按鈕處停留片刻，左下角會顯示 </a:t>
            </a:r>
            <a:r>
              <a:rPr lang="en-US" altLang="zh-TW" dirty="0"/>
              <a:t>CSV </a:t>
            </a:r>
            <a:r>
              <a:rPr lang="zh-TW" altLang="en-US" dirty="0"/>
              <a:t>資料網址，也可</a:t>
            </a:r>
            <a:r>
              <a:rPr lang="zh-TW" altLang="en-US" dirty="0" smtClean="0"/>
              <a:t>在</a:t>
            </a:r>
            <a:r>
              <a:rPr lang="en-US" altLang="zh-TW" b="1" dirty="0" smtClean="0"/>
              <a:t>CSV</a:t>
            </a:r>
            <a:r>
              <a:rPr lang="en-US" altLang="zh-TW" dirty="0" smtClean="0"/>
              <a:t> </a:t>
            </a:r>
            <a:r>
              <a:rPr lang="zh-TW" altLang="en-US" dirty="0"/>
              <a:t>鈕按滑鼠右鍵，於快顯功能表點選 </a:t>
            </a:r>
            <a:r>
              <a:rPr lang="zh-TW" altLang="en-US" b="1" dirty="0"/>
              <a:t>複製連結網址 </a:t>
            </a:r>
            <a:r>
              <a:rPr lang="zh-TW" altLang="en-US" dirty="0"/>
              <a:t>就可將網址存於剪貼簿</a:t>
            </a:r>
            <a:r>
              <a:rPr lang="zh-TW" altLang="en-US" dirty="0" smtClean="0"/>
              <a:t>，稍後</a:t>
            </a:r>
            <a:r>
              <a:rPr lang="zh-TW" altLang="en-US" dirty="0"/>
              <a:t>要以此網址讀取 </a:t>
            </a:r>
            <a:r>
              <a:rPr lang="en-US" altLang="zh-TW" dirty="0"/>
              <a:t>CSV </a:t>
            </a:r>
            <a:r>
              <a:rPr lang="zh-TW" altLang="en-US" dirty="0"/>
              <a:t>資料。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01757"/>
            <a:ext cx="6768752" cy="286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259632" y="4221088"/>
            <a:ext cx="8072494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11.1 Pandas</a:t>
            </a:r>
            <a:r>
              <a:rPr lang="zh-TW" altLang="en-US" dirty="0">
                <a:hlinkClick r:id="rId2" action="ppaction://hlinksldjump"/>
              </a:rPr>
              <a:t>：強大的資料處理</a:t>
            </a:r>
            <a:r>
              <a:rPr lang="zh-TW" altLang="en-US" dirty="0" smtClean="0">
                <a:hlinkClick r:id="rId2" action="ppaction://hlinksldjump"/>
              </a:rPr>
              <a:t>套件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11.2 </a:t>
            </a:r>
            <a:r>
              <a:rPr lang="zh-TW" altLang="en-US" dirty="0">
                <a:hlinkClick r:id="rId3" action="ppaction://hlinksldjump"/>
              </a:rPr>
              <a:t>實戰：</a:t>
            </a:r>
            <a:r>
              <a:rPr lang="en-US" altLang="zh-TW" dirty="0">
                <a:hlinkClick r:id="rId3" action="ppaction://hlinksldjump"/>
              </a:rPr>
              <a:t>PM2.5 </a:t>
            </a:r>
            <a:r>
              <a:rPr lang="zh-TW" altLang="en-US" dirty="0">
                <a:hlinkClick r:id="rId3" action="ppaction://hlinksldjump"/>
              </a:rPr>
              <a:t>即時監測顯示器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500430" y="260648"/>
            <a:ext cx="5357850" cy="2447702"/>
          </a:xfrm>
        </p:spPr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altLang="zh-TW" sz="1400" dirty="0"/>
              <a:t>PM2.5 </a:t>
            </a:r>
            <a:r>
              <a:rPr lang="zh-TW" altLang="en-US" sz="1400" dirty="0"/>
              <a:t>是細懸浮微粒的污染指標，對人體的健康</a:t>
            </a:r>
            <a:r>
              <a:rPr lang="zh-TW" altLang="en-US" sz="1400" dirty="0" smtClean="0"/>
              <a:t>影響很</a:t>
            </a:r>
            <a:r>
              <a:rPr lang="zh-TW" altLang="en-US" sz="1400" dirty="0"/>
              <a:t>大，因為現代人對於環境空氣品質的注重，讓</a:t>
            </a:r>
            <a:r>
              <a:rPr lang="en-US" altLang="zh-TW" sz="1400" dirty="0" smtClean="0"/>
              <a:t>PM2.5</a:t>
            </a:r>
            <a:r>
              <a:rPr lang="zh-TW" altLang="en-US" sz="1400" dirty="0" smtClean="0"/>
              <a:t>的數據受到社會的重視。行政院環保署環境資源資料開放平台有公佈 </a:t>
            </a:r>
            <a:r>
              <a:rPr lang="en-US" altLang="zh-TW" sz="1400" dirty="0" smtClean="0"/>
              <a:t>PM2.5 </a:t>
            </a:r>
            <a:r>
              <a:rPr lang="zh-TW" altLang="en-US" sz="1400" dirty="0" smtClean="0"/>
              <a:t>資料，而且每小時就更新一次，也</a:t>
            </a:r>
            <a:r>
              <a:rPr lang="zh-TW" altLang="en-US" sz="1400" dirty="0"/>
              <a:t>成為許多人定時觀看的資訊。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altLang="zh-TW" sz="1400" dirty="0"/>
              <a:t>Python </a:t>
            </a:r>
            <a:r>
              <a:rPr lang="zh-TW" altLang="en-US" sz="1400" dirty="0"/>
              <a:t>的</a:t>
            </a:r>
            <a:r>
              <a:rPr lang="en-US" altLang="zh-TW" sz="1400" dirty="0"/>
              <a:t>Pandas </a:t>
            </a:r>
            <a:r>
              <a:rPr lang="zh-TW" altLang="en-US" sz="1400" dirty="0"/>
              <a:t>套件不但可以自動讀取網頁中的</a:t>
            </a:r>
            <a:r>
              <a:rPr lang="zh-TW" altLang="en-US" sz="1400" dirty="0" smtClean="0"/>
              <a:t>表格資料</a:t>
            </a:r>
            <a:r>
              <a:rPr lang="zh-TW" altLang="en-US" sz="1400" dirty="0"/>
              <a:t>，還可對資料進行修改、排序等處理，也可繪製</a:t>
            </a:r>
            <a:r>
              <a:rPr lang="zh-TW" altLang="en-US" sz="1400" dirty="0" smtClean="0"/>
              <a:t>統計圖表</a:t>
            </a:r>
            <a:r>
              <a:rPr lang="zh-TW" altLang="en-US" sz="1400" dirty="0"/>
              <a:t>，對於資訊的擷取、整理以及顯示是不可多得</a:t>
            </a:r>
            <a:r>
              <a:rPr lang="zh-TW" altLang="en-US" sz="1400" dirty="0" smtClean="0"/>
              <a:t>的好</a:t>
            </a:r>
            <a:r>
              <a:rPr lang="zh-TW" altLang="en-US" sz="1400" dirty="0"/>
              <a:t>工具。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zh-TW" altLang="en-US" sz="1400" dirty="0"/>
              <a:t>本章將撰寫 </a:t>
            </a:r>
            <a:r>
              <a:rPr lang="en-US" altLang="zh-TW" sz="1400" dirty="0"/>
              <a:t>PM2.5 </a:t>
            </a:r>
            <a:r>
              <a:rPr lang="zh-TW" altLang="en-US" sz="1400" dirty="0"/>
              <a:t>即時監測顯示器，程式可以直接</a:t>
            </a:r>
            <a:r>
              <a:rPr lang="zh-TW" altLang="en-US" sz="1400" dirty="0" smtClean="0"/>
              <a:t>讀取</a:t>
            </a:r>
            <a:r>
              <a:rPr lang="zh-TW" altLang="en-US" sz="1400" dirty="0"/>
              <a:t>行政院環保署環境資源資料開放平台的資料，在</a:t>
            </a:r>
            <a:r>
              <a:rPr lang="zh-TW" altLang="en-US" sz="1400" dirty="0" smtClean="0"/>
              <a:t>整理後</a:t>
            </a:r>
            <a:r>
              <a:rPr lang="zh-TW" altLang="en-US" sz="1400" dirty="0"/>
              <a:t>顯示，讓使用者隨時都可取得最新監測資料。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實戰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PM2.5 </a:t>
            </a:r>
            <a:r>
              <a:rPr lang="zh-TW" altLang="en-US" dirty="0"/>
              <a:t>即時監測顯示器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Pandas </a:t>
            </a:r>
            <a:r>
              <a:rPr lang="zh-TW" altLang="en-US" dirty="0"/>
              <a:t>主要的資料型態有 </a:t>
            </a:r>
            <a:r>
              <a:rPr lang="en-US" altLang="zh-TW" dirty="0"/>
              <a:t>2 </a:t>
            </a:r>
            <a:r>
              <a:rPr lang="zh-TW" altLang="en-US" dirty="0"/>
              <a:t>種：</a:t>
            </a:r>
            <a:r>
              <a:rPr lang="en-US" altLang="zh-TW" dirty="0"/>
              <a:t>Series </a:t>
            </a:r>
            <a:r>
              <a:rPr lang="zh-TW" altLang="en-US" dirty="0"/>
              <a:t>是一維資料結構，其用法與串列類似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zh-TW" altLang="en-US" dirty="0"/>
              <a:t>是二維資料結構，表格即為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的典型結構。本書僅</a:t>
            </a:r>
            <a:r>
              <a:rPr lang="zh-TW" altLang="en-US" dirty="0" smtClean="0"/>
              <a:t>說明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zh-TW" altLang="en-US" dirty="0"/>
              <a:t>使用方式。</a:t>
            </a:r>
          </a:p>
          <a:p>
            <a:pPr lvl="1"/>
            <a:r>
              <a:rPr lang="en-US" altLang="zh-TW" dirty="0"/>
              <a:t>11.1.1 </a:t>
            </a:r>
            <a:r>
              <a:rPr lang="zh-TW" altLang="en-US" dirty="0"/>
              <a:t>建立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3"/>
            <a:r>
              <a:rPr lang="zh-TW" altLang="en-US" dirty="0"/>
              <a:t>使用 </a:t>
            </a:r>
            <a:r>
              <a:rPr lang="en-US" altLang="zh-TW" dirty="0"/>
              <a:t>Pandas </a:t>
            </a:r>
            <a:r>
              <a:rPr lang="zh-TW" altLang="en-US" dirty="0"/>
              <a:t>套件進行資料處理，首先要匯入 </a:t>
            </a:r>
            <a:r>
              <a:rPr lang="en-US" altLang="zh-TW" dirty="0"/>
              <a:t>Pandas </a:t>
            </a:r>
            <a:r>
              <a:rPr lang="zh-TW" altLang="en-US" dirty="0"/>
              <a:t>套件，官網建議在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Pandas </a:t>
            </a:r>
            <a:r>
              <a:rPr lang="zh-TW" altLang="en-US" dirty="0"/>
              <a:t>套件時命名為「</a:t>
            </a:r>
            <a:r>
              <a:rPr lang="en-US" altLang="zh-TW" dirty="0" err="1"/>
              <a:t>pd</a:t>
            </a:r>
            <a:r>
              <a:rPr lang="zh-TW" altLang="en-US" dirty="0"/>
              <a:t>」，語法為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建立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「</a:t>
            </a:r>
            <a:r>
              <a:rPr lang="zh-TW" altLang="en-US" dirty="0"/>
              <a:t>資料」可有多種形態：第一種資料型態是以擁有相同數目元素串列的字典</a:t>
            </a:r>
            <a:r>
              <a:rPr lang="zh-TW" altLang="en-US" dirty="0" smtClean="0"/>
              <a:t>建立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</a:t>
            </a:r>
            <a:r>
              <a:rPr lang="zh-TW" altLang="en-US" dirty="0"/>
              <a:t>資料，例如建立一個 </a:t>
            </a:r>
            <a:r>
              <a:rPr lang="en-US" altLang="zh-TW" dirty="0"/>
              <a:t>4 </a:t>
            </a:r>
            <a:r>
              <a:rPr lang="zh-TW" altLang="en-US" dirty="0"/>
              <a:t>位學生，每人有 </a:t>
            </a:r>
            <a:r>
              <a:rPr lang="en-US" altLang="zh-TW" dirty="0"/>
              <a:t>5 </a:t>
            </a:r>
            <a:r>
              <a:rPr lang="zh-TW" altLang="en-US" dirty="0"/>
              <a:t>科成績的 </a:t>
            </a:r>
            <a:r>
              <a:rPr lang="en-US" altLang="zh-TW" dirty="0" err="1"/>
              <a:t>DataFrame</a:t>
            </a:r>
            <a:r>
              <a:rPr lang="zh-TW" altLang="en-US" dirty="0"/>
              <a:t>，</a:t>
            </a:r>
            <a:r>
              <a:rPr lang="zh-TW" altLang="en-US" dirty="0" smtClean="0"/>
              <a:t>資料</a:t>
            </a:r>
            <a:r>
              <a:rPr lang="zh-TW" altLang="en-US" dirty="0"/>
              <a:t>變數名稱為 </a:t>
            </a:r>
            <a:r>
              <a:rPr lang="en-US" altLang="zh-TW" dirty="0" err="1"/>
              <a:t>df</a:t>
            </a:r>
            <a:r>
              <a:rPr lang="zh-TW" altLang="en-US" dirty="0"/>
              <a:t>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11.1 Pandas</a:t>
            </a:r>
            <a:r>
              <a:rPr lang="zh-TW" altLang="en-US" dirty="0"/>
              <a:t>：強大的資料處理套件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12" y="3504562"/>
            <a:ext cx="4010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67146"/>
            <a:ext cx="5543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" y="5373216"/>
            <a:ext cx="8359182" cy="58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第二種資料型態是自行指定行及列標題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例如建立一個 </a:t>
            </a:r>
            <a:r>
              <a:rPr lang="en-US" altLang="zh-TW" dirty="0"/>
              <a:t>4 </a:t>
            </a:r>
            <a:r>
              <a:rPr lang="zh-TW" altLang="en-US" dirty="0"/>
              <a:t>位學生，每人有 </a:t>
            </a:r>
            <a:r>
              <a:rPr lang="en-US" altLang="zh-TW" dirty="0"/>
              <a:t>5 </a:t>
            </a:r>
            <a:r>
              <a:rPr lang="zh-TW" altLang="en-US" dirty="0"/>
              <a:t>科成績的 </a:t>
            </a:r>
            <a:r>
              <a:rPr lang="en-US" altLang="zh-TW" dirty="0" err="1"/>
              <a:t>DataFrame</a:t>
            </a:r>
            <a:r>
              <a:rPr lang="zh-TW" altLang="en-US" dirty="0"/>
              <a:t>，資料變數名稱為 </a:t>
            </a:r>
            <a:r>
              <a:rPr lang="en-US" altLang="zh-TW" dirty="0" err="1"/>
              <a:t>df</a:t>
            </a:r>
            <a:r>
              <a:rPr lang="zh-TW" altLang="en-US" dirty="0" smtClean="0"/>
              <a:t>，行</a:t>
            </a:r>
            <a:r>
              <a:rPr lang="zh-TW" altLang="en-US" dirty="0"/>
              <a:t>標題為科目名稱，列標題為學生姓名：</a:t>
            </a:r>
            <a:r>
              <a:rPr lang="en-US" altLang="zh-TW" dirty="0"/>
              <a:t>(&lt;dataframe2.py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修改行、列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3"/>
            <a:r>
              <a:rPr lang="zh-TW" altLang="en-US" dirty="0"/>
              <a:t>修改行標題的語法為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zh-TW" altLang="en-US" dirty="0"/>
              <a:t>修改列標題的語法為：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8323"/>
            <a:ext cx="8568952" cy="29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4214"/>
            <a:ext cx="8118872" cy="116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99" y="4437112"/>
            <a:ext cx="3629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28" y="4941168"/>
            <a:ext cx="3886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11.1.2 </a:t>
            </a:r>
            <a:r>
              <a:rPr lang="zh-TW" altLang="en-US" dirty="0"/>
              <a:t>取得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2"/>
            <a:r>
              <a:rPr lang="zh-TW" altLang="en-US" dirty="0"/>
              <a:t>取得行資料</a:t>
            </a:r>
          </a:p>
          <a:p>
            <a:pPr lvl="3"/>
            <a:r>
              <a:rPr lang="zh-TW" altLang="en-US" dirty="0"/>
              <a:t>取得一個行資料的語法為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若要取得 </a:t>
            </a:r>
            <a:r>
              <a:rPr lang="en-US" altLang="zh-TW" dirty="0"/>
              <a:t>2 </a:t>
            </a:r>
            <a:r>
              <a:rPr lang="zh-TW" altLang="en-US" dirty="0"/>
              <a:t>個以上行資料則需以 </a:t>
            </a:r>
            <a:r>
              <a:rPr lang="en-US" altLang="zh-TW" dirty="0"/>
              <a:t>2 </a:t>
            </a:r>
            <a:r>
              <a:rPr lang="zh-TW" altLang="en-US" dirty="0"/>
              <a:t>個中括號包圍行標題，語法為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也可以使用行資料進行邏輯運算來取得資料，例如取得數學科成績 </a:t>
            </a:r>
            <a:r>
              <a:rPr lang="en-US" altLang="zh-TW" dirty="0"/>
              <a:t>80 </a:t>
            </a:r>
            <a:r>
              <a:rPr lang="zh-TW" altLang="en-US" dirty="0"/>
              <a:t>分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( </a:t>
            </a:r>
            <a:r>
              <a:rPr lang="zh-TW" altLang="en-US" dirty="0"/>
              <a:t>含</a:t>
            </a:r>
            <a:r>
              <a:rPr lang="en-US" altLang="zh-TW" dirty="0"/>
              <a:t>) </a:t>
            </a:r>
            <a:r>
              <a:rPr lang="zh-TW" altLang="en-US" dirty="0"/>
              <a:t>的所有學生成績：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295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77936"/>
            <a:ext cx="4857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2" y="4437112"/>
            <a:ext cx="4505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df.values</a:t>
            </a:r>
            <a:r>
              <a:rPr lang="en-US" altLang="zh-TW" dirty="0"/>
              <a:t> </a:t>
            </a:r>
            <a:r>
              <a:rPr lang="zh-TW" altLang="en-US" dirty="0"/>
              <a:t>取得資料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df.values</a:t>
            </a:r>
            <a:r>
              <a:rPr lang="zh-TW" altLang="en-US" dirty="0"/>
              <a:t>」可取得全部資料，是一個二維串列，執行結果為：</a:t>
            </a:r>
            <a:r>
              <a:rPr lang="en-US" altLang="zh-TW" dirty="0"/>
              <a:t>(&lt;</a:t>
            </a:r>
            <a:r>
              <a:rPr lang="en-US" altLang="zh-TW" dirty="0" smtClean="0"/>
              <a:t>datatake2.py&gt;)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取得第 </a:t>
            </a:r>
            <a:r>
              <a:rPr lang="en-US" altLang="zh-TW" dirty="0"/>
              <a:t>2 </a:t>
            </a:r>
            <a:r>
              <a:rPr lang="zh-TW" altLang="en-US" dirty="0"/>
              <a:t>位學生陳聰明成績的語法為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取得第 </a:t>
            </a:r>
            <a:r>
              <a:rPr lang="en-US" altLang="zh-TW" dirty="0"/>
              <a:t>2 </a:t>
            </a:r>
            <a:r>
              <a:rPr lang="zh-TW" altLang="en-US" dirty="0"/>
              <a:t>位學生陳聰明的英文成績 </a:t>
            </a:r>
            <a:r>
              <a:rPr lang="en-US" altLang="zh-TW" dirty="0"/>
              <a:t>( </a:t>
            </a:r>
            <a:r>
              <a:rPr lang="zh-TW" altLang="en-US" dirty="0"/>
              <a:t>第 </a:t>
            </a:r>
            <a:r>
              <a:rPr lang="en-US" altLang="zh-TW" dirty="0"/>
              <a:t>3 </a:t>
            </a:r>
            <a:r>
              <a:rPr lang="zh-TW" altLang="en-US" dirty="0"/>
              <a:t>個科目</a:t>
            </a:r>
            <a:r>
              <a:rPr lang="en-US" altLang="zh-TW" dirty="0"/>
              <a:t>) </a:t>
            </a:r>
            <a:r>
              <a:rPr lang="zh-TW" altLang="en-US" dirty="0"/>
              <a:t>的語法為：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060848"/>
            <a:ext cx="4392488" cy="10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8" y="3789040"/>
            <a:ext cx="3562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869160"/>
            <a:ext cx="468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df.loc</a:t>
            </a:r>
            <a:r>
              <a:rPr lang="zh-TW" altLang="en-US" dirty="0"/>
              <a:t>：以行、列標題取得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3"/>
            <a:r>
              <a:rPr lang="zh-TW" altLang="en-US" dirty="0"/>
              <a:t>使用 </a:t>
            </a:r>
            <a:r>
              <a:rPr lang="en-US" altLang="zh-TW" dirty="0" err="1"/>
              <a:t>df.loc</a:t>
            </a:r>
            <a:r>
              <a:rPr lang="en-US" altLang="zh-TW" dirty="0"/>
              <a:t> </a:t>
            </a:r>
            <a:r>
              <a:rPr lang="zh-TW" altLang="en-US" dirty="0"/>
              <a:t>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列標題或行標題若是包含多個項目，是以小括號包含項目，項目之間以逗點</a:t>
            </a:r>
            <a:r>
              <a:rPr lang="zh-TW" altLang="en-US" dirty="0" smtClean="0"/>
              <a:t>分隔</a:t>
            </a:r>
            <a:r>
              <a:rPr lang="zh-TW" altLang="en-US" dirty="0"/>
              <a:t>，例如「</a:t>
            </a:r>
            <a:r>
              <a:rPr lang="en-US" altLang="zh-TW" dirty="0"/>
              <a:t>(" </a:t>
            </a:r>
            <a:r>
              <a:rPr lang="zh-TW" altLang="en-US" dirty="0"/>
              <a:t>數學</a:t>
            </a:r>
            <a:r>
              <a:rPr lang="en-US" altLang="zh-TW" dirty="0"/>
              <a:t>", " </a:t>
            </a:r>
            <a:r>
              <a:rPr lang="zh-TW" altLang="en-US" dirty="0"/>
              <a:t>自然</a:t>
            </a:r>
            <a:r>
              <a:rPr lang="en-US" altLang="zh-TW" dirty="0"/>
              <a:t>")</a:t>
            </a:r>
            <a:r>
              <a:rPr lang="zh-TW" altLang="en-US" dirty="0"/>
              <a:t>」；若包含所有項目，則以冒號「</a:t>
            </a:r>
            <a:r>
              <a:rPr lang="en-US" altLang="zh-TW" dirty="0"/>
              <a:t>:</a:t>
            </a:r>
            <a:r>
              <a:rPr lang="zh-TW" altLang="en-US" dirty="0"/>
              <a:t>」表示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en-US" altLang="zh-TW" dirty="0" err="1"/>
              <a:t>df.iloc</a:t>
            </a:r>
            <a:r>
              <a:rPr lang="zh-TW" altLang="en-US" dirty="0"/>
              <a:t>：以行、列位置取得資料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df.iloc</a:t>
            </a:r>
            <a:r>
              <a:rPr lang="zh-TW" altLang="en-US" dirty="0"/>
              <a:t>」是以行、列位置取得資料，語法為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df.iloc</a:t>
            </a:r>
            <a:r>
              <a:rPr lang="zh-TW" altLang="en-US" dirty="0"/>
              <a:t>」的使用方式與「</a:t>
            </a:r>
            <a:r>
              <a:rPr lang="en-US" altLang="zh-TW" dirty="0" err="1"/>
              <a:t>df.loc</a:t>
            </a:r>
            <a:r>
              <a:rPr lang="zh-TW" altLang="en-US" dirty="0"/>
              <a:t>」完全相同，只要將「標題」改為「位置」即可。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31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1" y="4461909"/>
            <a:ext cx="4162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df.ix</a:t>
            </a:r>
            <a:r>
              <a:rPr lang="zh-TW" altLang="en-US" dirty="0"/>
              <a:t>：以行、列標題或行、列位置取得資料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df.ix</a:t>
            </a:r>
            <a:r>
              <a:rPr lang="zh-TW" altLang="en-US" dirty="0"/>
              <a:t>」是「</a:t>
            </a:r>
            <a:r>
              <a:rPr lang="en-US" altLang="zh-TW" dirty="0" err="1"/>
              <a:t>df.loc</a:t>
            </a:r>
            <a:r>
              <a:rPr lang="zh-TW" altLang="en-US" dirty="0"/>
              <a:t>」及「</a:t>
            </a:r>
            <a:r>
              <a:rPr lang="en-US" altLang="zh-TW" dirty="0" err="1"/>
              <a:t>df.iloc</a:t>
            </a:r>
            <a:r>
              <a:rPr lang="zh-TW" altLang="en-US" dirty="0"/>
              <a:t>」的綜合體，以行、列標題或行、列位置皆可</a:t>
            </a:r>
            <a:r>
              <a:rPr lang="zh-TW" altLang="en-US" dirty="0" smtClean="0"/>
              <a:t>取得</a:t>
            </a:r>
            <a:r>
              <a:rPr lang="zh-TW" altLang="en-US" dirty="0"/>
              <a:t>取得資料，語法為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取得最前或最後數列資料</a:t>
            </a:r>
          </a:p>
          <a:p>
            <a:pPr lvl="3"/>
            <a:r>
              <a:rPr lang="zh-TW" altLang="en-US" dirty="0"/>
              <a:t>如果要取得最前面幾列資料，可使用 </a:t>
            </a:r>
            <a:r>
              <a:rPr lang="en-US" altLang="zh-TW" dirty="0"/>
              <a:t>head </a:t>
            </a:r>
            <a:r>
              <a:rPr lang="zh-TW" altLang="en-US" dirty="0"/>
              <a:t>方法，語法為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若要取得最後面幾列資料，則使用 </a:t>
            </a:r>
            <a:r>
              <a:rPr lang="en-US" altLang="zh-TW" dirty="0"/>
              <a:t>tail </a:t>
            </a:r>
            <a:r>
              <a:rPr lang="zh-TW" altLang="en-US" dirty="0"/>
              <a:t>方法，語法為：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557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3743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9160"/>
            <a:ext cx="2638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11.1.3 </a:t>
            </a:r>
            <a:r>
              <a:rPr lang="zh-TW" altLang="en-US" dirty="0"/>
              <a:t>修改及排序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2"/>
            <a:r>
              <a:rPr lang="zh-TW" altLang="en-US" dirty="0"/>
              <a:t>修改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資料</a:t>
            </a:r>
          </a:p>
          <a:p>
            <a:pPr lvl="3"/>
            <a:r>
              <a:rPr lang="zh-TW" altLang="en-US" dirty="0"/>
              <a:t>要修改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的資料非常簡單，只要於前一節中取得的資料項目設定</a:t>
            </a:r>
            <a:r>
              <a:rPr lang="zh-TW" altLang="en-US" dirty="0" smtClean="0"/>
              <a:t>指定值</a:t>
            </a:r>
            <a:r>
              <a:rPr lang="zh-TW" altLang="en-US" dirty="0"/>
              <a:t>即可。例如修改陳聰明的數學成績為 </a:t>
            </a:r>
            <a:r>
              <a:rPr lang="en-US" altLang="zh-TW" dirty="0"/>
              <a:t>91</a:t>
            </a:r>
            <a:r>
              <a:rPr lang="zh-TW" altLang="en-US" dirty="0"/>
              <a:t>：</a:t>
            </a:r>
            <a:r>
              <a:rPr lang="en-US" altLang="zh-TW" dirty="0"/>
              <a:t>(&lt;datamodify1.py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排序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資料</a:t>
            </a:r>
          </a:p>
          <a:p>
            <a:pPr lvl="3"/>
            <a:r>
              <a:rPr lang="en-US" altLang="zh-TW" dirty="0"/>
              <a:t>Pandas </a:t>
            </a:r>
            <a:r>
              <a:rPr lang="zh-TW" altLang="en-US" dirty="0"/>
              <a:t>提供 </a:t>
            </a:r>
            <a:r>
              <a:rPr lang="en-US" altLang="zh-TW" dirty="0"/>
              <a:t>2 </a:t>
            </a:r>
            <a:r>
              <a:rPr lang="zh-TW" altLang="en-US" dirty="0"/>
              <a:t>種方法對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r>
              <a:rPr lang="zh-TW" altLang="en-US" dirty="0"/>
              <a:t>資料排序。第 </a:t>
            </a:r>
            <a:r>
              <a:rPr lang="en-US" altLang="zh-TW" dirty="0"/>
              <a:t>1 </a:t>
            </a:r>
            <a:r>
              <a:rPr lang="zh-TW" altLang="en-US" dirty="0"/>
              <a:t>種是根據資料數值排序</a:t>
            </a:r>
            <a:r>
              <a:rPr lang="zh-TW" altLang="en-US" dirty="0" smtClean="0"/>
              <a:t>，語法</a:t>
            </a:r>
            <a:r>
              <a:rPr lang="zh-TW" altLang="en-US" dirty="0"/>
              <a:t>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第 </a:t>
            </a:r>
            <a:r>
              <a:rPr lang="en-US" altLang="zh-TW" dirty="0"/>
              <a:t>2 </a:t>
            </a:r>
            <a:r>
              <a:rPr lang="zh-TW" altLang="en-US" dirty="0"/>
              <a:t>種是根據行、列標題排序，語法為：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5343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5929"/>
            <a:ext cx="830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84296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19978</TotalTime>
  <Words>1181</Words>
  <Application>Microsoft Office PowerPoint</Application>
  <PresentationFormat>如螢幕大小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11.1 Pandas：強大的資料處理套件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11.2 實戰：PM2.5 即時監測顯示器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2058</cp:revision>
  <dcterms:created xsi:type="dcterms:W3CDTF">2011-06-06T16:54:13Z</dcterms:created>
  <dcterms:modified xsi:type="dcterms:W3CDTF">2017-09-22T08:56:50Z</dcterms:modified>
</cp:coreProperties>
</file>