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739" r:id="rId2"/>
    <p:sldId id="773" r:id="rId3"/>
    <p:sldId id="774" r:id="rId4"/>
    <p:sldId id="775" r:id="rId5"/>
    <p:sldId id="776" r:id="rId6"/>
    <p:sldId id="777" r:id="rId7"/>
    <p:sldId id="778" r:id="rId8"/>
    <p:sldId id="779" r:id="rId9"/>
    <p:sldId id="780" r:id="rId10"/>
    <p:sldId id="781" r:id="rId11"/>
    <p:sldId id="782" r:id="rId12"/>
    <p:sldId id="783" r:id="rId13"/>
    <p:sldId id="784" r:id="rId14"/>
    <p:sldId id="785" r:id="rId15"/>
    <p:sldId id="786" r:id="rId16"/>
    <p:sldId id="787" r:id="rId17"/>
    <p:sldId id="789" r:id="rId18"/>
    <p:sldId id="790" r:id="rId19"/>
    <p:sldId id="791" r:id="rId20"/>
    <p:sldId id="792" r:id="rId21"/>
    <p:sldId id="793" r:id="rId22"/>
    <p:sldId id="795" r:id="rId23"/>
    <p:sldId id="796" r:id="rId24"/>
    <p:sldId id="797" r:id="rId25"/>
    <p:sldId id="798" r:id="rId26"/>
    <p:sldId id="799" r:id="rId27"/>
    <p:sldId id="800" r:id="rId28"/>
    <p:sldId id="80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67A48"/>
    <a:srgbClr val="786CAE"/>
    <a:srgbClr val="6EB5AF"/>
    <a:srgbClr val="8FC320"/>
    <a:srgbClr val="33CCCC"/>
    <a:srgbClr val="B5D14F"/>
    <a:srgbClr val="EB5405"/>
    <a:srgbClr val="FFE33A"/>
    <a:srgbClr val="467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8058" autoAdjust="0"/>
  </p:normalViewPr>
  <p:slideViewPr>
    <p:cSldViewPr>
      <p:cViewPr>
        <p:scale>
          <a:sx n="100" d="100"/>
          <a:sy n="100" d="100"/>
        </p:scale>
        <p:origin x="1908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2017/9/22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2017/9/22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3D3B5F"/>
                  </a:solidFill>
                </a:rPr>
                <a:t>續下頁</a:t>
              </a:r>
              <a:endParaRPr lang="zh-TW" altLang="en-US" sz="1400" b="1" dirty="0">
                <a:solidFill>
                  <a:srgbClr val="3D3B5F"/>
                </a:solidFill>
              </a:endParaRP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bg2"/>
                  </a:solidFill>
                </a:rPr>
                <a:t>回</a:t>
              </a:r>
              <a:endParaRPr lang="en-US" altLang="zh-TW" sz="2400" b="1" dirty="0" smtClean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bg2"/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857224" y="4286256"/>
            <a:ext cx="8072494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/>
          </p:nvPr>
        </p:nvSpPr>
        <p:spPr>
          <a:xfrm>
            <a:off x="3500430" y="1142984"/>
            <a:ext cx="5357850" cy="1565366"/>
          </a:xfrm>
          <a:noFill/>
          <a:ln w="15875" cap="rnd">
            <a:noFill/>
            <a:round/>
          </a:ln>
          <a:effectLst/>
        </p:spPr>
        <p:txBody>
          <a:bodyPr lIns="144000" tIns="72000" rIns="288000" anchor="ctr" anchorCtr="0">
            <a:noAutofit/>
          </a:bodyPr>
          <a:lstStyle>
            <a:lvl1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335756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 smtClean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857496"/>
            <a:ext cx="9000000" cy="30003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564936"/>
            <a:ext cx="2357454" cy="28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2065408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2" name="群組 1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1C1C1C">
                <a:alpha val="9058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8" name="標題版面配置區 21"/>
          <p:cNvSpPr>
            <a:spLocks noGrp="1"/>
          </p:cNvSpPr>
          <p:nvPr userDrawn="1"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  <a:endParaRPr kumimoji="0" lang="en-US" altLang="zh-TW" dirty="0" smtClean="0"/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6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6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13.2.1 </a:t>
            </a:r>
            <a:r>
              <a:rPr lang="zh-TW" altLang="en-US" dirty="0"/>
              <a:t>使用 </a:t>
            </a:r>
            <a:r>
              <a:rPr lang="en-US" altLang="zh-TW" dirty="0"/>
              <a:t>python-firebase 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lvl="3"/>
            <a:r>
              <a:rPr lang="zh-TW" altLang="en-US" dirty="0"/>
              <a:t>安裝 </a:t>
            </a:r>
            <a:r>
              <a:rPr lang="en-US" altLang="zh-TW" dirty="0"/>
              <a:t>python-firebase </a:t>
            </a:r>
            <a:r>
              <a:rPr lang="zh-TW" altLang="en-US" dirty="0"/>
              <a:t>套件之後，即可以匯入套件，並利用 </a:t>
            </a:r>
            <a:r>
              <a:rPr lang="en-US" altLang="zh-TW" dirty="0" err="1" smtClean="0"/>
              <a:t>FirebaseApplication</a:t>
            </a:r>
            <a:r>
              <a:rPr lang="zh-TW" altLang="en-US" dirty="0" smtClean="0"/>
              <a:t>方法</a:t>
            </a:r>
            <a:r>
              <a:rPr lang="zh-TW" altLang="en-US" dirty="0"/>
              <a:t>建立 </a:t>
            </a:r>
            <a:r>
              <a:rPr lang="en-US" altLang="zh-TW" dirty="0"/>
              <a:t>firebase </a:t>
            </a:r>
            <a:r>
              <a:rPr lang="zh-TW" altLang="en-US" dirty="0"/>
              <a:t>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/>
              <a:t>參數 </a:t>
            </a:r>
            <a:r>
              <a:rPr lang="en-US" altLang="zh-TW" dirty="0" err="1"/>
              <a:t>url</a:t>
            </a:r>
            <a:r>
              <a:rPr lang="en-US" altLang="zh-TW" dirty="0"/>
              <a:t> </a:t>
            </a:r>
            <a:r>
              <a:rPr lang="zh-TW" altLang="en-US" dirty="0"/>
              <a:t>是資料庫的網址，「</a:t>
            </a:r>
            <a:r>
              <a:rPr lang="en-US" altLang="zh-TW" dirty="0"/>
              <a:t>https://chiouapp01-dedce.firebaseio.com/</a:t>
            </a:r>
            <a:r>
              <a:rPr lang="zh-TW" altLang="en-US" dirty="0"/>
              <a:t>」是</a:t>
            </a:r>
            <a:r>
              <a:rPr lang="zh-TW" altLang="en-US" dirty="0" smtClean="0"/>
              <a:t>我們前面</a:t>
            </a:r>
            <a:r>
              <a:rPr lang="zh-TW" altLang="en-US" dirty="0"/>
              <a:t>建立的 </a:t>
            </a:r>
            <a:r>
              <a:rPr lang="en-US" altLang="zh-TW" dirty="0"/>
              <a:t>APP </a:t>
            </a:r>
            <a:r>
              <a:rPr lang="zh-TW" altLang="en-US" dirty="0"/>
              <a:t>名稱，也就是資料庫的最上層節點，也可以使用相對路徑，例如：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13.2 </a:t>
            </a:r>
            <a:r>
              <a:rPr lang="zh-TW" altLang="en-US" dirty="0"/>
              <a:t>連結 </a:t>
            </a:r>
            <a:r>
              <a:rPr lang="en-US" altLang="zh-TW" dirty="0"/>
              <a:t>Firebase </a:t>
            </a:r>
            <a:r>
              <a:rPr lang="zh-TW" altLang="en-US" dirty="0"/>
              <a:t>資料庫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7286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73" y="4725144"/>
            <a:ext cx="77247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7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13.2.2 firebase </a:t>
            </a:r>
            <a:r>
              <a:rPr lang="zh-TW" altLang="en-US" dirty="0"/>
              <a:t>物件的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3"/>
            <a:r>
              <a:rPr lang="en-US" altLang="zh-TW" dirty="0"/>
              <a:t>firebase </a:t>
            </a:r>
            <a:r>
              <a:rPr lang="zh-TW" altLang="en-US" dirty="0"/>
              <a:t>提供下列方法：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379171" cy="19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8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post(</a:t>
            </a:r>
            <a:r>
              <a:rPr lang="en-US" altLang="zh-TW" dirty="0" err="1"/>
              <a:t>url,data</a:t>
            </a:r>
            <a:r>
              <a:rPr lang="en-US" altLang="zh-TW" dirty="0"/>
              <a:t>)</a:t>
            </a:r>
          </a:p>
          <a:p>
            <a:pPr lvl="3"/>
            <a:r>
              <a:rPr lang="en-US" altLang="zh-TW" dirty="0"/>
              <a:t>post </a:t>
            </a:r>
            <a:r>
              <a:rPr lang="zh-TW" altLang="en-US" dirty="0"/>
              <a:t>方法會在 </a:t>
            </a:r>
            <a:r>
              <a:rPr lang="en-US" altLang="zh-TW" dirty="0" err="1"/>
              <a:t>url</a:t>
            </a:r>
            <a:r>
              <a:rPr lang="en-US" altLang="zh-TW" dirty="0"/>
              <a:t> </a:t>
            </a:r>
            <a:r>
              <a:rPr lang="zh-TW" altLang="en-US" dirty="0"/>
              <a:t>節點新增一筆資料，</a:t>
            </a:r>
            <a:r>
              <a:rPr lang="en-US" altLang="zh-TW" dirty="0"/>
              <a:t>data </a:t>
            </a:r>
            <a:r>
              <a:rPr lang="zh-TW" altLang="en-US" dirty="0"/>
              <a:t>為資料內容，例如：在 </a:t>
            </a:r>
            <a:r>
              <a:rPr lang="en-US" altLang="zh-TW" dirty="0"/>
              <a:t>test </a:t>
            </a:r>
            <a:r>
              <a:rPr lang="zh-TW" altLang="en-US" dirty="0"/>
              <a:t>節點</a:t>
            </a:r>
            <a:r>
              <a:rPr lang="zh-TW" altLang="en-US" dirty="0" smtClean="0"/>
              <a:t>新增一</a:t>
            </a:r>
            <a:r>
              <a:rPr lang="zh-TW" altLang="en-US" dirty="0"/>
              <a:t>筆資料，資料內容為字串「</a:t>
            </a:r>
            <a:r>
              <a:rPr lang="en-US" altLang="zh-TW" dirty="0"/>
              <a:t>Python</a:t>
            </a:r>
            <a:r>
              <a:rPr lang="zh-TW" altLang="en-US" dirty="0"/>
              <a:t>」</a:t>
            </a:r>
            <a:r>
              <a:rPr lang="en-US" altLang="zh-TW" dirty="0"/>
              <a:t>(&lt;post.py</a:t>
            </a:r>
            <a:r>
              <a:rPr lang="en-US" altLang="zh-TW" dirty="0" smtClean="0"/>
              <a:t>&gt;)</a:t>
            </a:r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也可以建立 </a:t>
            </a:r>
            <a:r>
              <a:rPr lang="en-US" altLang="zh-TW" dirty="0" err="1"/>
              <a:t>dict</a:t>
            </a:r>
            <a:r>
              <a:rPr lang="en-US" altLang="zh-TW" dirty="0"/>
              <a:t> </a:t>
            </a:r>
            <a:r>
              <a:rPr lang="zh-TW" altLang="en-US" dirty="0"/>
              <a:t>型別資料。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11461"/>
            <a:ext cx="5560095" cy="1006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82" y="3034638"/>
            <a:ext cx="6818553" cy="125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60" y="4841726"/>
            <a:ext cx="6696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9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執行之後就會在專案 </a:t>
            </a:r>
            <a:r>
              <a:rPr lang="en-US" altLang="zh-TW" dirty="0"/>
              <a:t>chiouapp01 </a:t>
            </a:r>
            <a:r>
              <a:rPr lang="zh-TW" altLang="en-US" dirty="0"/>
              <a:t>的 </a:t>
            </a:r>
            <a:r>
              <a:rPr lang="en-US" altLang="zh-TW" dirty="0"/>
              <a:t>test </a:t>
            </a:r>
            <a:r>
              <a:rPr lang="zh-TW" altLang="en-US" dirty="0"/>
              <a:t>節點建立一筆 </a:t>
            </a:r>
            <a:r>
              <a:rPr lang="en-US" altLang="zh-TW" dirty="0" err="1"/>
              <a:t>dict</a:t>
            </a:r>
            <a:r>
              <a:rPr lang="en-US" altLang="zh-TW" dirty="0"/>
              <a:t> </a:t>
            </a:r>
            <a:r>
              <a:rPr lang="zh-TW" altLang="en-US" dirty="0"/>
              <a:t>型別資料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 smtClean="0"/>
              <a:t>成功</a:t>
            </a:r>
            <a:r>
              <a:rPr lang="zh-TW" altLang="en-US" dirty="0"/>
              <a:t>建立的資料會傳回一個 </a:t>
            </a:r>
            <a:r>
              <a:rPr lang="en-US" altLang="zh-TW" dirty="0" err="1"/>
              <a:t>dict</a:t>
            </a:r>
            <a:r>
              <a:rPr lang="en-US" altLang="zh-TW" dirty="0"/>
              <a:t> </a:t>
            </a:r>
            <a:r>
              <a:rPr lang="zh-TW" altLang="en-US" dirty="0"/>
              <a:t>物件，並自動產生一個唯一的編號，日後資料</a:t>
            </a:r>
            <a:r>
              <a:rPr lang="zh-TW" altLang="en-US" dirty="0" smtClean="0"/>
              <a:t>要查詢</a:t>
            </a:r>
            <a:r>
              <a:rPr lang="zh-TW" altLang="en-US" dirty="0"/>
              <a:t>、編輯或刪除都必須依據這個編號，可以從返回值的 </a:t>
            </a:r>
            <a:r>
              <a:rPr lang="en-US" altLang="zh-TW" dirty="0"/>
              <a:t>name </a:t>
            </a:r>
            <a:r>
              <a:rPr lang="zh-TW" altLang="en-US" dirty="0"/>
              <a:t>鍵中取得這個</a:t>
            </a:r>
            <a:r>
              <a:rPr lang="zh-TW" altLang="en-US" dirty="0" smtClean="0"/>
              <a:t>編號</a:t>
            </a:r>
            <a:r>
              <a:rPr lang="zh-TW" altLang="en-US" dirty="0"/>
              <a:t>。</a:t>
            </a:r>
            <a:r>
              <a:rPr lang="en-US" altLang="zh-TW" dirty="0"/>
              <a:t>(&lt;post2.py&gt;)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6394102" cy="95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61" y="3212976"/>
            <a:ext cx="5386363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4" y="4509120"/>
            <a:ext cx="6366352" cy="185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5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在</a:t>
            </a:r>
            <a:r>
              <a:rPr lang="en-US" altLang="zh-TW" dirty="0"/>
              <a:t>students </a:t>
            </a:r>
            <a:r>
              <a:rPr lang="zh-TW" altLang="en-US" dirty="0"/>
              <a:t>節點一次建立三筆資料，而且</a:t>
            </a:r>
            <a:r>
              <a:rPr lang="zh-TW" altLang="en-US" dirty="0" smtClean="0"/>
              <a:t>每一筆</a:t>
            </a:r>
            <a:r>
              <a:rPr lang="zh-TW" altLang="en-US" dirty="0"/>
              <a:t>資料中包括 </a:t>
            </a:r>
            <a:r>
              <a:rPr lang="en-US" altLang="zh-TW" dirty="0"/>
              <a:t>name</a:t>
            </a:r>
            <a:r>
              <a:rPr lang="zh-TW" altLang="en-US" dirty="0"/>
              <a:t>、</a:t>
            </a:r>
            <a:r>
              <a:rPr lang="en-US" altLang="zh-TW" dirty="0"/>
              <a:t>no </a:t>
            </a:r>
            <a:r>
              <a:rPr lang="zh-TW" altLang="en-US" dirty="0"/>
              <a:t>兩個欄位。</a:t>
            </a:r>
            <a:r>
              <a:rPr lang="en-US" altLang="zh-TW" dirty="0"/>
              <a:t>(&lt;input.py&gt;)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5266729" cy="220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6428471" cy="2017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16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get(</a:t>
            </a:r>
            <a:r>
              <a:rPr lang="en-US" altLang="zh-TW" dirty="0" err="1"/>
              <a:t>url</a:t>
            </a:r>
            <a:r>
              <a:rPr lang="en-US" altLang="zh-TW" dirty="0"/>
              <a:t>, None)</a:t>
            </a:r>
          </a:p>
          <a:p>
            <a:pPr lvl="3"/>
            <a:r>
              <a:rPr lang="en-US" altLang="zh-TW" dirty="0"/>
              <a:t>get </a:t>
            </a:r>
            <a:r>
              <a:rPr lang="zh-TW" altLang="en-US" dirty="0"/>
              <a:t>方法讀取得指定 </a:t>
            </a:r>
            <a:r>
              <a:rPr lang="en-US" altLang="zh-TW" dirty="0" err="1"/>
              <a:t>url</a:t>
            </a:r>
            <a:r>
              <a:rPr lang="en-US" altLang="zh-TW" dirty="0"/>
              <a:t> </a:t>
            </a:r>
            <a:r>
              <a:rPr lang="zh-TW" altLang="en-US" dirty="0"/>
              <a:t>節點的資料，成功傳回 </a:t>
            </a:r>
            <a:r>
              <a:rPr lang="en-US" altLang="zh-TW" dirty="0" err="1"/>
              <a:t>dict</a:t>
            </a:r>
            <a:r>
              <a:rPr lang="en-US" altLang="zh-TW" dirty="0"/>
              <a:t> </a:t>
            </a:r>
            <a:r>
              <a:rPr lang="zh-TW" altLang="en-US" dirty="0"/>
              <a:t>型別資料，第二個參數設</a:t>
            </a:r>
            <a:r>
              <a:rPr lang="zh-TW" altLang="en-US" dirty="0" smtClean="0"/>
              <a:t>為</a:t>
            </a:r>
            <a:r>
              <a:rPr lang="en-US" altLang="zh-TW" dirty="0" smtClean="0"/>
              <a:t>None </a:t>
            </a:r>
            <a:r>
              <a:rPr lang="zh-TW" altLang="en-US" dirty="0"/>
              <a:t>傳回節點所有資料，也可以指定 </a:t>
            </a:r>
            <a:r>
              <a:rPr lang="en-US" altLang="zh-TW" dirty="0"/>
              <a:t>id </a:t>
            </a:r>
            <a:r>
              <a:rPr lang="zh-TW" altLang="en-US" dirty="0"/>
              <a:t>傳回指定的資料。例如：讀取 </a:t>
            </a:r>
            <a:r>
              <a:rPr lang="en-US" altLang="zh-TW" dirty="0" smtClean="0"/>
              <a:t>students</a:t>
            </a:r>
            <a:r>
              <a:rPr lang="zh-TW" altLang="en-US" dirty="0" smtClean="0"/>
              <a:t>節點</a:t>
            </a:r>
            <a:r>
              <a:rPr lang="zh-TW" altLang="en-US" dirty="0"/>
              <a:t>的資料。</a:t>
            </a:r>
            <a:r>
              <a:rPr lang="en-US" altLang="zh-TW" dirty="0"/>
              <a:t>(&lt;read.py&gt;)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7719392" cy="21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8" y="4581128"/>
            <a:ext cx="6615459" cy="135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8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delete(</a:t>
            </a:r>
            <a:r>
              <a:rPr lang="en-US" altLang="zh-TW" dirty="0" err="1"/>
              <a:t>url+id</a:t>
            </a:r>
            <a:r>
              <a:rPr lang="en-US" altLang="zh-TW" dirty="0"/>
              <a:t> ,None)</a:t>
            </a:r>
          </a:p>
          <a:p>
            <a:pPr lvl="3"/>
            <a:r>
              <a:rPr lang="en-US" altLang="zh-TW" dirty="0"/>
              <a:t>delete </a:t>
            </a:r>
            <a:r>
              <a:rPr lang="zh-TW" altLang="en-US" dirty="0"/>
              <a:t>方法刪除指定 </a:t>
            </a:r>
            <a:r>
              <a:rPr lang="en-US" altLang="zh-TW" dirty="0" err="1"/>
              <a:t>url</a:t>
            </a:r>
            <a:r>
              <a:rPr lang="en-US" altLang="zh-TW" dirty="0"/>
              <a:t> </a:t>
            </a:r>
            <a:r>
              <a:rPr lang="zh-TW" altLang="en-US" dirty="0"/>
              <a:t>節點中編號 </a:t>
            </a:r>
            <a:r>
              <a:rPr lang="en-US" altLang="zh-TW" dirty="0"/>
              <a:t>id </a:t>
            </a:r>
            <a:r>
              <a:rPr lang="zh-TW" altLang="en-US" dirty="0"/>
              <a:t>的資料，第二個參數也可以設定 </a:t>
            </a:r>
            <a:r>
              <a:rPr lang="en-US" altLang="zh-TW" dirty="0"/>
              <a:t>id </a:t>
            </a:r>
            <a:r>
              <a:rPr lang="zh-TW" altLang="en-US" dirty="0"/>
              <a:t>刪除</a:t>
            </a:r>
            <a:r>
              <a:rPr lang="zh-TW" altLang="en-US" dirty="0" smtClean="0"/>
              <a:t>指定</a:t>
            </a:r>
            <a:r>
              <a:rPr lang="zh-TW" altLang="en-US" dirty="0"/>
              <a:t>的資料。例如：刪除 </a:t>
            </a:r>
            <a:r>
              <a:rPr lang="en-US" altLang="zh-TW" dirty="0"/>
              <a:t>students </a:t>
            </a:r>
            <a:r>
              <a:rPr lang="zh-TW" altLang="en-US" dirty="0"/>
              <a:t>節點編號為 </a:t>
            </a:r>
            <a:r>
              <a:rPr lang="en-US" altLang="zh-TW" dirty="0"/>
              <a:t>"-KT3Y_l7LatgE0DKGuBe" </a:t>
            </a:r>
            <a:r>
              <a:rPr lang="zh-TW" altLang="en-US" dirty="0"/>
              <a:t>的資料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/>
              <a:t>在實務上，我們必須根據內容去找出這筆資料的 </a:t>
            </a:r>
            <a:r>
              <a:rPr lang="en-US" altLang="zh-TW" dirty="0"/>
              <a:t>id</a:t>
            </a:r>
            <a:r>
              <a:rPr lang="zh-TW" altLang="en-US" dirty="0"/>
              <a:t>，才能對這筆資料作後續</a:t>
            </a:r>
            <a:r>
              <a:rPr lang="zh-TW" altLang="en-US" dirty="0" smtClean="0"/>
              <a:t>編輯處理</a:t>
            </a:r>
            <a:r>
              <a:rPr lang="zh-TW" altLang="en-US" dirty="0"/>
              <a:t>。以前面建立包括 </a:t>
            </a:r>
            <a:r>
              <a:rPr lang="en-US" altLang="zh-TW" dirty="0"/>
              <a:t>name</a:t>
            </a:r>
            <a:r>
              <a:rPr lang="zh-TW" altLang="en-US" dirty="0"/>
              <a:t>、</a:t>
            </a:r>
            <a:r>
              <a:rPr lang="en-US" altLang="zh-TW" dirty="0"/>
              <a:t>no </a:t>
            </a:r>
            <a:r>
              <a:rPr lang="zh-TW" altLang="en-US" dirty="0"/>
              <a:t>兩個欄位範例為例。</a:t>
            </a:r>
          </a:p>
          <a:p>
            <a:pPr lvl="3"/>
            <a:r>
              <a:rPr lang="zh-TW" altLang="en-US" dirty="0"/>
              <a:t>首先，將所有資料讀至 </a:t>
            </a:r>
            <a:r>
              <a:rPr lang="en-US" altLang="zh-TW" dirty="0" err="1"/>
              <a:t>datas</a:t>
            </a:r>
            <a:r>
              <a:rPr lang="en-US" altLang="zh-TW" dirty="0"/>
              <a:t> </a:t>
            </a:r>
            <a:r>
              <a:rPr lang="zh-TW" altLang="en-US" dirty="0"/>
              <a:t>字典變數中。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87" y="2132856"/>
            <a:ext cx="5040560" cy="8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2" y="4437112"/>
            <a:ext cx="6120680" cy="111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96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現在 </a:t>
            </a:r>
            <a:r>
              <a:rPr lang="en-US" altLang="zh-TW" dirty="0" err="1"/>
              <a:t>datas</a:t>
            </a:r>
            <a:r>
              <a:rPr lang="en-US" altLang="zh-TW" dirty="0"/>
              <a:t> </a:t>
            </a:r>
            <a:r>
              <a:rPr lang="zh-TW" altLang="en-US" dirty="0"/>
              <a:t>的結構如下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 smtClean="0"/>
              <a:t>接著</a:t>
            </a:r>
            <a:r>
              <a:rPr lang="zh-TW" altLang="en-US" dirty="0"/>
              <a:t>，定義一個從 「</a:t>
            </a:r>
            <a:r>
              <a:rPr lang="en-US" altLang="zh-TW" dirty="0"/>
              <a:t>no</a:t>
            </a:r>
            <a:r>
              <a:rPr lang="zh-TW" altLang="en-US" dirty="0"/>
              <a:t>」鍵中，根據 </a:t>
            </a:r>
            <a:r>
              <a:rPr lang="en-US" altLang="zh-TW" dirty="0"/>
              <a:t>no </a:t>
            </a:r>
            <a:r>
              <a:rPr lang="zh-TW" altLang="en-US" dirty="0"/>
              <a:t>數值號碼查詢該筆資料 </a:t>
            </a:r>
            <a:r>
              <a:rPr lang="en-US" altLang="zh-TW" dirty="0"/>
              <a:t>id </a:t>
            </a:r>
            <a:r>
              <a:rPr lang="zh-TW" altLang="en-US" dirty="0"/>
              <a:t>的自訂函式</a:t>
            </a:r>
            <a:r>
              <a:rPr lang="zh-TW" altLang="en-US" dirty="0" smtClean="0"/>
              <a:t>，如果</a:t>
            </a:r>
            <a:r>
              <a:rPr lang="zh-TW" altLang="en-US" dirty="0"/>
              <a:t>資料已經存在就傳回其 </a:t>
            </a:r>
            <a:r>
              <a:rPr lang="en-US" altLang="zh-TW" dirty="0"/>
              <a:t>id ( </a:t>
            </a:r>
            <a:r>
              <a:rPr lang="zh-TW" altLang="en-US" dirty="0"/>
              <a:t>也就是 </a:t>
            </a:r>
            <a:r>
              <a:rPr lang="en-US" altLang="zh-TW" dirty="0"/>
              <a:t>Key)</a:t>
            </a:r>
            <a:r>
              <a:rPr lang="zh-TW" altLang="en-US" dirty="0"/>
              <a:t>，否則就傳回空字串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 smtClean="0"/>
              <a:t>利用 </a:t>
            </a:r>
            <a:r>
              <a:rPr lang="en-US" altLang="zh-TW" dirty="0" err="1"/>
              <a:t>CkeckKey</a:t>
            </a:r>
            <a:r>
              <a:rPr lang="en-US" altLang="zh-TW" dirty="0"/>
              <a:t>() </a:t>
            </a:r>
            <a:r>
              <a:rPr lang="zh-TW" altLang="en-US" dirty="0"/>
              <a:t>就可以判斷資料是否存在，並加以刪除。例如：若 </a:t>
            </a:r>
            <a:r>
              <a:rPr lang="en-US" altLang="zh-TW" dirty="0"/>
              <a:t>no=1 </a:t>
            </a:r>
            <a:r>
              <a:rPr lang="zh-TW" altLang="en-US" dirty="0"/>
              <a:t>的</a:t>
            </a:r>
            <a:r>
              <a:rPr lang="zh-TW" altLang="en-US" dirty="0" smtClean="0"/>
              <a:t>資料</a:t>
            </a:r>
            <a:r>
              <a:rPr lang="zh-TW" altLang="en-US" dirty="0"/>
              <a:t>存在，就將它刪除。</a:t>
            </a:r>
            <a:endParaRPr lang="en-US" altLang="zh-TW" dirty="0"/>
          </a:p>
          <a:p>
            <a:pPr lvl="3"/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764704"/>
            <a:ext cx="3861601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4906417" cy="170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77" y="5013176"/>
            <a:ext cx="4794101" cy="145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8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範例：刪除指定的資料</a:t>
            </a:r>
          </a:p>
          <a:p>
            <a:pPr lvl="3"/>
            <a:r>
              <a:rPr lang="en-US" altLang="zh-TW" dirty="0"/>
              <a:t>students </a:t>
            </a:r>
            <a:r>
              <a:rPr lang="zh-TW" altLang="en-US" dirty="0"/>
              <a:t>節點已建立三筆資料，每一筆資料中包括 </a:t>
            </a:r>
            <a:r>
              <a:rPr lang="en-US" altLang="zh-TW" dirty="0"/>
              <a:t>name</a:t>
            </a:r>
            <a:r>
              <a:rPr lang="zh-TW" altLang="en-US" dirty="0"/>
              <a:t>、</a:t>
            </a:r>
            <a:r>
              <a:rPr lang="en-US" altLang="zh-TW" dirty="0"/>
              <a:t>no </a:t>
            </a:r>
            <a:r>
              <a:rPr lang="zh-TW" altLang="en-US" dirty="0"/>
              <a:t>兩個欄位，</a:t>
            </a:r>
            <a:r>
              <a:rPr lang="zh-TW" altLang="en-US" dirty="0" smtClean="0"/>
              <a:t>刪除</a:t>
            </a:r>
            <a:r>
              <a:rPr lang="en-US" altLang="zh-TW" dirty="0" smtClean="0"/>
              <a:t>no </a:t>
            </a:r>
            <a:r>
              <a:rPr lang="zh-TW" altLang="en-US" dirty="0"/>
              <a:t>欄位指定數值編號的資料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/>
              <a:t>執行後，</a:t>
            </a:r>
            <a:r>
              <a:rPr lang="en-US" altLang="zh-TW" dirty="0"/>
              <a:t>2 </a:t>
            </a:r>
            <a:r>
              <a:rPr lang="zh-TW" altLang="en-US" dirty="0"/>
              <a:t>號資料已被刪除。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50" y="1988840"/>
            <a:ext cx="4345177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51" y="4797152"/>
            <a:ext cx="7190953" cy="165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9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put(</a:t>
            </a:r>
            <a:r>
              <a:rPr lang="en-US" altLang="zh-TW" dirty="0" err="1"/>
              <a:t>url</a:t>
            </a:r>
            <a:r>
              <a:rPr lang="en-US" altLang="zh-TW" dirty="0"/>
              <a:t> , data=word, name=id)</a:t>
            </a:r>
          </a:p>
          <a:p>
            <a:pPr lvl="3"/>
            <a:r>
              <a:rPr lang="en-US" altLang="zh-TW" dirty="0"/>
              <a:t>put </a:t>
            </a:r>
            <a:r>
              <a:rPr lang="zh-TW" altLang="en-US" dirty="0"/>
              <a:t>方法會更新指定 </a:t>
            </a:r>
            <a:r>
              <a:rPr lang="en-US" altLang="zh-TW" dirty="0" err="1"/>
              <a:t>url</a:t>
            </a:r>
            <a:r>
              <a:rPr lang="en-US" altLang="zh-TW" dirty="0"/>
              <a:t> </a:t>
            </a:r>
            <a:r>
              <a:rPr lang="zh-TW" altLang="en-US" dirty="0"/>
              <a:t>節點的資料</a:t>
            </a:r>
            <a:r>
              <a:rPr lang="en-US" altLang="zh-TW" dirty="0"/>
              <a:t>, data </a:t>
            </a:r>
            <a:r>
              <a:rPr lang="zh-TW" altLang="en-US" dirty="0"/>
              <a:t>為資料內容，</a:t>
            </a:r>
            <a:r>
              <a:rPr lang="en-US" altLang="zh-TW" dirty="0"/>
              <a:t>name </a:t>
            </a:r>
            <a:r>
              <a:rPr lang="zh-TW" altLang="en-US" dirty="0"/>
              <a:t>為 </a:t>
            </a:r>
            <a:r>
              <a:rPr lang="en-US" altLang="zh-TW" dirty="0"/>
              <a:t>id ( </a:t>
            </a:r>
            <a:r>
              <a:rPr lang="zh-TW" altLang="en-US" dirty="0"/>
              <a:t>也就這筆</a:t>
            </a:r>
            <a:r>
              <a:rPr lang="zh-TW" altLang="en-US" dirty="0" smtClean="0"/>
              <a:t>資料</a:t>
            </a:r>
            <a:r>
              <a:rPr lang="zh-TW" altLang="en-US" dirty="0"/>
              <a:t>的 </a:t>
            </a:r>
            <a:r>
              <a:rPr lang="en-US" altLang="zh-TW" dirty="0"/>
              <a:t>Key) </a:t>
            </a:r>
            <a:r>
              <a:rPr lang="zh-TW" altLang="en-US" dirty="0"/>
              <a:t>，若 </a:t>
            </a:r>
            <a:r>
              <a:rPr lang="en-US" altLang="zh-TW" dirty="0"/>
              <a:t>id </a:t>
            </a:r>
            <a:r>
              <a:rPr lang="zh-TW" altLang="en-US" dirty="0"/>
              <a:t>不存在會新增一筆資料。</a:t>
            </a:r>
          </a:p>
          <a:p>
            <a:pPr lvl="3"/>
            <a:r>
              <a:rPr lang="zh-TW" altLang="en-US" dirty="0"/>
              <a:t>例如：在 </a:t>
            </a:r>
            <a:r>
              <a:rPr lang="en-US" altLang="zh-TW" dirty="0"/>
              <a:t>test </a:t>
            </a:r>
            <a:r>
              <a:rPr lang="zh-TW" altLang="en-US" dirty="0"/>
              <a:t>節點，建立一筆資料，資料的 </a:t>
            </a:r>
            <a:r>
              <a:rPr lang="en-US" altLang="zh-TW" dirty="0"/>
              <a:t>id </a:t>
            </a:r>
            <a:r>
              <a:rPr lang="zh-TW" altLang="en-US" dirty="0"/>
              <a:t>指定為 </a:t>
            </a:r>
            <a:r>
              <a:rPr lang="en-US" altLang="zh-TW" dirty="0"/>
              <a:t>"</a:t>
            </a:r>
            <a:r>
              <a:rPr lang="en-US" altLang="zh-TW" dirty="0" err="1"/>
              <a:t>mykey</a:t>
            </a:r>
            <a:r>
              <a:rPr lang="en-US" altLang="zh-TW" dirty="0"/>
              <a:t>"</a:t>
            </a:r>
            <a:r>
              <a:rPr lang="zh-TW" altLang="en-US" dirty="0"/>
              <a:t>，資料內容</a:t>
            </a:r>
            <a:r>
              <a:rPr lang="zh-TW" altLang="en-US" dirty="0" smtClean="0"/>
              <a:t>為</a:t>
            </a:r>
            <a:r>
              <a:rPr lang="en-US" altLang="zh-TW" dirty="0" smtClean="0"/>
              <a:t>{"</a:t>
            </a:r>
            <a:r>
              <a:rPr lang="en-US" altLang="zh-TW" dirty="0" err="1"/>
              <a:t>name":"Lin</a:t>
            </a:r>
            <a:r>
              <a:rPr lang="en-US" altLang="zh-TW" dirty="0"/>
              <a:t>"}</a:t>
            </a:r>
            <a:r>
              <a:rPr lang="zh-TW" altLang="en-US" dirty="0"/>
              <a:t>。</a:t>
            </a:r>
            <a:r>
              <a:rPr lang="en-US" altLang="zh-TW" dirty="0"/>
              <a:t>(&lt;put1.py</a:t>
            </a:r>
            <a:r>
              <a:rPr lang="en-US" altLang="zh-TW" dirty="0" smtClean="0"/>
              <a:t>&gt;)</a:t>
            </a:r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 smtClean="0"/>
              <a:t>若 </a:t>
            </a:r>
            <a:r>
              <a:rPr lang="en-US" altLang="zh-TW" dirty="0"/>
              <a:t>id </a:t>
            </a:r>
            <a:r>
              <a:rPr lang="zh-TW" altLang="en-US" dirty="0"/>
              <a:t>已存在則會更改其內容，例如：更改 </a:t>
            </a:r>
            <a:r>
              <a:rPr lang="en-US" altLang="zh-TW" dirty="0" err="1"/>
              <a:t>mykey</a:t>
            </a:r>
            <a:r>
              <a:rPr lang="en-US" altLang="zh-TW" dirty="0"/>
              <a:t> </a:t>
            </a:r>
            <a:r>
              <a:rPr lang="zh-TW" altLang="en-US" dirty="0"/>
              <a:t>內容為 </a:t>
            </a:r>
            <a:r>
              <a:rPr lang="en-US" altLang="zh-TW" dirty="0"/>
              <a:t>{"</a:t>
            </a:r>
            <a:r>
              <a:rPr lang="en-US" altLang="zh-TW" dirty="0" err="1"/>
              <a:t>name":"Mary</a:t>
            </a:r>
            <a:r>
              <a:rPr lang="en-US" altLang="zh-TW" dirty="0"/>
              <a:t>"}</a:t>
            </a:r>
            <a:r>
              <a:rPr lang="zh-TW" altLang="en-US" dirty="0"/>
              <a:t>。</a:t>
            </a:r>
            <a:r>
              <a:rPr lang="en-US" altLang="zh-TW" dirty="0"/>
              <a:t>(&lt;</a:t>
            </a:r>
            <a:r>
              <a:rPr lang="en-US" altLang="zh-TW" dirty="0" smtClean="0"/>
              <a:t>put2.py</a:t>
            </a:r>
            <a:r>
              <a:rPr lang="en-US" altLang="zh-TW" dirty="0"/>
              <a:t>&gt;)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3" y="2810169"/>
            <a:ext cx="7116613" cy="31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4" y="3130762"/>
            <a:ext cx="6972596" cy="109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6" y="4941169"/>
            <a:ext cx="7328982" cy="15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5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13.1 Firebase </a:t>
            </a:r>
            <a:r>
              <a:rPr lang="zh-TW" altLang="en-US" dirty="0">
                <a:hlinkClick r:id="rId2" action="ppaction://hlinksldjump"/>
              </a:rPr>
              <a:t>即時</a:t>
            </a:r>
            <a:r>
              <a:rPr lang="zh-TW" altLang="en-US" dirty="0" smtClean="0">
                <a:hlinkClick r:id="rId2" action="ppaction://hlinksldjump"/>
              </a:rPr>
              <a:t>資料庫</a:t>
            </a:r>
            <a:endParaRPr lang="en-US" altLang="zh-TW" dirty="0" smtClean="0"/>
          </a:p>
          <a:p>
            <a:r>
              <a:rPr lang="en-US" altLang="zh-TW" dirty="0">
                <a:hlinkClick r:id="rId3" action="ppaction://hlinksldjump"/>
              </a:rPr>
              <a:t>13.2 </a:t>
            </a:r>
            <a:r>
              <a:rPr lang="zh-TW" altLang="en-US" dirty="0">
                <a:hlinkClick r:id="rId3" action="ppaction://hlinksldjump"/>
              </a:rPr>
              <a:t>連結 </a:t>
            </a:r>
            <a:r>
              <a:rPr lang="en-US" altLang="zh-TW" dirty="0">
                <a:hlinkClick r:id="rId3" action="ppaction://hlinksldjump"/>
              </a:rPr>
              <a:t>Firebase </a:t>
            </a:r>
            <a:r>
              <a:rPr lang="zh-TW" altLang="en-US" dirty="0" smtClean="0">
                <a:hlinkClick r:id="rId3" action="ppaction://hlinksldjump"/>
              </a:rPr>
              <a:t>資料庫</a:t>
            </a:r>
            <a:endParaRPr lang="en-US" altLang="zh-TW" dirty="0" smtClean="0"/>
          </a:p>
          <a:p>
            <a:r>
              <a:rPr lang="en-US" altLang="zh-TW" dirty="0">
                <a:hlinkClick r:id="rId4" action="ppaction://hlinksldjump"/>
              </a:rPr>
              <a:t>13.3 </a:t>
            </a:r>
            <a:r>
              <a:rPr lang="zh-TW" altLang="en-US" dirty="0">
                <a:hlinkClick r:id="rId4" action="ppaction://hlinksldjump"/>
              </a:rPr>
              <a:t>實戰：英文單字王</a:t>
            </a:r>
            <a:r>
              <a:rPr lang="en-US" altLang="zh-TW" dirty="0">
                <a:hlinkClick r:id="rId4" action="ppaction://hlinksldjump"/>
              </a:rPr>
              <a:t>Firebase </a:t>
            </a:r>
            <a:r>
              <a:rPr lang="zh-TW" altLang="en-US" dirty="0">
                <a:hlinkClick r:id="rId4" action="ppaction://hlinksldjump"/>
              </a:rPr>
              <a:t>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6"/>
          </p:nvPr>
        </p:nvSpPr>
        <p:spPr>
          <a:xfrm>
            <a:off x="3500430" y="332656"/>
            <a:ext cx="5357850" cy="2375694"/>
          </a:xfrm>
        </p:spPr>
        <p:txBody>
          <a:bodyPr/>
          <a:lstStyle/>
          <a:p>
            <a:pPr>
              <a:lnSpc>
                <a:spcPts val="1600"/>
              </a:lnSpc>
            </a:pPr>
            <a:r>
              <a:rPr lang="en-US" altLang="zh-TW" dirty="0"/>
              <a:t>Firebase </a:t>
            </a:r>
            <a:r>
              <a:rPr lang="zh-TW" altLang="en-US" dirty="0"/>
              <a:t>是專為行動應用開發者所提供的後端服務</a:t>
            </a:r>
            <a:r>
              <a:rPr lang="zh-TW" altLang="en-US" dirty="0" smtClean="0"/>
              <a:t>平台</a:t>
            </a:r>
            <a:r>
              <a:rPr lang="zh-TW" altLang="en-US" dirty="0"/>
              <a:t>，</a:t>
            </a:r>
            <a:r>
              <a:rPr lang="en-US" altLang="zh-TW" dirty="0"/>
              <a:t>Firebase </a:t>
            </a:r>
            <a:r>
              <a:rPr lang="zh-TW" altLang="en-US" dirty="0"/>
              <a:t>所提供的資料庫和傳統資料庫使用表</a:t>
            </a:r>
            <a:r>
              <a:rPr lang="zh-TW" altLang="en-US" dirty="0" smtClean="0"/>
              <a:t>格式</a:t>
            </a:r>
            <a:r>
              <a:rPr lang="zh-TW" altLang="en-US" dirty="0"/>
              <a:t>資料表儲存資料的方式不同，而是使用 </a:t>
            </a:r>
            <a:r>
              <a:rPr lang="en-US" altLang="zh-TW" dirty="0"/>
              <a:t>Key</a:t>
            </a:r>
            <a:r>
              <a:rPr lang="zh-TW" altLang="en-US" dirty="0"/>
              <a:t>、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字典</a:t>
            </a:r>
            <a:r>
              <a:rPr lang="zh-TW" altLang="en-US" dirty="0"/>
              <a:t>型態的結構來</a:t>
            </a:r>
            <a:r>
              <a:rPr lang="zh-TW" altLang="en-US" dirty="0" smtClean="0"/>
              <a:t>儲存資料</a:t>
            </a:r>
            <a:r>
              <a:rPr lang="zh-TW" altLang="en-US" dirty="0"/>
              <a:t>，使用上不僅輕量，結構</a:t>
            </a:r>
            <a:r>
              <a:rPr lang="zh-TW" altLang="en-US" dirty="0" smtClean="0"/>
              <a:t>相當</a:t>
            </a:r>
            <a:r>
              <a:rPr lang="zh-TW" altLang="en-US" dirty="0"/>
              <a:t>彈性，而且會立即反應。</a:t>
            </a:r>
            <a:r>
              <a:rPr lang="en-US" altLang="zh-TW" dirty="0"/>
              <a:t>Python </a:t>
            </a:r>
            <a:r>
              <a:rPr lang="zh-TW" altLang="en-US" dirty="0"/>
              <a:t>可以透過</a:t>
            </a:r>
            <a:r>
              <a:rPr lang="en-US" altLang="zh-TW" dirty="0" err="1" smtClean="0"/>
              <a:t>pythonfirebase</a:t>
            </a:r>
            <a:r>
              <a:rPr lang="zh-TW" altLang="en-US" dirty="0" smtClean="0"/>
              <a:t>套件</a:t>
            </a:r>
            <a:r>
              <a:rPr lang="zh-TW" altLang="en-US" dirty="0"/>
              <a:t>來存取 </a:t>
            </a:r>
            <a:r>
              <a:rPr lang="en-US" altLang="zh-TW" dirty="0"/>
              <a:t>Firebase </a:t>
            </a:r>
            <a:r>
              <a:rPr lang="zh-TW" altLang="en-US" dirty="0"/>
              <a:t>資料庫，進而開發</a:t>
            </a:r>
            <a:r>
              <a:rPr lang="zh-TW" altLang="en-US" dirty="0" smtClean="0"/>
              <a:t>實用的</a:t>
            </a:r>
            <a:r>
              <a:rPr lang="zh-TW" altLang="en-US" dirty="0"/>
              <a:t>應用程式。</a:t>
            </a:r>
          </a:p>
          <a:p>
            <a:pPr>
              <a:lnSpc>
                <a:spcPts val="1600"/>
              </a:lnSpc>
            </a:pPr>
            <a:r>
              <a:rPr lang="zh-TW" altLang="en-US" dirty="0"/>
              <a:t>本章將利用</a:t>
            </a:r>
            <a:r>
              <a:rPr lang="en-US" altLang="zh-TW" dirty="0"/>
              <a:t>Python </a:t>
            </a:r>
            <a:r>
              <a:rPr lang="zh-TW" altLang="en-US" dirty="0"/>
              <a:t>的功能利用 </a:t>
            </a:r>
            <a:r>
              <a:rPr lang="en-US" altLang="zh-TW" dirty="0"/>
              <a:t>python-firebase </a:t>
            </a:r>
            <a:r>
              <a:rPr lang="zh-TW" altLang="en-US" dirty="0"/>
              <a:t>套件</a:t>
            </a:r>
            <a:r>
              <a:rPr lang="zh-TW" altLang="en-US" dirty="0" smtClean="0"/>
              <a:t>將英文</a:t>
            </a:r>
            <a:r>
              <a:rPr lang="zh-TW" altLang="en-US" dirty="0"/>
              <a:t>單字的資料儲存在</a:t>
            </a:r>
            <a:r>
              <a:rPr lang="en-US" altLang="zh-TW" dirty="0"/>
              <a:t>Firebase </a:t>
            </a:r>
            <a:r>
              <a:rPr lang="zh-TW" altLang="en-US" dirty="0"/>
              <a:t>即時資料庫中，</a:t>
            </a:r>
            <a:r>
              <a:rPr lang="zh-TW" altLang="en-US" dirty="0" smtClean="0"/>
              <a:t>使用者</a:t>
            </a:r>
            <a:r>
              <a:rPr lang="zh-TW" altLang="en-US" dirty="0"/>
              <a:t>可以使用英文單字查詢中文說明。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>
          <a:xfrm>
            <a:off x="539552" y="3357562"/>
            <a:ext cx="8318728" cy="714380"/>
          </a:xfrm>
        </p:spPr>
        <p:txBody>
          <a:bodyPr/>
          <a:lstStyle/>
          <a:p>
            <a:r>
              <a:rPr lang="zh-TW" altLang="en-US" dirty="0"/>
              <a:t>實戰：</a:t>
            </a:r>
            <a:r>
              <a:rPr lang="en-US" altLang="zh-TW" dirty="0"/>
              <a:t>Firebase </a:t>
            </a:r>
            <a:r>
              <a:rPr lang="zh-TW" altLang="en-US" dirty="0"/>
              <a:t>即時</a:t>
            </a:r>
            <a:r>
              <a:rPr lang="zh-TW" altLang="en-US" dirty="0" smtClean="0"/>
              <a:t>資料庫</a:t>
            </a:r>
            <a:r>
              <a:rPr lang="zh-TW" altLang="en-US" dirty="0"/>
              <a:t>應用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 smtClean="0"/>
              <a:t>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範例：修改指定的資料</a:t>
            </a:r>
          </a:p>
          <a:p>
            <a:pPr lvl="3"/>
            <a:r>
              <a:rPr lang="en-US" altLang="zh-TW" dirty="0"/>
              <a:t>students </a:t>
            </a:r>
            <a:r>
              <a:rPr lang="zh-TW" altLang="en-US" dirty="0"/>
              <a:t>節點已建立三筆資料，每一筆資料中包括 </a:t>
            </a:r>
            <a:r>
              <a:rPr lang="en-US" altLang="zh-TW" dirty="0"/>
              <a:t>name</a:t>
            </a:r>
            <a:r>
              <a:rPr lang="zh-TW" altLang="en-US" dirty="0"/>
              <a:t>、</a:t>
            </a:r>
            <a:r>
              <a:rPr lang="en-US" altLang="zh-TW" dirty="0"/>
              <a:t>no </a:t>
            </a:r>
            <a:r>
              <a:rPr lang="zh-TW" altLang="en-US" dirty="0"/>
              <a:t>兩個欄位，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no </a:t>
            </a:r>
            <a:r>
              <a:rPr lang="zh-TW" altLang="en-US" dirty="0"/>
              <a:t>欄位可修改指定數值編號的資料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 smtClean="0"/>
              <a:t>執行</a:t>
            </a:r>
            <a:r>
              <a:rPr lang="zh-TW" altLang="en-US" dirty="0"/>
              <a:t>後，</a:t>
            </a:r>
            <a:r>
              <a:rPr lang="en-US" altLang="zh-TW" dirty="0"/>
              <a:t>2 </a:t>
            </a:r>
            <a:r>
              <a:rPr lang="zh-TW" altLang="en-US" dirty="0"/>
              <a:t>號資料已被連續修改。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23" y="1988840"/>
            <a:ext cx="4459358" cy="187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22" y="4293096"/>
            <a:ext cx="5179438" cy="174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16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範例：避免資料新增</a:t>
            </a:r>
          </a:p>
          <a:p>
            <a:pPr lvl="3"/>
            <a:r>
              <a:rPr lang="zh-TW" altLang="en-US" dirty="0"/>
              <a:t>前面已經談到，</a:t>
            </a:r>
            <a:r>
              <a:rPr lang="en-US" altLang="zh-TW" dirty="0"/>
              <a:t>post </a:t>
            </a:r>
            <a:r>
              <a:rPr lang="zh-TW" altLang="en-US" dirty="0"/>
              <a:t>方法會新增一筆資料，但如果同樣的資料內容再執行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方法</a:t>
            </a:r>
            <a:r>
              <a:rPr lang="zh-TW" altLang="en-US" dirty="0"/>
              <a:t>，則同樣資料會再重複建立</a:t>
            </a:r>
            <a:r>
              <a:rPr lang="en-US" altLang="zh-TW" dirty="0"/>
              <a:t>( </a:t>
            </a:r>
            <a:r>
              <a:rPr lang="zh-TW" altLang="en-US" dirty="0"/>
              <a:t>不過 </a:t>
            </a:r>
            <a:r>
              <a:rPr lang="en-US" altLang="zh-TW" dirty="0"/>
              <a:t>Key </a:t>
            </a:r>
            <a:r>
              <a:rPr lang="zh-TW" altLang="en-US" dirty="0"/>
              <a:t>不一樣</a:t>
            </a:r>
            <a:r>
              <a:rPr lang="en-US" altLang="zh-TW" dirty="0"/>
              <a:t>)</a:t>
            </a:r>
            <a:r>
              <a:rPr lang="zh-TW" altLang="en-US" dirty="0"/>
              <a:t>，為了避免這個問題，</a:t>
            </a:r>
            <a:r>
              <a:rPr lang="zh-TW" altLang="en-US" dirty="0" smtClean="0"/>
              <a:t>新增資料</a:t>
            </a:r>
            <a:r>
              <a:rPr lang="zh-TW" altLang="en-US" dirty="0"/>
              <a:t>前，必須先檢查資料是否已經存在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r>
              <a:rPr lang="zh-TW" altLang="en-US" dirty="0"/>
              <a:t>在 </a:t>
            </a:r>
            <a:r>
              <a:rPr lang="en-US" altLang="zh-TW" dirty="0"/>
              <a:t>students </a:t>
            </a:r>
            <a:r>
              <a:rPr lang="zh-TW" altLang="en-US" dirty="0"/>
              <a:t>節點建立三筆資料，每一筆資料中包括 </a:t>
            </a:r>
            <a:r>
              <a:rPr lang="en-US" altLang="zh-TW" dirty="0"/>
              <a:t>name</a:t>
            </a:r>
            <a:r>
              <a:rPr lang="zh-TW" altLang="en-US" dirty="0"/>
              <a:t>、</a:t>
            </a:r>
            <a:r>
              <a:rPr lang="en-US" altLang="zh-TW" dirty="0"/>
              <a:t>no </a:t>
            </a:r>
            <a:r>
              <a:rPr lang="zh-TW" altLang="en-US" dirty="0"/>
              <a:t>兩個欄位，若</a:t>
            </a:r>
            <a:r>
              <a:rPr lang="zh-TW" altLang="en-US" dirty="0" smtClean="0"/>
              <a:t>資料</a:t>
            </a:r>
            <a:r>
              <a:rPr lang="zh-TW" altLang="en-US" dirty="0"/>
              <a:t>已經建立則不再重複新增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 smtClean="0"/>
              <a:t>程式</a:t>
            </a:r>
            <a:r>
              <a:rPr lang="zh-TW" altLang="en-US" dirty="0"/>
              <a:t>再執行一次，資料並不會重複新增。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98" y="3068960"/>
            <a:ext cx="6995120" cy="145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8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13.3.1 </a:t>
            </a:r>
            <a:r>
              <a:rPr lang="zh-TW" altLang="en-US" dirty="0"/>
              <a:t>英文單字王</a:t>
            </a:r>
            <a:r>
              <a:rPr lang="zh-TW" altLang="en-US" dirty="0" smtClean="0"/>
              <a:t>標準版</a:t>
            </a:r>
            <a:endParaRPr lang="en-US" altLang="zh-TW" dirty="0" smtClean="0"/>
          </a:p>
          <a:p>
            <a:pPr lvl="2"/>
            <a:r>
              <a:rPr lang="zh-TW" altLang="en-US" dirty="0"/>
              <a:t>應用程式資料匯入</a:t>
            </a:r>
          </a:p>
          <a:p>
            <a:pPr lvl="3"/>
            <a:r>
              <a:rPr lang="zh-TW" altLang="en-US" dirty="0"/>
              <a:t>這個範例中將使用 </a:t>
            </a:r>
            <a:r>
              <a:rPr lang="en-US" altLang="zh-TW" dirty="0"/>
              <a:t>CSV </a:t>
            </a:r>
            <a:r>
              <a:rPr lang="zh-TW" altLang="en-US" dirty="0"/>
              <a:t>檔案當作資料的來源，</a:t>
            </a:r>
            <a:r>
              <a:rPr lang="en-US" altLang="zh-TW" dirty="0"/>
              <a:t>CSV </a:t>
            </a:r>
            <a:r>
              <a:rPr lang="zh-TW" altLang="en-US" dirty="0"/>
              <a:t>是一種通用而簡單的資料</a:t>
            </a:r>
            <a:r>
              <a:rPr lang="zh-TW" altLang="en-US" dirty="0" smtClean="0"/>
              <a:t>格式</a:t>
            </a:r>
            <a:r>
              <a:rPr lang="zh-TW" altLang="en-US" dirty="0"/>
              <a:t>，首先利用程式將 </a:t>
            </a:r>
            <a:r>
              <a:rPr lang="en-US" altLang="zh-TW" dirty="0"/>
              <a:t>&lt;eword.csv&gt; </a:t>
            </a:r>
            <a:r>
              <a:rPr lang="zh-TW" altLang="en-US" dirty="0"/>
              <a:t>檔中的英文單字全部存到 </a:t>
            </a:r>
            <a:r>
              <a:rPr lang="en-US" altLang="zh-TW" dirty="0"/>
              <a:t>Firebase </a:t>
            </a:r>
            <a:r>
              <a:rPr lang="zh-TW" altLang="en-US" dirty="0"/>
              <a:t>資料庫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English </a:t>
            </a:r>
            <a:r>
              <a:rPr lang="zh-TW" altLang="en-US" dirty="0"/>
              <a:t>節點中。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13.3 </a:t>
            </a:r>
            <a:r>
              <a:rPr lang="zh-TW" altLang="en-US" dirty="0"/>
              <a:t>實戰：英文單字王</a:t>
            </a:r>
            <a:r>
              <a:rPr lang="en-US" altLang="zh-TW" dirty="0"/>
              <a:t>Firebase </a:t>
            </a:r>
            <a:r>
              <a:rPr lang="zh-TW" altLang="en-US" dirty="0"/>
              <a:t>版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01008"/>
            <a:ext cx="6363617" cy="167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7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每一筆資料格式都是「</a:t>
            </a:r>
            <a:r>
              <a:rPr lang="en-US" altLang="zh-TW" dirty="0"/>
              <a:t>{ id:{'</a:t>
            </a:r>
            <a:r>
              <a:rPr lang="en-US" altLang="zh-TW" dirty="0" err="1"/>
              <a:t>eword</a:t>
            </a:r>
            <a:r>
              <a:rPr lang="en-US" altLang="zh-TW" dirty="0"/>
              <a:t>':' </a:t>
            </a:r>
            <a:r>
              <a:rPr lang="zh-TW" altLang="en-US" dirty="0"/>
              <a:t>英文單字</a:t>
            </a:r>
            <a:r>
              <a:rPr lang="en-US" altLang="zh-TW" dirty="0"/>
              <a:t>','</a:t>
            </a:r>
            <a:r>
              <a:rPr lang="en-US" altLang="zh-TW" dirty="0" err="1"/>
              <a:t>cword</a:t>
            </a:r>
            <a:r>
              <a:rPr lang="en-US" altLang="zh-TW" dirty="0"/>
              <a:t>':' </a:t>
            </a:r>
            <a:r>
              <a:rPr lang="zh-TW" altLang="en-US" dirty="0"/>
              <a:t>中文翻譯</a:t>
            </a:r>
            <a:r>
              <a:rPr lang="en-US" altLang="zh-TW" dirty="0"/>
              <a:t>'}}</a:t>
            </a:r>
            <a:r>
              <a:rPr lang="zh-TW" altLang="en-US" dirty="0"/>
              <a:t>」， </a:t>
            </a:r>
            <a:r>
              <a:rPr lang="zh-TW" altLang="en-US" dirty="0" smtClean="0"/>
              <a:t>其中</a:t>
            </a:r>
            <a:r>
              <a:rPr lang="en-US" altLang="zh-TW" dirty="0" err="1" smtClean="0"/>
              <a:t>eword</a:t>
            </a:r>
            <a:r>
              <a:rPr lang="zh-TW" altLang="en-US" dirty="0"/>
              <a:t>、</a:t>
            </a:r>
            <a:r>
              <a:rPr lang="en-US" altLang="zh-TW" dirty="0" err="1"/>
              <a:t>cword</a:t>
            </a:r>
            <a:r>
              <a:rPr lang="en-US" altLang="zh-TW" dirty="0"/>
              <a:t> </a:t>
            </a:r>
            <a:r>
              <a:rPr lang="zh-TW" altLang="en-US" dirty="0"/>
              <a:t>都是字串型別。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633939" cy="189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8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應用程式總覽</a:t>
            </a:r>
          </a:p>
          <a:p>
            <a:pPr lvl="3"/>
            <a:r>
              <a:rPr lang="zh-TW" altLang="en-US" dirty="0"/>
              <a:t>本範例已執行前面的</a:t>
            </a:r>
            <a:r>
              <a:rPr lang="en-US" altLang="zh-TW" dirty="0"/>
              <a:t>&lt;readcsv.py&gt; </a:t>
            </a:r>
            <a:r>
              <a:rPr lang="zh-TW" altLang="en-US" dirty="0"/>
              <a:t>建立 </a:t>
            </a:r>
            <a:r>
              <a:rPr lang="en-US" altLang="zh-TW" dirty="0"/>
              <a:t>English </a:t>
            </a:r>
            <a:r>
              <a:rPr lang="zh-TW" altLang="en-US" dirty="0"/>
              <a:t>節點資料庫，按下 </a:t>
            </a:r>
            <a:r>
              <a:rPr lang="zh-TW" altLang="en-US" b="1" dirty="0"/>
              <a:t>查詢單字 </a:t>
            </a:r>
            <a:r>
              <a:rPr lang="zh-TW" altLang="en-US" dirty="0" smtClean="0"/>
              <a:t>可以</a:t>
            </a:r>
            <a:r>
              <a:rPr lang="zh-TW" altLang="en-US" dirty="0"/>
              <a:t>查詢英文單字的中文翻譯，也可新增、修改和刪除英文單字。</a:t>
            </a:r>
            <a:r>
              <a:rPr lang="en-US" altLang="zh-TW" dirty="0"/>
              <a:t>(&lt;eword.py</a:t>
            </a:r>
            <a:r>
              <a:rPr lang="en-US" altLang="zh-TW" dirty="0" smtClean="0"/>
              <a:t>&gt;)</a:t>
            </a:r>
            <a:r>
              <a:rPr lang="zh-TW" altLang="en-US" dirty="0" smtClean="0"/>
              <a:t>執行</a:t>
            </a:r>
            <a:r>
              <a:rPr lang="zh-TW" altLang="en-US" dirty="0"/>
              <a:t>程式後，在主功能表選擇 </a:t>
            </a:r>
            <a:r>
              <a:rPr lang="en-US" altLang="zh-TW" dirty="0"/>
              <a:t>3 </a:t>
            </a:r>
            <a:r>
              <a:rPr lang="zh-TW" altLang="en-US" dirty="0"/>
              <a:t>可以顯示前面已建立資料庫中的英文單字和</a:t>
            </a:r>
            <a:r>
              <a:rPr lang="zh-TW" altLang="en-US" dirty="0" smtClean="0"/>
              <a:t>中文翻譯</a:t>
            </a:r>
            <a:r>
              <a:rPr lang="zh-TW" altLang="en-US" dirty="0"/>
              <a:t>。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5688632" cy="275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9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每一頁會顯示 </a:t>
            </a:r>
            <a:r>
              <a:rPr lang="en-US" altLang="zh-TW" dirty="0"/>
              <a:t>15 </a:t>
            </a:r>
            <a:r>
              <a:rPr lang="zh-TW" altLang="en-US" dirty="0"/>
              <a:t>筆，您可以改變第 </a:t>
            </a:r>
            <a:r>
              <a:rPr lang="en-US" altLang="zh-TW" dirty="0"/>
              <a:t>44 </a:t>
            </a:r>
            <a:r>
              <a:rPr lang="zh-TW" altLang="en-US" dirty="0"/>
              <a:t>列 </a:t>
            </a:r>
            <a:r>
              <a:rPr lang="en-US" altLang="zh-TW" dirty="0"/>
              <a:t>page </a:t>
            </a:r>
            <a:r>
              <a:rPr lang="zh-TW" altLang="en-US" dirty="0"/>
              <a:t>的值，按下 </a:t>
            </a:r>
            <a:r>
              <a:rPr lang="en-US" altLang="zh-TW" b="1" dirty="0"/>
              <a:t>Enter</a:t>
            </a:r>
            <a:r>
              <a:rPr lang="en-US" altLang="zh-TW" dirty="0"/>
              <a:t> </a:t>
            </a:r>
            <a:r>
              <a:rPr lang="zh-TW" altLang="en-US" dirty="0"/>
              <a:t>鍵會顯示</a:t>
            </a:r>
            <a:r>
              <a:rPr lang="zh-TW" altLang="en-US" dirty="0" smtClean="0"/>
              <a:t>下一頁</a:t>
            </a:r>
            <a:r>
              <a:rPr lang="zh-TW" altLang="en-US" dirty="0"/>
              <a:t>，按下</a:t>
            </a:r>
            <a:r>
              <a:rPr lang="en-US" altLang="zh-TW" dirty="0"/>
              <a:t>Q </a:t>
            </a:r>
            <a:r>
              <a:rPr lang="zh-TW" altLang="en-US" dirty="0"/>
              <a:t>鍵會返回主選單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/>
              <a:t>在主功能選擇 </a:t>
            </a:r>
            <a:r>
              <a:rPr lang="en-US" altLang="zh-TW" dirty="0"/>
              <a:t>1 </a:t>
            </a:r>
            <a:r>
              <a:rPr lang="zh-TW" altLang="en-US" dirty="0"/>
              <a:t>可以查詢英文單字，並顯示其中文翻譯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zh-TW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5515977" cy="196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256" y="3717032"/>
            <a:ext cx="5422486" cy="225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5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 smtClean="0"/>
              <a:t>在</a:t>
            </a:r>
            <a:r>
              <a:rPr lang="zh-TW" altLang="en-US" dirty="0"/>
              <a:t>主功能選擇 </a:t>
            </a:r>
            <a:r>
              <a:rPr lang="en-US" altLang="zh-TW" dirty="0"/>
              <a:t>2 </a:t>
            </a:r>
            <a:r>
              <a:rPr lang="zh-TW" altLang="en-US" dirty="0"/>
              <a:t>可以新增新的英文單字，例如：輸入單字 </a:t>
            </a:r>
            <a:r>
              <a:rPr lang="en-US" altLang="zh-TW" dirty="0"/>
              <a:t>test</a:t>
            </a:r>
            <a:r>
              <a:rPr lang="zh-TW" altLang="en-US" dirty="0"/>
              <a:t>、中文翻譯：測試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在主功能選擇 </a:t>
            </a:r>
            <a:r>
              <a:rPr lang="en-US" altLang="zh-TW" dirty="0"/>
              <a:t>4 </a:t>
            </a:r>
            <a:r>
              <a:rPr lang="zh-TW" altLang="en-US" dirty="0"/>
              <a:t>可以修改英文單字，例如：更改單字 </a:t>
            </a:r>
            <a:r>
              <a:rPr lang="en-US" altLang="zh-TW" dirty="0"/>
              <a:t>test </a:t>
            </a:r>
            <a:r>
              <a:rPr lang="zh-TW" altLang="en-US" dirty="0"/>
              <a:t>的中文翻譯為測驗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在主功能選擇 </a:t>
            </a:r>
            <a:r>
              <a:rPr lang="en-US" altLang="zh-TW" dirty="0"/>
              <a:t>5 </a:t>
            </a:r>
            <a:r>
              <a:rPr lang="zh-TW" altLang="en-US" dirty="0"/>
              <a:t>可以刪除指定的英文單字，例如刪除單字 </a:t>
            </a:r>
            <a:r>
              <a:rPr lang="en-US" altLang="zh-TW" dirty="0"/>
              <a:t>test </a:t>
            </a:r>
            <a:r>
              <a:rPr lang="zh-TW" altLang="en-US" dirty="0"/>
              <a:t>。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43" y="1124744"/>
            <a:ext cx="5616624" cy="108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43" y="2996952"/>
            <a:ext cx="5603727" cy="108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91" y="4797152"/>
            <a:ext cx="5610176" cy="192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16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13.3.2 </a:t>
            </a:r>
            <a:r>
              <a:rPr lang="zh-TW" altLang="en-US" dirty="0"/>
              <a:t>英文單字王進階</a:t>
            </a:r>
            <a:r>
              <a:rPr lang="zh-TW" altLang="en-US" dirty="0" smtClean="0"/>
              <a:t>版</a:t>
            </a:r>
            <a:endParaRPr lang="en-US" altLang="zh-TW" dirty="0" smtClean="0"/>
          </a:p>
          <a:p>
            <a:pPr lvl="3"/>
            <a:r>
              <a:rPr lang="zh-TW" altLang="en-US" dirty="0"/>
              <a:t>如果將每筆資料改為 </a:t>
            </a:r>
            <a:r>
              <a:rPr lang="en-US" altLang="zh-TW" dirty="0"/>
              <a:t>{</a:t>
            </a:r>
            <a:r>
              <a:rPr lang="en-US" altLang="zh-TW" dirty="0" err="1"/>
              <a:t>eword:cword</a:t>
            </a:r>
            <a:r>
              <a:rPr lang="en-US" altLang="zh-TW" dirty="0"/>
              <a:t>} </a:t>
            </a:r>
            <a:r>
              <a:rPr lang="zh-TW" altLang="en-US" dirty="0"/>
              <a:t>的結構，會讓程式更簡化。也就是 </a:t>
            </a:r>
            <a:r>
              <a:rPr lang="en-US" altLang="zh-TW" dirty="0"/>
              <a:t>id (Key</a:t>
            </a:r>
            <a:r>
              <a:rPr lang="en-US" altLang="zh-TW" dirty="0" smtClean="0"/>
              <a:t>)</a:t>
            </a:r>
            <a:r>
              <a:rPr lang="zh-TW" altLang="en-US" dirty="0" smtClean="0"/>
              <a:t>就是</a:t>
            </a:r>
            <a:r>
              <a:rPr lang="zh-TW" altLang="en-US" dirty="0"/>
              <a:t>英文單字，而資料內容 </a:t>
            </a:r>
            <a:r>
              <a:rPr lang="en-US" altLang="zh-TW" dirty="0"/>
              <a:t>(Value ) </a:t>
            </a:r>
            <a:r>
              <a:rPr lang="zh-TW" altLang="en-US" dirty="0"/>
              <a:t>就是中文翻譯。如下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 smtClean="0"/>
              <a:t>要</a:t>
            </a:r>
            <a:r>
              <a:rPr lang="zh-TW" altLang="en-US" dirty="0"/>
              <a:t>達到這個需求，就必須使用 </a:t>
            </a:r>
            <a:r>
              <a:rPr lang="en-US" altLang="zh-TW" dirty="0"/>
              <a:t>get </a:t>
            </a:r>
            <a:r>
              <a:rPr lang="zh-TW" altLang="en-US" dirty="0"/>
              <a:t>方法了。例如：在 </a:t>
            </a:r>
            <a:r>
              <a:rPr lang="en-US" altLang="zh-TW" dirty="0" err="1"/>
              <a:t>English_adv</a:t>
            </a:r>
            <a:r>
              <a:rPr lang="en-US" altLang="zh-TW" dirty="0"/>
              <a:t> </a:t>
            </a:r>
            <a:r>
              <a:rPr lang="zh-TW" altLang="en-US" dirty="0"/>
              <a:t>節點</a:t>
            </a:r>
            <a:r>
              <a:rPr lang="zh-TW" altLang="en-US" dirty="0" smtClean="0"/>
              <a:t>建立「</a:t>
            </a:r>
            <a:r>
              <a:rPr lang="en-US" altLang="zh-TW" dirty="0"/>
              <a:t>{'agree':' </a:t>
            </a:r>
            <a:r>
              <a:rPr lang="zh-TW" altLang="en-US" dirty="0"/>
              <a:t>同意</a:t>
            </a:r>
            <a:r>
              <a:rPr lang="en-US" altLang="zh-TW" dirty="0"/>
              <a:t>'}</a:t>
            </a:r>
            <a:r>
              <a:rPr lang="zh-TW" altLang="en-US" dirty="0"/>
              <a:t>」這筆資料。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26" y="1988840"/>
            <a:ext cx="6336704" cy="102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26" y="3789040"/>
            <a:ext cx="7316535" cy="13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8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應用程式資料匯入</a:t>
            </a:r>
          </a:p>
          <a:p>
            <a:pPr lvl="3"/>
            <a:r>
              <a:rPr lang="zh-TW" altLang="en-US" dirty="0"/>
              <a:t>本範例執行結果和前面範例完全相似，並在 </a:t>
            </a:r>
            <a:r>
              <a:rPr lang="en-US" altLang="zh-TW" b="1" dirty="0"/>
              <a:t>3. </a:t>
            </a:r>
            <a:r>
              <a:rPr lang="zh-TW" altLang="en-US" b="1" dirty="0"/>
              <a:t>顯示單字 </a:t>
            </a:r>
            <a:r>
              <a:rPr lang="zh-TW" altLang="en-US" dirty="0"/>
              <a:t>操作中加入以英文</a:t>
            </a:r>
            <a:r>
              <a:rPr lang="zh-TW" altLang="en-US" dirty="0" smtClean="0"/>
              <a:t>單字由</a:t>
            </a:r>
            <a:r>
              <a:rPr lang="zh-TW" altLang="en-US" dirty="0"/>
              <a:t>小到大排序的功能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r>
              <a:rPr lang="zh-TW" altLang="en-US" dirty="0"/>
              <a:t>請先執行</a:t>
            </a:r>
            <a:r>
              <a:rPr lang="en-US" altLang="zh-TW" dirty="0"/>
              <a:t>&lt;readcsv_adv.py&gt; </a:t>
            </a:r>
            <a:r>
              <a:rPr lang="zh-TW" altLang="en-US" dirty="0"/>
              <a:t>建立 </a:t>
            </a:r>
            <a:r>
              <a:rPr lang="en-US" altLang="zh-TW" dirty="0" err="1"/>
              <a:t>English_adv</a:t>
            </a:r>
            <a:r>
              <a:rPr lang="en-US" altLang="zh-TW" dirty="0"/>
              <a:t> </a:t>
            </a:r>
            <a:r>
              <a:rPr lang="zh-TW" altLang="en-US" dirty="0"/>
              <a:t>節點資料庫， 執行後會</a:t>
            </a:r>
            <a:r>
              <a:rPr lang="zh-TW" altLang="en-US" dirty="0" smtClean="0"/>
              <a:t>讀取</a:t>
            </a:r>
            <a:r>
              <a:rPr lang="en-US" altLang="zh-TW" dirty="0" smtClean="0"/>
              <a:t>&lt;</a:t>
            </a:r>
            <a:r>
              <a:rPr lang="en-US" altLang="zh-TW" dirty="0"/>
              <a:t>eword_less.csv&gt; </a:t>
            </a:r>
            <a:r>
              <a:rPr lang="zh-TW" altLang="en-US" dirty="0"/>
              <a:t>檔中的模擬資料，只載入 </a:t>
            </a:r>
            <a:r>
              <a:rPr lang="en-US" altLang="zh-TW" dirty="0"/>
              <a:t>6 </a:t>
            </a:r>
            <a:r>
              <a:rPr lang="zh-TW" altLang="en-US" dirty="0"/>
              <a:t>筆資料。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7277248" cy="170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96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13.1.1 </a:t>
            </a:r>
            <a:r>
              <a:rPr lang="en-US" altLang="zh-TW" dirty="0" smtClean="0"/>
              <a:t>Firebase </a:t>
            </a:r>
            <a:r>
              <a:rPr lang="zh-TW" altLang="en-US" dirty="0"/>
              <a:t>即時資料庫</a:t>
            </a:r>
            <a:r>
              <a:rPr lang="zh-TW" altLang="en-US" dirty="0" smtClean="0"/>
              <a:t>簡介</a:t>
            </a:r>
            <a:endParaRPr lang="en-US" altLang="zh-TW" dirty="0" smtClean="0"/>
          </a:p>
          <a:p>
            <a:pPr lvl="3"/>
            <a:r>
              <a:rPr lang="en-US" altLang="zh-TW" dirty="0"/>
              <a:t>2014 </a:t>
            </a:r>
            <a:r>
              <a:rPr lang="zh-TW" altLang="en-US" dirty="0"/>
              <a:t>年底 </a:t>
            </a:r>
            <a:r>
              <a:rPr lang="en-US" altLang="zh-TW" dirty="0"/>
              <a:t>Google </a:t>
            </a:r>
            <a:r>
              <a:rPr lang="zh-TW" altLang="en-US" dirty="0"/>
              <a:t>公司宣布買下 </a:t>
            </a:r>
            <a:r>
              <a:rPr lang="en-US" altLang="zh-TW" dirty="0"/>
              <a:t>Firebase</a:t>
            </a:r>
            <a:r>
              <a:rPr lang="zh-TW" altLang="en-US" dirty="0"/>
              <a:t>，並將相關技術納入 </a:t>
            </a:r>
            <a:r>
              <a:rPr lang="en-US" altLang="zh-TW" dirty="0"/>
              <a:t>Google Cloud </a:t>
            </a:r>
            <a:r>
              <a:rPr lang="zh-TW" altLang="en-US" dirty="0" smtClean="0"/>
              <a:t>平台</a:t>
            </a:r>
            <a:r>
              <a:rPr lang="zh-TW" altLang="en-US" dirty="0"/>
              <a:t>，讓 </a:t>
            </a:r>
            <a:r>
              <a:rPr lang="en-US" altLang="zh-TW" dirty="0"/>
              <a:t>Google Cloud </a:t>
            </a:r>
            <a:r>
              <a:rPr lang="zh-TW" altLang="en-US" dirty="0"/>
              <a:t>平台更容易打造網路與行動裝置程式。</a:t>
            </a:r>
          </a:p>
          <a:p>
            <a:pPr lvl="3"/>
            <a:r>
              <a:rPr lang="zh-TW" altLang="en-US" dirty="0"/>
              <a:t>簡言之，</a:t>
            </a:r>
            <a:r>
              <a:rPr lang="en-US" altLang="zh-TW" dirty="0"/>
              <a:t>Firebase </a:t>
            </a:r>
            <a:r>
              <a:rPr lang="zh-TW" altLang="en-US" dirty="0"/>
              <a:t>資料庫是一個雲端即時資料庫，其最特別之處在於：設計者</a:t>
            </a:r>
            <a:r>
              <a:rPr lang="zh-TW" altLang="en-US" dirty="0" smtClean="0"/>
              <a:t>可在</a:t>
            </a:r>
            <a:r>
              <a:rPr lang="zh-TW" altLang="en-US" dirty="0"/>
              <a:t>應用程式中設定監聽事件，當 </a:t>
            </a:r>
            <a:r>
              <a:rPr lang="en-US" altLang="zh-TW" dirty="0"/>
              <a:t>Firebase </a:t>
            </a:r>
            <a:r>
              <a:rPr lang="zh-TW" altLang="en-US" dirty="0"/>
              <a:t>資料庫的資料有變動時，應用程式會</a:t>
            </a:r>
            <a:r>
              <a:rPr lang="zh-TW" altLang="en-US" dirty="0" smtClean="0"/>
              <a:t>收到</a:t>
            </a:r>
            <a:r>
              <a:rPr lang="zh-TW" altLang="en-US" dirty="0"/>
              <a:t>訊息，再根據訊息做出回應。</a:t>
            </a:r>
          </a:p>
          <a:p>
            <a:pPr lvl="3"/>
            <a:r>
              <a:rPr lang="zh-TW" altLang="en-US" dirty="0"/>
              <a:t>目前 </a:t>
            </a:r>
            <a:r>
              <a:rPr lang="en-US" altLang="zh-TW" dirty="0"/>
              <a:t>Firebase </a:t>
            </a:r>
            <a:r>
              <a:rPr lang="zh-TW" altLang="en-US" dirty="0"/>
              <a:t>資料庫的免費方案為：</a:t>
            </a:r>
          </a:p>
          <a:p>
            <a:pPr lvl="3"/>
            <a:r>
              <a:rPr lang="zh-TW" altLang="en-US" dirty="0"/>
              <a:t>█ 同時 </a:t>
            </a:r>
            <a:r>
              <a:rPr lang="en-US" altLang="zh-TW" dirty="0"/>
              <a:t>100 </a:t>
            </a:r>
            <a:r>
              <a:rPr lang="zh-TW" altLang="en-US" dirty="0"/>
              <a:t>個連線</a:t>
            </a:r>
          </a:p>
          <a:p>
            <a:pPr lvl="3"/>
            <a:r>
              <a:rPr lang="zh-TW" altLang="en-US" dirty="0"/>
              <a:t>█ </a:t>
            </a:r>
            <a:r>
              <a:rPr lang="en-US" altLang="zh-TW" dirty="0"/>
              <a:t>1 GB </a:t>
            </a:r>
            <a:r>
              <a:rPr lang="zh-TW" altLang="en-US" dirty="0"/>
              <a:t>儲存量</a:t>
            </a:r>
          </a:p>
          <a:p>
            <a:pPr lvl="3"/>
            <a:r>
              <a:rPr lang="zh-TW" altLang="en-US" dirty="0"/>
              <a:t>█ </a:t>
            </a:r>
            <a:r>
              <a:rPr lang="en-US" altLang="zh-TW" dirty="0"/>
              <a:t>10 GB </a:t>
            </a:r>
            <a:r>
              <a:rPr lang="zh-TW" altLang="en-US" dirty="0"/>
              <a:t>流量限制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13.1 Firebase </a:t>
            </a:r>
            <a:r>
              <a:rPr lang="zh-TW" altLang="en-US" dirty="0"/>
              <a:t>即時資料庫</a:t>
            </a:r>
          </a:p>
        </p:txBody>
      </p:sp>
    </p:spTree>
    <p:extLst>
      <p:ext uri="{BB962C8B-B14F-4D97-AF65-F5344CB8AC3E}">
        <p14:creationId xmlns:p14="http://schemas.microsoft.com/office/powerpoint/2010/main" val="17468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13.1.2 </a:t>
            </a:r>
            <a:r>
              <a:rPr lang="zh-TW" altLang="en-US" dirty="0"/>
              <a:t>建立 </a:t>
            </a:r>
            <a:r>
              <a:rPr lang="en-US" altLang="zh-TW" dirty="0"/>
              <a:t>Firebase </a:t>
            </a:r>
            <a:r>
              <a:rPr lang="zh-TW" altLang="en-US" dirty="0"/>
              <a:t>即時</a:t>
            </a:r>
            <a:r>
              <a:rPr lang="zh-TW" altLang="en-US" dirty="0" smtClean="0"/>
              <a:t>資料庫</a:t>
            </a:r>
            <a:endParaRPr lang="en-US" altLang="zh-TW" dirty="0" smtClean="0"/>
          </a:p>
          <a:p>
            <a:pPr lvl="3"/>
            <a:r>
              <a:rPr lang="zh-TW" altLang="en-US" dirty="0"/>
              <a:t>以 </a:t>
            </a:r>
            <a:r>
              <a:rPr lang="en-US" altLang="zh-TW" dirty="0"/>
              <a:t>Google </a:t>
            </a:r>
            <a:r>
              <a:rPr lang="zh-TW" altLang="en-US" dirty="0"/>
              <a:t>帳號登入 </a:t>
            </a:r>
            <a:r>
              <a:rPr lang="en-US" altLang="zh-TW" dirty="0"/>
              <a:t>Firebase </a:t>
            </a:r>
            <a:r>
              <a:rPr lang="zh-TW" altLang="en-US" dirty="0"/>
              <a:t>建立 </a:t>
            </a:r>
            <a:r>
              <a:rPr lang="en-US" altLang="zh-TW" dirty="0"/>
              <a:t>Firebase </a:t>
            </a:r>
            <a:r>
              <a:rPr lang="zh-TW" altLang="en-US" dirty="0"/>
              <a:t>資料庫 </a:t>
            </a:r>
            <a:r>
              <a:rPr lang="en-US" altLang="zh-TW" dirty="0"/>
              <a:t>APP </a:t>
            </a:r>
            <a:r>
              <a:rPr lang="zh-TW" altLang="en-US" dirty="0"/>
              <a:t>的操作為：</a:t>
            </a:r>
          </a:p>
          <a:p>
            <a:pPr lvl="4"/>
            <a:r>
              <a:rPr lang="zh-TW" altLang="en-US" dirty="0" smtClean="0"/>
              <a:t>於 </a:t>
            </a:r>
            <a:r>
              <a:rPr lang="en-US" altLang="zh-TW" dirty="0"/>
              <a:t>Chrome </a:t>
            </a:r>
            <a:r>
              <a:rPr lang="zh-TW" altLang="en-US" dirty="0"/>
              <a:t>瀏覽器網址列輸入「</a:t>
            </a:r>
            <a:r>
              <a:rPr lang="en-US" altLang="zh-TW" dirty="0"/>
              <a:t>https://www.firebase.com/</a:t>
            </a:r>
            <a:r>
              <a:rPr lang="zh-TW" altLang="en-US" dirty="0"/>
              <a:t>」開啟 </a:t>
            </a:r>
            <a:r>
              <a:rPr lang="en-US" altLang="zh-TW" dirty="0" smtClean="0"/>
              <a:t>Firebase</a:t>
            </a:r>
            <a:r>
              <a:rPr lang="zh-TW" altLang="en-US" dirty="0" smtClean="0"/>
              <a:t>網站</a:t>
            </a:r>
            <a:r>
              <a:rPr lang="zh-TW" altLang="en-US" dirty="0"/>
              <a:t>，點選右上角 </a:t>
            </a:r>
            <a:r>
              <a:rPr lang="en-US" altLang="zh-TW" b="1" dirty="0"/>
              <a:t>LOGIN TO LEGACY CONSOLE</a:t>
            </a:r>
            <a:r>
              <a:rPr lang="zh-TW" altLang="en-US" dirty="0"/>
              <a:t>，如果瀏覽器未記錄</a:t>
            </a:r>
            <a:r>
              <a:rPr lang="zh-TW" altLang="en-US" dirty="0" smtClean="0"/>
              <a:t>登入帳號</a:t>
            </a:r>
            <a:r>
              <a:rPr lang="zh-TW" altLang="en-US" dirty="0"/>
              <a:t>和密碼會切換到輸入帳號和密碼頁面，點選 </a:t>
            </a:r>
            <a:r>
              <a:rPr lang="en-US" altLang="zh-TW" b="1" dirty="0"/>
              <a:t>Sign in with Google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Google </a:t>
            </a:r>
            <a:r>
              <a:rPr lang="zh-TW" altLang="en-US" dirty="0"/>
              <a:t>帳號登入，於帳號選取頁面選擇要登入的帳號。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6516216" cy="329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03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>
              <a:buFont typeface="+mj-lt"/>
              <a:buAutoNum type="arabicPeriod" startAt="2"/>
            </a:pPr>
            <a:r>
              <a:rPr lang="zh-TW" altLang="en-US" dirty="0"/>
              <a:t>進入 </a:t>
            </a:r>
            <a:r>
              <a:rPr lang="en-US" altLang="zh-TW" dirty="0"/>
              <a:t>Firebase </a:t>
            </a:r>
            <a:r>
              <a:rPr lang="zh-TW" altLang="en-US" dirty="0"/>
              <a:t>網站，按 </a:t>
            </a:r>
            <a:r>
              <a:rPr lang="zh-TW" altLang="en-US" b="1" dirty="0"/>
              <a:t>建立新專案 </a:t>
            </a:r>
            <a:r>
              <a:rPr lang="zh-TW" altLang="en-US" dirty="0"/>
              <a:t>鈕會出現 </a:t>
            </a:r>
            <a:r>
              <a:rPr lang="zh-TW" altLang="en-US" b="1" dirty="0"/>
              <a:t>建立專案 </a:t>
            </a:r>
            <a:r>
              <a:rPr lang="zh-TW" altLang="en-US" dirty="0"/>
              <a:t>對話方塊，在 </a:t>
            </a:r>
            <a:r>
              <a:rPr lang="zh-TW" altLang="en-US" b="1" dirty="0" smtClean="0"/>
              <a:t>建立專案 </a:t>
            </a:r>
            <a:r>
              <a:rPr lang="zh-TW" altLang="en-US" dirty="0"/>
              <a:t>對話</a:t>
            </a:r>
            <a:r>
              <a:rPr lang="zh-TW" altLang="en-US" b="1" dirty="0"/>
              <a:t>方塊 專案名稱 </a:t>
            </a:r>
            <a:r>
              <a:rPr lang="zh-TW" altLang="en-US" dirty="0"/>
              <a:t>欄輸入專案名稱，例如：「</a:t>
            </a:r>
            <a:r>
              <a:rPr lang="en-US" altLang="zh-TW" dirty="0"/>
              <a:t>ChiouApp01</a:t>
            </a:r>
            <a:r>
              <a:rPr lang="zh-TW" altLang="en-US" dirty="0"/>
              <a:t>」、</a:t>
            </a:r>
            <a:r>
              <a:rPr lang="zh-TW" altLang="en-US" b="1" dirty="0"/>
              <a:t>國家</a:t>
            </a:r>
            <a:r>
              <a:rPr lang="en-US" altLang="zh-TW" b="1" dirty="0"/>
              <a:t>/ </a:t>
            </a:r>
            <a:r>
              <a:rPr lang="zh-TW" altLang="en-US" b="1" dirty="0" smtClean="0"/>
              <a:t>地區 </a:t>
            </a:r>
            <a:r>
              <a:rPr lang="zh-TW" altLang="en-US" dirty="0"/>
              <a:t>欄從下拉式選單中選擇</a:t>
            </a:r>
            <a:r>
              <a:rPr lang="zh-TW" altLang="en-US" b="1" dirty="0"/>
              <a:t> 台灣</a:t>
            </a:r>
            <a:r>
              <a:rPr lang="zh-TW" altLang="en-US" dirty="0"/>
              <a:t>，然後按 </a:t>
            </a:r>
            <a:r>
              <a:rPr lang="zh-TW" altLang="en-US" b="1" dirty="0"/>
              <a:t>建立專案 </a:t>
            </a:r>
            <a:r>
              <a:rPr lang="zh-TW" altLang="en-US" dirty="0"/>
              <a:t>鈕即完成 </a:t>
            </a:r>
            <a:r>
              <a:rPr lang="en-US" altLang="zh-TW" dirty="0"/>
              <a:t>APP </a:t>
            </a:r>
            <a:r>
              <a:rPr lang="zh-TW" altLang="en-US" dirty="0"/>
              <a:t>的建立。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256584" cy="29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>
              <a:buFont typeface="+mj-lt"/>
              <a:buAutoNum type="arabicPeriod" startAt="3"/>
            </a:pPr>
            <a:r>
              <a:rPr lang="zh-TW" altLang="en-US" dirty="0"/>
              <a:t>點選 </a:t>
            </a:r>
            <a:r>
              <a:rPr lang="en-US" altLang="zh-TW" dirty="0"/>
              <a:t>Database </a:t>
            </a:r>
            <a:r>
              <a:rPr lang="zh-TW" altLang="en-US" dirty="0"/>
              <a:t>即可以看到建立的專案和資料庫網址。如果建立的專案</a:t>
            </a:r>
            <a:r>
              <a:rPr lang="zh-TW" altLang="en-US" dirty="0" smtClean="0"/>
              <a:t>名稱不夠</a:t>
            </a:r>
            <a:r>
              <a:rPr lang="zh-TW" altLang="en-US" dirty="0"/>
              <a:t>長，系統會自動在原來專案後面再加入字元，如本例為「</a:t>
            </a:r>
            <a:r>
              <a:rPr lang="en-US" altLang="zh-TW" dirty="0" smtClean="0"/>
              <a:t>chiouapp01-dedce</a:t>
            </a:r>
            <a:r>
              <a:rPr lang="zh-TW" altLang="en-US" dirty="0"/>
              <a:t>」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033220" cy="309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13.1.3 </a:t>
            </a:r>
            <a:r>
              <a:rPr lang="zh-TW" altLang="en-US" dirty="0"/>
              <a:t>新增 </a:t>
            </a:r>
            <a:r>
              <a:rPr lang="en-US" altLang="zh-TW" dirty="0"/>
              <a:t>Firebase </a:t>
            </a:r>
            <a:r>
              <a:rPr lang="zh-TW" altLang="en-US" dirty="0"/>
              <a:t>即時資料庫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2"/>
            <a:r>
              <a:rPr lang="zh-TW" altLang="en-US" dirty="0"/>
              <a:t>建立第一層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4"/>
            <a:r>
              <a:rPr lang="zh-TW" altLang="en-US" dirty="0"/>
              <a:t>於 </a:t>
            </a:r>
            <a:r>
              <a:rPr lang="en-US" altLang="zh-TW" dirty="0"/>
              <a:t>APP </a:t>
            </a:r>
            <a:r>
              <a:rPr lang="zh-TW" altLang="en-US" dirty="0"/>
              <a:t>管理頁面點選 </a:t>
            </a:r>
            <a:r>
              <a:rPr lang="en-US" altLang="zh-TW" b="1" dirty="0"/>
              <a:t>null</a:t>
            </a:r>
            <a:r>
              <a:rPr lang="en-US" altLang="zh-TW" dirty="0"/>
              <a:t> </a:t>
            </a:r>
            <a:r>
              <a:rPr lang="zh-TW" altLang="en-US" dirty="0"/>
              <a:t>右方 </a:t>
            </a:r>
            <a:r>
              <a:rPr lang="en-US" altLang="zh-TW" sz="2400" dirty="0" smtClean="0"/>
              <a:t>+</a:t>
            </a:r>
            <a:r>
              <a:rPr lang="en-US" altLang="zh-TW" dirty="0" smtClean="0"/>
              <a:t> </a:t>
            </a:r>
            <a:r>
              <a:rPr lang="zh-TW" altLang="en-US" dirty="0" smtClean="0"/>
              <a:t>圖示</a:t>
            </a:r>
            <a:r>
              <a:rPr lang="zh-TW" altLang="en-US" dirty="0"/>
              <a:t>就會新增第一層資料，接著在 </a:t>
            </a:r>
            <a:r>
              <a:rPr lang="zh-TW" altLang="en-US" b="1" dirty="0"/>
              <a:t>名稱</a:t>
            </a:r>
            <a:r>
              <a:rPr lang="zh-TW" altLang="en-US" dirty="0"/>
              <a:t> </a:t>
            </a:r>
            <a:r>
              <a:rPr lang="zh-TW" altLang="en-US" dirty="0" smtClean="0"/>
              <a:t>欄位</a:t>
            </a:r>
            <a:r>
              <a:rPr lang="zh-TW" altLang="en-US" dirty="0"/>
              <a:t>輸入「鍵」名稱 </a:t>
            </a:r>
            <a:r>
              <a:rPr lang="en-US" altLang="zh-TW" dirty="0"/>
              <a:t>(Key)</a:t>
            </a:r>
            <a:r>
              <a:rPr lang="zh-TW" altLang="en-US" dirty="0"/>
              <a:t>，值 欄位輸入資料內容 </a:t>
            </a:r>
            <a:r>
              <a:rPr lang="en-US" altLang="zh-TW" dirty="0"/>
              <a:t>(value)</a:t>
            </a:r>
            <a:r>
              <a:rPr lang="zh-TW" altLang="en-US" dirty="0"/>
              <a:t>，點選 </a:t>
            </a:r>
            <a:r>
              <a:rPr lang="zh-TW" altLang="en-US" b="1" dirty="0"/>
              <a:t>新增</a:t>
            </a:r>
            <a:r>
              <a:rPr lang="zh-TW" altLang="en-US" dirty="0"/>
              <a:t> 鈕就</a:t>
            </a:r>
            <a:r>
              <a:rPr lang="zh-TW" altLang="en-US" dirty="0" smtClean="0"/>
              <a:t>會新增</a:t>
            </a:r>
            <a:r>
              <a:rPr lang="zh-TW" altLang="en-US" dirty="0"/>
              <a:t>一筆資料。注意上方網址就是 </a:t>
            </a:r>
            <a:r>
              <a:rPr lang="en-US" altLang="zh-TW" dirty="0"/>
              <a:t>Firebase </a:t>
            </a:r>
            <a:r>
              <a:rPr lang="zh-TW" altLang="en-US" dirty="0"/>
              <a:t>資料庫位址，此網址在 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</a:t>
            </a:r>
            <a:r>
              <a:rPr lang="zh-TW" altLang="en-US" dirty="0"/>
              <a:t>中會使用。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68960"/>
            <a:ext cx="5796136" cy="225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>
              <a:buFont typeface="+mj-lt"/>
              <a:buAutoNum type="arabicPeriod" startAt="2"/>
            </a:pPr>
            <a:r>
              <a:rPr lang="zh-TW" altLang="en-US" dirty="0"/>
              <a:t>若要再新增資料可點選</a:t>
            </a:r>
            <a:r>
              <a:rPr lang="en-US" altLang="zh-TW" dirty="0"/>
              <a:t>APP </a:t>
            </a:r>
            <a:r>
              <a:rPr lang="zh-TW" altLang="en-US" dirty="0"/>
              <a:t>名稱</a:t>
            </a:r>
            <a:r>
              <a:rPr lang="zh-TW" altLang="en-US" dirty="0" smtClean="0"/>
              <a:t>右方 </a:t>
            </a:r>
            <a:r>
              <a:rPr lang="en-US" altLang="zh-TW" sz="2400" dirty="0" smtClean="0"/>
              <a:t>+</a:t>
            </a:r>
            <a:r>
              <a:rPr lang="en-US" altLang="zh-TW" dirty="0" smtClean="0"/>
              <a:t> </a:t>
            </a:r>
            <a:r>
              <a:rPr lang="zh-TW" altLang="en-US" dirty="0" smtClean="0"/>
              <a:t>圖示</a:t>
            </a:r>
            <a:r>
              <a:rPr lang="zh-TW" altLang="en-US" dirty="0"/>
              <a:t>重複步驟 </a:t>
            </a:r>
            <a:r>
              <a:rPr lang="en-US" altLang="zh-TW" dirty="0"/>
              <a:t>1 </a:t>
            </a:r>
            <a:r>
              <a:rPr lang="zh-TW" altLang="en-US" dirty="0"/>
              <a:t>操作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4">
              <a:buFont typeface="+mj-lt"/>
              <a:buAutoNum type="arabicPeriod" startAt="2"/>
            </a:pPr>
            <a:endParaRPr lang="en-US" altLang="zh-TW" dirty="0"/>
          </a:p>
          <a:p>
            <a:pPr lvl="4">
              <a:buFont typeface="+mj-lt"/>
              <a:buAutoNum type="arabicPeriod" startAt="2"/>
            </a:pPr>
            <a:endParaRPr lang="en-US" altLang="zh-TW" dirty="0" smtClean="0"/>
          </a:p>
          <a:p>
            <a:pPr lvl="4">
              <a:buFont typeface="+mj-lt"/>
              <a:buAutoNum type="arabicPeriod" startAt="2"/>
            </a:pPr>
            <a:endParaRPr lang="en-US" altLang="zh-TW" dirty="0"/>
          </a:p>
          <a:p>
            <a:pPr lvl="4">
              <a:buFont typeface="+mj-lt"/>
              <a:buAutoNum type="arabicPeriod" startAt="2"/>
            </a:pPr>
            <a:endParaRPr lang="en-US" altLang="zh-TW" dirty="0" smtClean="0"/>
          </a:p>
          <a:p>
            <a:pPr lvl="4">
              <a:buFont typeface="+mj-lt"/>
              <a:buAutoNum type="arabicPeriod" startAt="2"/>
            </a:pPr>
            <a:endParaRPr lang="en-US" altLang="zh-TW" dirty="0"/>
          </a:p>
          <a:p>
            <a:pPr lvl="4">
              <a:buFont typeface="+mj-lt"/>
              <a:buAutoNum type="arabicPeriod" startAt="2"/>
            </a:pPr>
            <a:endParaRPr lang="en-US" altLang="zh-TW" dirty="0" smtClean="0"/>
          </a:p>
          <a:p>
            <a:pPr lvl="4">
              <a:buFont typeface="+mj-lt"/>
              <a:buAutoNum type="arabicPeriod" startAt="2"/>
            </a:pPr>
            <a:r>
              <a:rPr lang="zh-TW" altLang="en-US" dirty="0"/>
              <a:t>若要刪除資料可點選該筆資料右方 </a:t>
            </a:r>
            <a:r>
              <a:rPr lang="en-US" altLang="zh-TW" sz="2000" dirty="0" smtClean="0"/>
              <a:t>X </a:t>
            </a:r>
            <a:r>
              <a:rPr lang="zh-TW" altLang="en-US" dirty="0" smtClean="0"/>
              <a:t>圖示</a:t>
            </a:r>
            <a:r>
              <a:rPr lang="zh-TW" altLang="en-US" dirty="0"/>
              <a:t>，再於確認對話方塊中點選 </a:t>
            </a:r>
            <a:r>
              <a:rPr lang="zh-TW" altLang="en-US" b="1" dirty="0" smtClean="0"/>
              <a:t>刪除鈕</a:t>
            </a:r>
            <a:r>
              <a:rPr lang="zh-TW" altLang="en-US" dirty="0" smtClean="0"/>
              <a:t> </a:t>
            </a:r>
            <a:r>
              <a:rPr lang="zh-TW" altLang="en-US" dirty="0"/>
              <a:t>即可刪除該筆資料。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5700117" cy="2029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3056"/>
            <a:ext cx="6465600" cy="235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13.1.4 </a:t>
            </a:r>
            <a:r>
              <a:rPr lang="zh-TW" altLang="en-US" dirty="0"/>
              <a:t>設定資料庫的權限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142757" cy="268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23761</TotalTime>
  <Words>1658</Words>
  <Application>Microsoft Office PowerPoint</Application>
  <PresentationFormat>如螢幕大小 (4:3)</PresentationFormat>
  <Paragraphs>131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微軟正黑體</vt:lpstr>
      <vt:lpstr>新細明體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13.1 Firebase 即時資料庫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13.2 連結 Firebase 資料庫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13.3 實戰：英文單字王Firebase 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jo</cp:lastModifiedBy>
  <cp:revision>2060</cp:revision>
  <dcterms:created xsi:type="dcterms:W3CDTF">2011-06-06T16:54:13Z</dcterms:created>
  <dcterms:modified xsi:type="dcterms:W3CDTF">2017-09-25T01:40:24Z</dcterms:modified>
</cp:coreProperties>
</file>