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739" r:id="rId2"/>
    <p:sldId id="773" r:id="rId3"/>
    <p:sldId id="825" r:id="rId4"/>
    <p:sldId id="826" r:id="rId5"/>
    <p:sldId id="827" r:id="rId6"/>
    <p:sldId id="828" r:id="rId7"/>
    <p:sldId id="829" r:id="rId8"/>
    <p:sldId id="830" r:id="rId9"/>
    <p:sldId id="831" r:id="rId10"/>
    <p:sldId id="833" r:id="rId11"/>
    <p:sldId id="839" r:id="rId12"/>
    <p:sldId id="834" r:id="rId13"/>
    <p:sldId id="835" r:id="rId14"/>
    <p:sldId id="836" r:id="rId15"/>
    <p:sldId id="837" r:id="rId16"/>
    <p:sldId id="838" r:id="rId17"/>
    <p:sldId id="840" r:id="rId18"/>
    <p:sldId id="841" r:id="rId19"/>
    <p:sldId id="842" r:id="rId20"/>
    <p:sldId id="843" r:id="rId21"/>
    <p:sldId id="844" r:id="rId22"/>
    <p:sldId id="845" r:id="rId23"/>
    <p:sldId id="84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>
        <p:scale>
          <a:sx n="100" d="100"/>
          <a:sy n="100" d="100"/>
        </p:scale>
        <p:origin x="1908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16.1.4 </a:t>
            </a:r>
            <a:r>
              <a:rPr lang="zh-TW" altLang="en-US" dirty="0"/>
              <a:t>繪製文字</a:t>
            </a:r>
          </a:p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可用繪圖的方式繪製文字，如此就可將文字與圖形合為一體。繪製</a:t>
            </a:r>
            <a:r>
              <a:rPr lang="zh-TW" altLang="en-US" dirty="0" smtClean="0"/>
              <a:t>文字前</a:t>
            </a:r>
            <a:r>
              <a:rPr lang="zh-TW" altLang="en-US" dirty="0"/>
              <a:t>需先指定文字字體，語法為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繪製文字的語法為：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6819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77" y="3011261"/>
            <a:ext cx="79819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3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16.2.1 </a:t>
            </a:r>
            <a:r>
              <a:rPr lang="zh-TW" altLang="en-US" dirty="0"/>
              <a:t>動畫處理基本程式架構</a:t>
            </a:r>
          </a:p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基本程式架構中，最後是以無窮迴圈檢查使用者是否按 </a:t>
            </a:r>
            <a:r>
              <a:rPr lang="zh-TW" altLang="en-US" dirty="0" smtClean="0"/>
              <a:t>        鈕</a:t>
            </a:r>
            <a:r>
              <a:rPr lang="zh-TW" altLang="en-US" dirty="0"/>
              <a:t>關閉</a:t>
            </a:r>
            <a:r>
              <a:rPr lang="zh-TW" altLang="en-US" dirty="0" smtClean="0"/>
              <a:t>繪圖視窗</a:t>
            </a:r>
            <a:r>
              <a:rPr lang="zh-TW" altLang="en-US" dirty="0"/>
              <a:t>，設計者可將不斷重新繪製繪圖視窗的程式碼置於此無窮迴圈內。動畫</a:t>
            </a:r>
            <a:r>
              <a:rPr lang="zh-TW" altLang="en-US" dirty="0" smtClean="0"/>
              <a:t>處理的</a:t>
            </a:r>
            <a:r>
              <a:rPr lang="zh-TW" altLang="en-US" dirty="0"/>
              <a:t>基本程式架構為：</a:t>
            </a:r>
            <a:r>
              <a:rPr lang="en-US" altLang="zh-TW" dirty="0"/>
              <a:t>(&lt;basicmotion.py&gt;)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16.2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動畫處理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88840"/>
            <a:ext cx="3143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51" y="2996952"/>
            <a:ext cx="5690021" cy="319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8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16.2.2 </a:t>
            </a:r>
            <a:r>
              <a:rPr lang="zh-TW" altLang="en-US" dirty="0"/>
              <a:t>水平移動的藍色</a:t>
            </a:r>
            <a:r>
              <a:rPr lang="zh-TW" altLang="en-US" dirty="0" smtClean="0"/>
              <a:t>球體</a:t>
            </a:r>
            <a:endParaRPr lang="en-US" altLang="zh-TW" dirty="0" smtClean="0"/>
          </a:p>
          <a:p>
            <a:pPr lvl="2"/>
            <a:r>
              <a:rPr lang="zh-TW" altLang="en-US" dirty="0"/>
              <a:t>範例：藍色球體水平移動</a:t>
            </a:r>
          </a:p>
          <a:p>
            <a:pPr lvl="3"/>
            <a:r>
              <a:rPr lang="zh-TW" altLang="en-US" dirty="0"/>
              <a:t>開始時藍色球體位於水平中央位置並向右移動，碰到右邊界時會反彈向左移動</a:t>
            </a:r>
            <a:r>
              <a:rPr lang="zh-TW" altLang="en-US" dirty="0" smtClean="0"/>
              <a:t>，碰到</a:t>
            </a:r>
            <a:r>
              <a:rPr lang="zh-TW" altLang="en-US" dirty="0"/>
              <a:t>左邊界時也會反彈向右移動。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564904"/>
            <a:ext cx="6791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8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16.2.3 </a:t>
            </a:r>
            <a:r>
              <a:rPr lang="zh-TW" altLang="en-US" dirty="0"/>
              <a:t>自由移動的藍色</a:t>
            </a:r>
            <a:r>
              <a:rPr lang="zh-TW" altLang="en-US" dirty="0" smtClean="0"/>
              <a:t>球體</a:t>
            </a:r>
            <a:endParaRPr lang="en-US" altLang="zh-TW" dirty="0" smtClean="0"/>
          </a:p>
          <a:p>
            <a:pPr lvl="2"/>
            <a:r>
              <a:rPr lang="zh-TW" altLang="en-US" dirty="0"/>
              <a:t>範例：藍色球體自由移動</a:t>
            </a:r>
          </a:p>
          <a:p>
            <a:pPr lvl="3"/>
            <a:r>
              <a:rPr lang="zh-TW" altLang="en-US" dirty="0"/>
              <a:t>開始時藍色球體以隨機角度向右上方移動，撞到邊綠會反彈繼續移動。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9" y="2308724"/>
            <a:ext cx="3392214" cy="277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0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16.2.4 </a:t>
            </a:r>
            <a:r>
              <a:rPr lang="zh-TW" altLang="en-US" dirty="0"/>
              <a:t>角色類別 </a:t>
            </a:r>
            <a:r>
              <a:rPr lang="en-US" altLang="zh-TW" dirty="0"/>
              <a:t>(Sprite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角色類別是最被遊戲設計者稱道的功能，它不但能複製多個物件，還</a:t>
            </a:r>
            <a:r>
              <a:rPr lang="zh-TW" altLang="en-US" dirty="0" smtClean="0"/>
              <a:t>能進行</a:t>
            </a:r>
            <a:r>
              <a:rPr lang="zh-TW" altLang="en-US" dirty="0"/>
              <a:t>動畫繪製、碰撞偵測等。建立角色類別的基本語法為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以角色類別建立的角色物件無法直接在畫布中顯示，必須加入角色群組才能</a:t>
            </a:r>
            <a:r>
              <a:rPr lang="zh-TW" altLang="en-US" dirty="0" smtClean="0"/>
              <a:t>繪製</a:t>
            </a:r>
            <a:r>
              <a:rPr lang="zh-TW" altLang="en-US" dirty="0"/>
              <a:t>。建立角色群組的語法為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使用角色群組的 </a:t>
            </a:r>
            <a:r>
              <a:rPr lang="en-US" altLang="zh-TW" dirty="0"/>
              <a:t>add </a:t>
            </a:r>
            <a:r>
              <a:rPr lang="zh-TW" altLang="en-US" dirty="0"/>
              <a:t>方法可將角色物件加入角色群組，語法為：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2" y="2060848"/>
            <a:ext cx="6064150" cy="198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93" y="5085184"/>
            <a:ext cx="5314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22" y="6093296"/>
            <a:ext cx="506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9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角色群組中可包含多個角色物件。最後使用角色群組的 </a:t>
            </a:r>
            <a:r>
              <a:rPr lang="en-US" altLang="zh-TW" dirty="0"/>
              <a:t>draw </a:t>
            </a:r>
            <a:r>
              <a:rPr lang="zh-TW" altLang="en-US" dirty="0"/>
              <a:t>方法可將群組內</a:t>
            </a:r>
            <a:r>
              <a:rPr lang="zh-TW" altLang="en-US" dirty="0" smtClean="0"/>
              <a:t>全部</a:t>
            </a:r>
            <a:r>
              <a:rPr lang="zh-TW" altLang="en-US" dirty="0"/>
              <a:t>角色物件繪製到畫布上，語法為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2"/>
            <a:r>
              <a:rPr lang="zh-TW" altLang="en-US" dirty="0"/>
              <a:t>範例：以角色製作自由移動球體</a:t>
            </a:r>
          </a:p>
          <a:p>
            <a:pPr lvl="3"/>
            <a:r>
              <a:rPr lang="zh-TW" altLang="en-US" dirty="0"/>
              <a:t>紅色及藍色球體角色會獨立自由移動，碰到邊界會反彈。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4400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3171428" cy="258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16.2.5 </a:t>
            </a:r>
            <a:r>
              <a:rPr lang="zh-TW" altLang="en-US" dirty="0"/>
              <a:t>碰撞</a:t>
            </a:r>
            <a:r>
              <a:rPr lang="zh-TW" altLang="en-US" dirty="0" smtClean="0"/>
              <a:t>偵測</a:t>
            </a:r>
            <a:endParaRPr lang="en-US" altLang="zh-TW" dirty="0" smtClean="0"/>
          </a:p>
          <a:p>
            <a:pPr lvl="2"/>
            <a:r>
              <a:rPr lang="zh-TW" altLang="en-US" dirty="0"/>
              <a:t>角色物件與角色物件的碰撞</a:t>
            </a:r>
          </a:p>
          <a:p>
            <a:pPr lvl="3"/>
            <a:r>
              <a:rPr lang="zh-TW" altLang="en-US" dirty="0"/>
              <a:t>偵測兩個角色物件的碰撞使用 </a:t>
            </a:r>
            <a:r>
              <a:rPr lang="en-US" altLang="zh-TW" dirty="0" err="1"/>
              <a:t>collide_rect</a:t>
            </a:r>
            <a:r>
              <a:rPr lang="en-US" altLang="zh-TW" dirty="0"/>
              <a:t> </a:t>
            </a:r>
            <a:r>
              <a:rPr lang="zh-TW" altLang="en-US" dirty="0"/>
              <a:t>方法，語法為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角色物件與角色群組的碰撞</a:t>
            </a:r>
          </a:p>
          <a:p>
            <a:pPr lvl="3"/>
            <a:r>
              <a:rPr lang="zh-TW" altLang="en-US" dirty="0"/>
              <a:t>偵測一個角色物件與角色群組的碰撞使用 </a:t>
            </a:r>
            <a:r>
              <a:rPr lang="en-US" altLang="zh-TW" dirty="0" err="1"/>
              <a:t>spritecollide</a:t>
            </a:r>
            <a:r>
              <a:rPr lang="en-US" altLang="zh-TW" dirty="0"/>
              <a:t> </a:t>
            </a:r>
            <a:r>
              <a:rPr lang="zh-TW" altLang="en-US" dirty="0"/>
              <a:t>方法，語法為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範例：球體物件碰撞</a:t>
            </a:r>
          </a:p>
          <a:p>
            <a:pPr lvl="3"/>
            <a:r>
              <a:rPr lang="zh-TW" altLang="en-US" dirty="0"/>
              <a:t>紅色及藍色球體角色會獨立自由移動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碰到</a:t>
            </a:r>
            <a:r>
              <a:rPr lang="zh-TW" altLang="en-US" dirty="0"/>
              <a:t>邊界會反彈，互撞也會反彈。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276872"/>
            <a:ext cx="8067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3" y="3674555"/>
            <a:ext cx="8607254" cy="31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21088"/>
            <a:ext cx="3031092" cy="247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1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16.2.6 </a:t>
            </a:r>
            <a:r>
              <a:rPr lang="zh-TW" altLang="en-US" dirty="0"/>
              <a:t>鍵盤事件</a:t>
            </a:r>
          </a:p>
          <a:p>
            <a:pPr lvl="3"/>
            <a:r>
              <a:rPr lang="zh-TW" altLang="en-US" dirty="0"/>
              <a:t>使用者可透過鍵盤按鍵來操控遊戲中角色運作，取得鍵盤事件的方法有兩種：</a:t>
            </a:r>
          </a:p>
          <a:p>
            <a:pPr lvl="2"/>
            <a:r>
              <a:rPr lang="en-US" altLang="zh-TW" dirty="0" err="1"/>
              <a:t>pygame.KEYDOWN</a:t>
            </a:r>
            <a:r>
              <a:rPr lang="zh-TW" altLang="en-US" dirty="0"/>
              <a:t>、</a:t>
            </a:r>
            <a:r>
              <a:rPr lang="en-US" altLang="zh-TW" dirty="0" err="1"/>
              <a:t>pygame.KEYUP</a:t>
            </a:r>
            <a:r>
              <a:rPr lang="en-US" altLang="zh-TW" dirty="0"/>
              <a:t> </a:t>
            </a:r>
            <a:r>
              <a:rPr lang="zh-TW" altLang="en-US" dirty="0"/>
              <a:t>事件</a:t>
            </a:r>
          </a:p>
          <a:p>
            <a:pPr lvl="3"/>
            <a:r>
              <a:rPr lang="en-US" altLang="zh-TW" dirty="0" err="1"/>
              <a:t>pygame.KEYDOWN</a:t>
            </a:r>
            <a:r>
              <a:rPr lang="en-US" altLang="zh-TW" dirty="0"/>
              <a:t> </a:t>
            </a:r>
            <a:r>
              <a:rPr lang="zh-TW" altLang="en-US" dirty="0"/>
              <a:t>是當使用者按下鍵盤時觸發，</a:t>
            </a:r>
            <a:r>
              <a:rPr lang="en-US" altLang="zh-TW" dirty="0" err="1"/>
              <a:t>pygame.KEYUP</a:t>
            </a:r>
            <a:r>
              <a:rPr lang="en-US" altLang="zh-TW" dirty="0"/>
              <a:t> </a:t>
            </a:r>
            <a:r>
              <a:rPr lang="zh-TW" altLang="en-US" dirty="0"/>
              <a:t>是當使用</a:t>
            </a:r>
            <a:r>
              <a:rPr lang="zh-TW" altLang="en-US" dirty="0" smtClean="0"/>
              <a:t>放開</a:t>
            </a:r>
            <a:r>
              <a:rPr lang="zh-TW" altLang="en-US" dirty="0"/>
              <a:t>鍵盤時觸發，語法為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2"/>
            <a:r>
              <a:rPr lang="en-US" altLang="zh-TW" dirty="0" err="1" smtClean="0"/>
              <a:t>pygame.key.get_pressed</a:t>
            </a:r>
            <a:r>
              <a:rPr lang="en-US" altLang="zh-TW" dirty="0" smtClean="0"/>
              <a:t> </a:t>
            </a:r>
            <a:r>
              <a:rPr lang="zh-TW" altLang="en-US" dirty="0"/>
              <a:t>事件</a:t>
            </a:r>
          </a:p>
          <a:p>
            <a:pPr lvl="3"/>
            <a:r>
              <a:rPr lang="en-US" altLang="zh-TW" dirty="0" err="1"/>
              <a:t>pygame.key.get_pressed</a:t>
            </a:r>
            <a:r>
              <a:rPr lang="en-US" altLang="zh-TW" dirty="0"/>
              <a:t> </a:t>
            </a:r>
            <a:r>
              <a:rPr lang="zh-TW" altLang="en-US" dirty="0"/>
              <a:t>會傳回當前所有鍵狀態的串列，若指定鍵的值為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就</a:t>
            </a:r>
            <a:r>
              <a:rPr lang="zh-TW" altLang="en-US" dirty="0"/>
              <a:t>表示該鍵被按，語法為：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5263"/>
            <a:ext cx="4764186" cy="10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229200"/>
            <a:ext cx="4764186" cy="87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3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常用的按鍵與鍵盤常數對應表：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645427" cy="532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8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範例：鍵盤控制球體移動</a:t>
            </a:r>
          </a:p>
          <a:p>
            <a:pPr lvl="3"/>
            <a:r>
              <a:rPr lang="zh-TW" altLang="en-US" dirty="0"/>
              <a:t>按鍵盤向右鍵，藍球會向右移動，按住向右鍵不放球體會快速向右移動，若</a:t>
            </a:r>
            <a:r>
              <a:rPr lang="zh-TW" altLang="en-US" dirty="0" smtClean="0"/>
              <a:t>到達邊界</a:t>
            </a:r>
            <a:r>
              <a:rPr lang="zh-TW" altLang="en-US" dirty="0"/>
              <a:t>則停止移動；按向左鍵藍球會向左移動，操作方式與向右鍵相同。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334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0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475656" y="4286256"/>
            <a:ext cx="7454062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16.1 </a:t>
            </a:r>
            <a:r>
              <a:rPr lang="en-US" altLang="zh-TW" dirty="0" err="1">
                <a:hlinkClick r:id="rId2" action="ppaction://hlinksldjump"/>
              </a:rPr>
              <a:t>Pygame</a:t>
            </a:r>
            <a:r>
              <a:rPr lang="en-US" altLang="zh-TW" dirty="0">
                <a:hlinkClick r:id="rId2" action="ppaction://hlinksldjump"/>
              </a:rPr>
              <a:t> </a:t>
            </a:r>
            <a:r>
              <a:rPr lang="zh-TW" altLang="en-US" dirty="0">
                <a:hlinkClick r:id="rId2" action="ppaction://hlinksldjump"/>
              </a:rPr>
              <a:t>入門</a:t>
            </a:r>
            <a:r>
              <a:rPr lang="zh-TW" altLang="en-US" dirty="0" smtClean="0">
                <a:hlinkClick r:id="rId2" action="ppaction://hlinksldjump"/>
              </a:rPr>
              <a:t>教學</a:t>
            </a:r>
            <a:endParaRPr lang="en-US" altLang="zh-TW" dirty="0" smtClean="0"/>
          </a:p>
          <a:p>
            <a:r>
              <a:rPr lang="en-US" altLang="zh-TW" dirty="0">
                <a:hlinkClick r:id="rId3" action="ppaction://hlinksldjump"/>
              </a:rPr>
              <a:t>16.2 </a:t>
            </a:r>
            <a:r>
              <a:rPr lang="en-US" altLang="zh-TW" dirty="0" err="1">
                <a:hlinkClick r:id="rId3" action="ppaction://hlinksldjump"/>
              </a:rPr>
              <a:t>Pygame</a:t>
            </a:r>
            <a:r>
              <a:rPr lang="en-US" altLang="zh-TW" dirty="0">
                <a:hlinkClick r:id="rId3" action="ppaction://hlinksldjump"/>
              </a:rPr>
              <a:t> </a:t>
            </a:r>
            <a:r>
              <a:rPr lang="zh-TW" altLang="en-US" dirty="0">
                <a:hlinkClick r:id="rId3" action="ppaction://hlinksldjump"/>
              </a:rPr>
              <a:t>動畫</a:t>
            </a:r>
            <a:r>
              <a:rPr lang="zh-TW" altLang="en-US" dirty="0" smtClean="0">
                <a:hlinkClick r:id="rId3" action="ppaction://hlinksldjump"/>
              </a:rPr>
              <a:t>處理</a:t>
            </a:r>
            <a:endParaRPr lang="en-US" altLang="zh-TW" dirty="0" smtClean="0"/>
          </a:p>
          <a:p>
            <a:r>
              <a:rPr lang="en-US" altLang="zh-TW" dirty="0">
                <a:hlinkClick r:id="rId4" action="ppaction://hlinksldjump"/>
              </a:rPr>
              <a:t>16.3 </a:t>
            </a:r>
            <a:r>
              <a:rPr lang="zh-TW" altLang="en-US" dirty="0">
                <a:hlinkClick r:id="rId4" action="ppaction://hlinksldjump"/>
              </a:rPr>
              <a:t>實戰：打磚塊遊戲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347864" y="404664"/>
            <a:ext cx="5510416" cy="2303686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zh-TW" altLang="en-US" sz="1400" dirty="0"/>
              <a:t>遊戲開發是許多程式語言很喜歡的一個領域，因為</a:t>
            </a:r>
            <a:r>
              <a:rPr lang="zh-TW" altLang="en-US" sz="1400" dirty="0" smtClean="0"/>
              <a:t>遊戲開發</a:t>
            </a:r>
            <a:r>
              <a:rPr lang="zh-TW" altLang="en-US" sz="1400" dirty="0"/>
              <a:t>需要使用的技術範圍相當的廣，除了多媒體音效</a:t>
            </a:r>
            <a:r>
              <a:rPr lang="zh-TW" altLang="en-US" sz="1400" dirty="0" smtClean="0"/>
              <a:t>、圖片</a:t>
            </a:r>
            <a:r>
              <a:rPr lang="zh-TW" altLang="en-US" sz="1400" dirty="0"/>
              <a:t>動畫，程式設計應用更是其中的核心。</a:t>
            </a:r>
          </a:p>
          <a:p>
            <a:pPr>
              <a:lnSpc>
                <a:spcPts val="1800"/>
              </a:lnSpc>
            </a:pPr>
            <a:r>
              <a:rPr lang="en-US" altLang="zh-TW" sz="1400" dirty="0" err="1"/>
              <a:t>PyGame</a:t>
            </a:r>
            <a:r>
              <a:rPr lang="en-US" altLang="zh-TW" sz="1400" dirty="0"/>
              <a:t> </a:t>
            </a:r>
            <a:r>
              <a:rPr lang="zh-TW" altLang="en-US" sz="1400" dirty="0"/>
              <a:t>是為了讓</a:t>
            </a:r>
            <a:r>
              <a:rPr lang="en-US" altLang="zh-TW" sz="1400" dirty="0"/>
              <a:t>Python </a:t>
            </a:r>
            <a:r>
              <a:rPr lang="zh-TW" altLang="en-US" sz="1400" dirty="0"/>
              <a:t>能夠進行遊戲開發工作所</a:t>
            </a:r>
            <a:r>
              <a:rPr lang="zh-TW" altLang="en-US" sz="1400" dirty="0" smtClean="0"/>
              <a:t>發展</a:t>
            </a:r>
            <a:r>
              <a:rPr lang="zh-TW" altLang="en-US" sz="1400" dirty="0"/>
              <a:t>出來的套件，它能幫助</a:t>
            </a:r>
            <a:r>
              <a:rPr lang="en-US" altLang="zh-TW" sz="1400" dirty="0"/>
              <a:t>Python </a:t>
            </a:r>
            <a:r>
              <a:rPr lang="zh-TW" altLang="en-US" sz="1400" dirty="0"/>
              <a:t>控制音效音樂、</a:t>
            </a:r>
            <a:r>
              <a:rPr lang="zh-TW" altLang="en-US" sz="1400" dirty="0" smtClean="0"/>
              <a:t>圖片動畫</a:t>
            </a:r>
            <a:r>
              <a:rPr lang="zh-TW" altLang="en-US" sz="1400" dirty="0"/>
              <a:t>，並進行程式的運作，是一個十分強大，功能</a:t>
            </a:r>
            <a:r>
              <a:rPr lang="zh-TW" altLang="en-US" sz="1400" dirty="0" smtClean="0"/>
              <a:t>完整的</a:t>
            </a:r>
            <a:r>
              <a:rPr lang="zh-TW" altLang="en-US" sz="1400" dirty="0"/>
              <a:t>套件。</a:t>
            </a:r>
          </a:p>
          <a:p>
            <a:pPr>
              <a:lnSpc>
                <a:spcPts val="1800"/>
              </a:lnSpc>
            </a:pPr>
            <a:r>
              <a:rPr lang="zh-TW" altLang="en-US" sz="1400" dirty="0"/>
              <a:t>在本章中將詳細說明</a:t>
            </a:r>
            <a:r>
              <a:rPr lang="en-US" altLang="zh-TW" sz="1400" dirty="0" err="1"/>
              <a:t>PyGame</a:t>
            </a:r>
            <a:r>
              <a:rPr lang="en-US" altLang="zh-TW" sz="1400" dirty="0"/>
              <a:t> </a:t>
            </a:r>
            <a:r>
              <a:rPr lang="zh-TW" altLang="en-US" sz="1400" dirty="0"/>
              <a:t>的使用方式，並利用</a:t>
            </a:r>
            <a:r>
              <a:rPr lang="zh-TW" altLang="en-US" sz="1400" dirty="0" smtClean="0"/>
              <a:t>實例</a:t>
            </a:r>
            <a:r>
              <a:rPr lang="zh-TW" altLang="en-US" sz="1400" dirty="0"/>
              <a:t>範例帶領讀者學習其中重要的技巧，最後再利用</a:t>
            </a:r>
            <a:r>
              <a:rPr lang="zh-TW" altLang="en-US" sz="1400" dirty="0" smtClean="0"/>
              <a:t>一個</a:t>
            </a:r>
            <a:r>
              <a:rPr lang="zh-TW" altLang="en-US" sz="1400" dirty="0"/>
              <a:t>有趣又好玩的遊戲進行專題開發，讓您也可以</a:t>
            </a:r>
            <a:r>
              <a:rPr lang="zh-TW" altLang="en-US" sz="1400" dirty="0" smtClean="0"/>
              <a:t>利用</a:t>
            </a:r>
            <a:r>
              <a:rPr lang="en-US" altLang="zh-TW" sz="1400" dirty="0" smtClean="0"/>
              <a:t>Python </a:t>
            </a:r>
            <a:r>
              <a:rPr lang="zh-TW" altLang="en-US" sz="1400" dirty="0"/>
              <a:t>快速的進入遊戲開發的世界。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實戰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/>
              <a:t>遊戲</a:t>
            </a:r>
            <a:r>
              <a:rPr lang="zh-TW" altLang="en-US" dirty="0" smtClean="0"/>
              <a:t>開發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16.2.7 </a:t>
            </a:r>
            <a:r>
              <a:rPr lang="zh-TW" altLang="en-US" dirty="0"/>
              <a:t>滑鼠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2"/>
            <a:r>
              <a:rPr lang="zh-TW" altLang="en-US" dirty="0"/>
              <a:t>滑鼠按鈕事件</a:t>
            </a:r>
          </a:p>
          <a:p>
            <a:pPr lvl="3"/>
            <a:r>
              <a:rPr lang="en-US" altLang="zh-TW" dirty="0" err="1"/>
              <a:t>pygame.mouse.get_pressed</a:t>
            </a:r>
            <a:r>
              <a:rPr lang="en-US" altLang="zh-TW" dirty="0"/>
              <a:t> </a:t>
            </a:r>
            <a:r>
              <a:rPr lang="zh-TW" altLang="en-US" dirty="0"/>
              <a:t>會傳回滑鼠按鈕狀態串列，若指定按鈕的值為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就</a:t>
            </a:r>
            <a:r>
              <a:rPr lang="zh-TW" altLang="en-US" dirty="0"/>
              <a:t>表示該按鈕被按，語法為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2"/>
            <a:r>
              <a:rPr lang="zh-TW" altLang="en-US" dirty="0"/>
              <a:t>滑鼠滑動事件</a:t>
            </a:r>
          </a:p>
          <a:p>
            <a:pPr lvl="3"/>
            <a:r>
              <a:rPr lang="en-US" altLang="zh-TW" dirty="0" err="1"/>
              <a:t>pygame.mouse.get_pos</a:t>
            </a:r>
            <a:r>
              <a:rPr lang="en-US" altLang="zh-TW" dirty="0"/>
              <a:t> </a:t>
            </a:r>
            <a:r>
              <a:rPr lang="zh-TW" altLang="en-US" dirty="0"/>
              <a:t>會傳回目前滑鼠位置坐標串列，語法為：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545967"/>
            <a:ext cx="5328592" cy="95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47" y="4535785"/>
            <a:ext cx="5876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9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範例：藍色球隨滑鼠移動</a:t>
            </a:r>
          </a:p>
          <a:p>
            <a:pPr lvl="3"/>
            <a:r>
              <a:rPr lang="zh-TW" altLang="en-US" dirty="0"/>
              <a:t>開始時藍色球不會移動，按滑鼠左鍵後滑動滑鼠，球會跟著滑鼠移動；按滑鼠</a:t>
            </a:r>
            <a:r>
              <a:rPr lang="zh-TW" altLang="en-US" dirty="0" smtClean="0"/>
              <a:t>右鍵</a:t>
            </a:r>
            <a:r>
              <a:rPr lang="zh-TW" altLang="en-US" dirty="0"/>
              <a:t>後，球不會跟著滑鼠移動。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4962500" cy="128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16.3.1 </a:t>
            </a:r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開始時下方會顯示「按滑鼠左鍵開始遊戲」訊息，使用者按滑鼠左鍵就顯示</a:t>
            </a:r>
            <a:r>
              <a:rPr lang="zh-TW" altLang="en-US" dirty="0" smtClean="0"/>
              <a:t>遊戲畫面</a:t>
            </a:r>
            <a:r>
              <a:rPr lang="zh-TW" altLang="en-US" dirty="0"/>
              <a:t>。使用者移動滑鼠控制滑板，滑板只能左右移動，位置與滑鼠 </a:t>
            </a:r>
            <a:r>
              <a:rPr lang="en-US" altLang="zh-TW" dirty="0"/>
              <a:t>x </a:t>
            </a:r>
            <a:r>
              <a:rPr lang="zh-TW" altLang="en-US" dirty="0"/>
              <a:t>坐標相同</a:t>
            </a:r>
            <a:r>
              <a:rPr lang="zh-TW" altLang="en-US" dirty="0" smtClean="0"/>
              <a:t>；共有 </a:t>
            </a:r>
            <a:r>
              <a:rPr lang="en-US" altLang="zh-TW" dirty="0"/>
              <a:t>60 </a:t>
            </a:r>
            <a:r>
              <a:rPr lang="zh-TW" altLang="en-US" dirty="0"/>
              <a:t>個磚塊，被球撞到的磚塊會消失，同時分數會增加，球撞到磚塊及</a:t>
            </a:r>
            <a:r>
              <a:rPr lang="zh-TW" altLang="en-US" dirty="0" smtClean="0"/>
              <a:t>滑板會</a:t>
            </a:r>
            <a:r>
              <a:rPr lang="zh-TW" altLang="en-US" dirty="0"/>
              <a:t>發出不同音效。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16.3 </a:t>
            </a:r>
            <a:r>
              <a:rPr lang="zh-TW" altLang="en-US" dirty="0"/>
              <a:t>實戰：打磚塊遊戲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5652120" cy="200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1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如果球體碰到下邊界就表示球體已出界，顯示「失敗，再接再勵！」訊息並</a:t>
            </a:r>
            <a:r>
              <a:rPr lang="zh-TW" altLang="en-US" dirty="0" smtClean="0"/>
              <a:t>結束程式</a:t>
            </a:r>
            <a:r>
              <a:rPr lang="zh-TW" altLang="en-US" dirty="0"/>
              <a:t>；若全部磚塊都消失則顯示「恭喜，挑戰成功！」訊息並結束程式。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7365236" cy="263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2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專門是為了開發遊戲所推出的</a:t>
            </a:r>
            <a:r>
              <a:rPr lang="en-US" altLang="zh-TW" dirty="0"/>
              <a:t>Python </a:t>
            </a:r>
            <a:r>
              <a:rPr lang="zh-TW" altLang="en-US" dirty="0"/>
              <a:t>套件。它是從 </a:t>
            </a:r>
            <a:r>
              <a:rPr lang="en-US" altLang="zh-TW" dirty="0"/>
              <a:t>Simple </a:t>
            </a:r>
            <a:r>
              <a:rPr lang="en-US" altLang="zh-TW" dirty="0" err="1" smtClean="0"/>
              <a:t>Directmedia</a:t>
            </a:r>
            <a:r>
              <a:rPr lang="en-US" altLang="zh-TW" dirty="0" smtClean="0"/>
              <a:t> Layer </a:t>
            </a:r>
            <a:r>
              <a:rPr lang="en-US" altLang="zh-TW" dirty="0"/>
              <a:t>(SDL) </a:t>
            </a:r>
            <a:r>
              <a:rPr lang="zh-TW" altLang="en-US" dirty="0"/>
              <a:t>延伸發展出來的。</a:t>
            </a:r>
            <a:r>
              <a:rPr lang="en-US" altLang="zh-TW" dirty="0"/>
              <a:t>SDL </a:t>
            </a:r>
            <a:r>
              <a:rPr lang="zh-TW" altLang="en-US" dirty="0"/>
              <a:t>與 </a:t>
            </a:r>
            <a:r>
              <a:rPr lang="en-US" altLang="zh-TW" dirty="0"/>
              <a:t>DirectX </a:t>
            </a:r>
            <a:r>
              <a:rPr lang="zh-TW" altLang="en-US" dirty="0"/>
              <a:t>類似，以精簡方式完成許多</a:t>
            </a:r>
            <a:r>
              <a:rPr lang="zh-TW" altLang="en-US" dirty="0" smtClean="0"/>
              <a:t>控制聲音</a:t>
            </a:r>
            <a:r>
              <a:rPr lang="zh-TW" altLang="en-US" dirty="0"/>
              <a:t>、影像的基礎工作，大幅簡化程式碼，使開發遊戲工作更為容易。</a:t>
            </a:r>
          </a:p>
          <a:p>
            <a:pPr lvl="1"/>
            <a:r>
              <a:rPr lang="en-US" altLang="zh-TW" dirty="0"/>
              <a:t>16.1.1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程式基本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3"/>
            <a:r>
              <a:rPr lang="zh-TW" altLang="en-US" dirty="0"/>
              <a:t>建立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程式首先要匯入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  <a:r>
              <a:rPr lang="zh-TW" altLang="en-US" dirty="0" smtClean="0"/>
              <a:t>，語法</a:t>
            </a:r>
            <a:r>
              <a:rPr lang="zh-TW" altLang="en-US" dirty="0"/>
              <a:t>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然後啟動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套件，語法為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接著建立繪圖視窗做為圖形顯示區域，語法為：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16.1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入門教學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861048"/>
            <a:ext cx="2714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797152"/>
            <a:ext cx="2914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57" y="5733256"/>
            <a:ext cx="6334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20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套件的 </a:t>
            </a:r>
            <a:r>
              <a:rPr lang="en-US" altLang="zh-TW" dirty="0" err="1"/>
              <a:t>display.set_caption</a:t>
            </a:r>
            <a:r>
              <a:rPr lang="en-US" altLang="zh-TW" dirty="0"/>
              <a:t> </a:t>
            </a:r>
            <a:r>
              <a:rPr lang="zh-TW" altLang="en-US" dirty="0"/>
              <a:t>方法可設定視窗標題，例如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 smtClean="0"/>
              <a:t>通常</a:t>
            </a:r>
            <a:r>
              <a:rPr lang="zh-TW" altLang="en-US" dirty="0"/>
              <a:t>圖形不是直接畫在繪圖視窗中，而是在繪圖視窗建立一塊與繪圖視窗同樣</a:t>
            </a:r>
            <a:r>
              <a:rPr lang="zh-TW" altLang="en-US" dirty="0" smtClean="0"/>
              <a:t>大小</a:t>
            </a:r>
            <a:r>
              <a:rPr lang="zh-TW" altLang="en-US" dirty="0"/>
              <a:t>的畫布，然後將圖形畫在畫布上。建立畫布的語法為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畫布</a:t>
            </a:r>
            <a:r>
              <a:rPr lang="zh-TW" altLang="en-US" dirty="0"/>
              <a:t>變數的 </a:t>
            </a:r>
            <a:r>
              <a:rPr lang="en-US" altLang="zh-TW" dirty="0"/>
              <a:t>fill </a:t>
            </a:r>
            <a:r>
              <a:rPr lang="zh-TW" altLang="en-US" dirty="0"/>
              <a:t>方法的功能是為畫布填滿指定顏色，例如設定畫布為紅色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 smtClean="0"/>
              <a:t>建立</a:t>
            </a:r>
            <a:r>
              <a:rPr lang="zh-TW" altLang="en-US" dirty="0"/>
              <a:t>畫布後並不會在繪圖視窗中顯示，需以視窗變數的 </a:t>
            </a:r>
            <a:r>
              <a:rPr lang="en-US" altLang="zh-TW" dirty="0" err="1"/>
              <a:t>blit</a:t>
            </a:r>
            <a:r>
              <a:rPr lang="en-US" altLang="zh-TW" dirty="0"/>
              <a:t> </a:t>
            </a:r>
            <a:r>
              <a:rPr lang="zh-TW" altLang="en-US" dirty="0"/>
              <a:t>方法繪製於視窗中</a:t>
            </a:r>
            <a:r>
              <a:rPr lang="zh-TW" altLang="en-US" dirty="0" smtClean="0"/>
              <a:t>，語法</a:t>
            </a:r>
            <a:r>
              <a:rPr lang="zh-TW" altLang="en-US" dirty="0"/>
              <a:t>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最後</a:t>
            </a:r>
            <a:r>
              <a:rPr lang="zh-TW" altLang="en-US" dirty="0"/>
              <a:t>更新繪圖視窗內容，才能顯示繪製的圖形，語法為：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64865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69151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3" y="3789040"/>
            <a:ext cx="49244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3" y="4996036"/>
            <a:ext cx="4953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3" y="5985081"/>
            <a:ext cx="4267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24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偵測關閉繪圖視窗</a:t>
            </a:r>
          </a:p>
          <a:p>
            <a:pPr lvl="3"/>
            <a:r>
              <a:rPr lang="zh-TW" altLang="en-US" dirty="0"/>
              <a:t>使用者若是按繪圖視窗右上角 </a:t>
            </a:r>
            <a:r>
              <a:rPr lang="zh-TW" altLang="en-US" dirty="0" smtClean="0"/>
              <a:t>       鈕</a:t>
            </a:r>
            <a:r>
              <a:rPr lang="zh-TW" altLang="en-US" dirty="0"/>
              <a:t>必須關閉繪圖視窗，結束程式執行，因此</a:t>
            </a:r>
            <a:r>
              <a:rPr lang="zh-TW" altLang="en-US" dirty="0" smtClean="0"/>
              <a:t>要以</a:t>
            </a:r>
            <a:r>
              <a:rPr lang="zh-TW" altLang="en-US" dirty="0"/>
              <a:t>無窮迴圈檢查使用者是否按了 </a:t>
            </a:r>
            <a:r>
              <a:rPr lang="zh-TW" altLang="en-US" dirty="0" smtClean="0"/>
              <a:t>        鈕</a:t>
            </a:r>
            <a:r>
              <a:rPr lang="zh-TW" altLang="en-US" dirty="0"/>
              <a:t>，程式碼為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2"/>
            <a:r>
              <a:rPr lang="zh-TW" altLang="en-US" dirty="0"/>
              <a:t>範例：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建立繪圖視窗</a:t>
            </a:r>
          </a:p>
          <a:p>
            <a:pPr lvl="3"/>
            <a:r>
              <a:rPr lang="zh-TW" altLang="en-US" dirty="0"/>
              <a:t>使用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建立繪圖視窗，按 </a:t>
            </a:r>
            <a:r>
              <a:rPr lang="zh-TW" altLang="en-US" dirty="0" smtClean="0"/>
              <a:t>         鈕</a:t>
            </a:r>
            <a:r>
              <a:rPr lang="zh-TW" altLang="en-US" dirty="0"/>
              <a:t>會關閉視窗。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0768"/>
            <a:ext cx="3143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7" y="1700808"/>
            <a:ext cx="3143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64" y="2139911"/>
            <a:ext cx="5645249" cy="150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64" y="4869160"/>
            <a:ext cx="63341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13" y="4509120"/>
            <a:ext cx="3143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06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16.1.2 </a:t>
            </a:r>
            <a:r>
              <a:rPr lang="zh-TW" altLang="en-US" dirty="0"/>
              <a:t>基本</a:t>
            </a:r>
            <a:r>
              <a:rPr lang="zh-TW" altLang="en-US" dirty="0" smtClean="0"/>
              <a:t>繪圖</a:t>
            </a:r>
            <a:endParaRPr lang="en-US" altLang="zh-TW" dirty="0" smtClean="0"/>
          </a:p>
          <a:p>
            <a:pPr lvl="2"/>
            <a:r>
              <a:rPr lang="zh-TW" altLang="en-US" dirty="0"/>
              <a:t>繪製矩形：</a:t>
            </a:r>
            <a:r>
              <a:rPr lang="en-US" altLang="zh-TW" dirty="0" err="1"/>
              <a:t>pygame.draw.rect</a:t>
            </a:r>
            <a:endParaRPr lang="en-US" altLang="zh-TW" dirty="0"/>
          </a:p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繪製矩形的語法為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繪製圓形：</a:t>
            </a:r>
            <a:r>
              <a:rPr lang="en-US" altLang="zh-TW" dirty="0" err="1"/>
              <a:t>pygame.draw.circle</a:t>
            </a:r>
            <a:endParaRPr lang="en-US" altLang="zh-TW" dirty="0"/>
          </a:p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繪製圓形的語法為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繪製橢圓形：</a:t>
            </a:r>
            <a:r>
              <a:rPr lang="en-US" altLang="zh-TW" dirty="0" err="1"/>
              <a:t>pygame.draw.ellipse</a:t>
            </a:r>
            <a:endParaRPr lang="en-US" altLang="zh-TW" dirty="0"/>
          </a:p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繪製橢圓形的語法為：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78886" cy="31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51626"/>
            <a:ext cx="8093149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8" y="5223131"/>
            <a:ext cx="8420942" cy="26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06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繪製圓弧：</a:t>
            </a:r>
            <a:r>
              <a:rPr lang="en-US" altLang="zh-TW" dirty="0"/>
              <a:t>pygame.draw.arc</a:t>
            </a:r>
          </a:p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繪製圓弧的語法為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繪製直線：</a:t>
            </a:r>
            <a:r>
              <a:rPr lang="en-US" altLang="zh-TW" dirty="0" err="1"/>
              <a:t>pygame.draw.line</a:t>
            </a:r>
            <a:endParaRPr lang="en-US" altLang="zh-TW" dirty="0"/>
          </a:p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繪製直線的語法為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繪製多邊形：</a:t>
            </a:r>
            <a:r>
              <a:rPr lang="en-US" altLang="zh-TW" dirty="0" err="1"/>
              <a:t>pygame.draw.polygon</a:t>
            </a:r>
            <a:endParaRPr lang="en-US" altLang="zh-TW" dirty="0"/>
          </a:p>
          <a:p>
            <a:pPr lvl="3"/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繪製多邊形的語法為：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50427"/>
            <a:ext cx="8280920" cy="29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3" y="3156432"/>
            <a:ext cx="8326511" cy="27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8895"/>
            <a:ext cx="7172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06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範例：基本繪圖</a:t>
            </a:r>
            <a:r>
              <a:rPr lang="en-US" altLang="zh-TW" dirty="0"/>
              <a:t>- </a:t>
            </a:r>
            <a:r>
              <a:rPr lang="zh-TW" altLang="en-US" dirty="0"/>
              <a:t>人臉</a:t>
            </a:r>
          </a:p>
          <a:p>
            <a:pPr lvl="3"/>
            <a:r>
              <a:rPr lang="zh-TW" altLang="en-US" dirty="0"/>
              <a:t>以基本繪圖功能繪製人臉。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4" y="1772816"/>
            <a:ext cx="4275326" cy="254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06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16.1.3 </a:t>
            </a:r>
            <a:r>
              <a:rPr lang="zh-TW" altLang="en-US" dirty="0"/>
              <a:t>載入圖片</a:t>
            </a:r>
          </a:p>
          <a:p>
            <a:pPr lvl="3"/>
            <a:r>
              <a:rPr lang="zh-TW" altLang="en-US" dirty="0"/>
              <a:t>使用幾何繪圖無法畫出精緻圖形，若有現成圖片可載入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中直接使用。</a:t>
            </a:r>
            <a:r>
              <a:rPr lang="zh-TW" altLang="en-US" dirty="0" smtClean="0"/>
              <a:t>載入</a:t>
            </a:r>
            <a:r>
              <a:rPr lang="zh-TW" altLang="en-US" dirty="0"/>
              <a:t>圖片的語法為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圖片載入後通常會以 </a:t>
            </a:r>
            <a:r>
              <a:rPr lang="en-US" altLang="zh-TW" dirty="0"/>
              <a:t>convert </a:t>
            </a:r>
            <a:r>
              <a:rPr lang="zh-TW" altLang="en-US" dirty="0"/>
              <a:t>方法處理，增加繪製速度，語法為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範例：顯示載入圖片</a:t>
            </a:r>
          </a:p>
          <a:p>
            <a:pPr lvl="3"/>
            <a:r>
              <a:rPr lang="zh-TW" altLang="en-US" dirty="0"/>
              <a:t>載入圖片並顯示，右方為具有去背效果的圖片。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57340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4" y="2996952"/>
            <a:ext cx="5695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65104"/>
            <a:ext cx="4564360" cy="221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06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20787</TotalTime>
  <Words>1320</Words>
  <Application>Microsoft Office PowerPoint</Application>
  <PresentationFormat>如螢幕大小 (4:3)</PresentationFormat>
  <Paragraphs>122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16.1 Pygame 入門教學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16.2 Pygame 動畫處理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16.3 實戰：打磚塊遊戲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2064</cp:revision>
  <dcterms:created xsi:type="dcterms:W3CDTF">2011-06-06T16:54:13Z</dcterms:created>
  <dcterms:modified xsi:type="dcterms:W3CDTF">2017-09-24T10:18:41Z</dcterms:modified>
</cp:coreProperties>
</file>