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0"/>
  </p:notesMasterIdLst>
  <p:handoutMasterIdLst>
    <p:handoutMasterId r:id="rId41"/>
  </p:handoutMasterIdLst>
  <p:sldIdLst>
    <p:sldId id="739" r:id="rId2"/>
    <p:sldId id="773" r:id="rId3"/>
    <p:sldId id="774" r:id="rId4"/>
    <p:sldId id="775" r:id="rId5"/>
    <p:sldId id="776" r:id="rId6"/>
    <p:sldId id="777" r:id="rId7"/>
    <p:sldId id="778" r:id="rId8"/>
    <p:sldId id="779" r:id="rId9"/>
    <p:sldId id="780" r:id="rId10"/>
    <p:sldId id="782" r:id="rId11"/>
    <p:sldId id="783" r:id="rId12"/>
    <p:sldId id="816" r:id="rId13"/>
    <p:sldId id="784" r:id="rId14"/>
    <p:sldId id="785" r:id="rId15"/>
    <p:sldId id="786" r:id="rId16"/>
    <p:sldId id="781" r:id="rId17"/>
    <p:sldId id="787" r:id="rId18"/>
    <p:sldId id="817" r:id="rId19"/>
    <p:sldId id="789" r:id="rId20"/>
    <p:sldId id="790" r:id="rId21"/>
    <p:sldId id="791" r:id="rId22"/>
    <p:sldId id="792" r:id="rId23"/>
    <p:sldId id="793" r:id="rId24"/>
    <p:sldId id="794" r:id="rId25"/>
    <p:sldId id="796" r:id="rId26"/>
    <p:sldId id="797" r:id="rId27"/>
    <p:sldId id="798" r:id="rId28"/>
    <p:sldId id="799" r:id="rId29"/>
    <p:sldId id="800" r:id="rId30"/>
    <p:sldId id="802" r:id="rId31"/>
    <p:sldId id="801" r:id="rId32"/>
    <p:sldId id="803" r:id="rId33"/>
    <p:sldId id="804" r:id="rId34"/>
    <p:sldId id="805" r:id="rId35"/>
    <p:sldId id="806" r:id="rId36"/>
    <p:sldId id="807" r:id="rId37"/>
    <p:sldId id="808" r:id="rId38"/>
    <p:sldId id="810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1C1C"/>
    <a:srgbClr val="C67A48"/>
    <a:srgbClr val="786CAE"/>
    <a:srgbClr val="6EB5AF"/>
    <a:srgbClr val="8FC320"/>
    <a:srgbClr val="33CCCC"/>
    <a:srgbClr val="B5D14F"/>
    <a:srgbClr val="EB5405"/>
    <a:srgbClr val="FFE33A"/>
    <a:srgbClr val="4679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77" autoAdjust="0"/>
    <p:restoredTop sz="98058" autoAdjust="0"/>
  </p:normalViewPr>
  <p:slideViewPr>
    <p:cSldViewPr>
      <p:cViewPr varScale="1">
        <p:scale>
          <a:sx n="112" d="100"/>
          <a:sy n="112" d="100"/>
        </p:scale>
        <p:origin x="1578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12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-2412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1DA890-1C3A-4168-9336-7569BD13438D}" type="datetimeFigureOut">
              <a:rPr lang="zh-TW" altLang="en-US" smtClean="0"/>
              <a:pPr/>
              <a:t>2017/9/20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3C2F1F-D428-449F-967A-F29989CFB9C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69697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71CE91-3D51-440C-AE01-BB26464EA3B2}" type="datetimeFigureOut">
              <a:rPr lang="zh-TW" altLang="en-US" smtClean="0"/>
              <a:pPr/>
              <a:t>2017/9/20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6B05A9-B499-4E5B-8BFF-1B523649516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92374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6B05A9-B499-4E5B-8BFF-1B523649516C}" type="slidenum">
              <a:rPr lang="zh-TW" altLang="en-US" smtClean="0"/>
              <a:pPr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29800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書名頁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圖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內容版面配置區 6"/>
          <p:cNvSpPr>
            <a:spLocks noGrp="1"/>
          </p:cNvSpPr>
          <p:nvPr>
            <p:ph sz="quarter" idx="13"/>
          </p:nvPr>
        </p:nvSpPr>
        <p:spPr>
          <a:xfrm>
            <a:off x="539750" y="1484784"/>
            <a:ext cx="8064500" cy="3036931"/>
          </a:xfrm>
          <a:ln w="19050" cmpd="sng">
            <a:gradFill>
              <a:gsLst>
                <a:gs pos="0">
                  <a:schemeClr val="bg1"/>
                </a:gs>
                <a:gs pos="68000">
                  <a:srgbClr val="BE2856"/>
                </a:gs>
                <a:gs pos="100000">
                  <a:srgbClr val="3D3B5F"/>
                </a:gs>
              </a:gsLst>
              <a:lin ang="4200000" scaled="0"/>
            </a:gradFill>
          </a:ln>
        </p:spPr>
        <p:txBody>
          <a:bodyPr lIns="252000" tIns="360000" rIns="180000" bIns="72000">
            <a:spAutoFit/>
          </a:bodyPr>
          <a:lstStyle>
            <a:lvl1pPr>
              <a:lnSpc>
                <a:spcPts val="2400"/>
              </a:lnSpc>
              <a:defRPr sz="2200" b="0">
                <a:solidFill>
                  <a:schemeClr val="tx1"/>
                </a:solidFill>
              </a:defRPr>
            </a:lvl1pPr>
            <a:lvl2pPr>
              <a:defRPr>
                <a:solidFill>
                  <a:srgbClr val="8FC320"/>
                </a:solidFill>
              </a:defRPr>
            </a:lvl2pPr>
            <a:lvl3pPr>
              <a:defRPr>
                <a:solidFill>
                  <a:srgbClr val="00B050"/>
                </a:solidFill>
              </a:defRPr>
            </a:lvl3pPr>
            <a:lvl5pPr>
              <a:buClr>
                <a:srgbClr val="B5D14F"/>
              </a:buClr>
              <a:buFont typeface="Wingdings" pitchFamily="2" charset="2"/>
              <a:buChar char="n"/>
              <a:defRPr/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altLang="zh-TW" dirty="0"/>
          </a:p>
          <a:p>
            <a:pPr lvl="4"/>
            <a:endParaRPr lang="zh-TW" altLang="en-US" dirty="0"/>
          </a:p>
        </p:txBody>
      </p:sp>
      <p:sp>
        <p:nvSpPr>
          <p:cNvPr id="6" name="文字版面配置區 8"/>
          <p:cNvSpPr>
            <a:spLocks noGrp="1"/>
          </p:cNvSpPr>
          <p:nvPr>
            <p:ph type="body" sz="quarter" idx="12"/>
          </p:nvPr>
        </p:nvSpPr>
        <p:spPr>
          <a:xfrm>
            <a:off x="467544" y="1196753"/>
            <a:ext cx="4680520" cy="504056"/>
          </a:xfrm>
          <a:gradFill flip="none" rotWithShape="1">
            <a:gsLst>
              <a:gs pos="0">
                <a:schemeClr val="bg1"/>
              </a:gs>
              <a:gs pos="50000">
                <a:srgbClr val="BE2856"/>
              </a:gs>
              <a:gs pos="100000">
                <a:srgbClr val="3D3B5F"/>
              </a:gs>
            </a:gsLst>
            <a:lin ang="14400000" scaled="0"/>
            <a:tileRect/>
          </a:gra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none"/>
        </p:style>
        <p:txBody>
          <a:bodyPr lIns="180000" tIns="72000"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="1" i="0" u="none" baseline="0">
                <a:solidFill>
                  <a:schemeClr val="bg1"/>
                </a:solidFill>
                <a:latin typeface="Arial Black" pitchFamily="34" charset="0"/>
                <a:ea typeface="+mj-ea"/>
              </a:defRPr>
            </a:lvl1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grpSp>
        <p:nvGrpSpPr>
          <p:cNvPr id="17" name="群組 16"/>
          <p:cNvGrpSpPr/>
          <p:nvPr userDrawn="1"/>
        </p:nvGrpSpPr>
        <p:grpSpPr>
          <a:xfrm>
            <a:off x="642412" y="6200929"/>
            <a:ext cx="1049268" cy="503533"/>
            <a:chOff x="899592" y="6237835"/>
            <a:chExt cx="1049268" cy="503533"/>
          </a:xfrm>
        </p:grpSpPr>
        <p:sp>
          <p:nvSpPr>
            <p:cNvPr id="18" name="弧形向右箭號 17"/>
            <p:cNvSpPr/>
            <p:nvPr/>
          </p:nvSpPr>
          <p:spPr>
            <a:xfrm rot="612716">
              <a:off x="899592" y="6237835"/>
              <a:ext cx="440592" cy="503533"/>
            </a:xfrm>
            <a:prstGeom prst="curvedRightArrow">
              <a:avLst/>
            </a:prstGeom>
            <a:gradFill>
              <a:gsLst>
                <a:gs pos="0">
                  <a:schemeClr val="bg1"/>
                </a:gs>
                <a:gs pos="50000">
                  <a:srgbClr val="BE2856"/>
                </a:gs>
                <a:gs pos="100000">
                  <a:srgbClr val="3D3B5F"/>
                </a:gs>
              </a:gsLst>
              <a:lin ang="3600000" scaled="0"/>
            </a:gradFill>
            <a:ln w="9525"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19" name="文字方塊 18"/>
            <p:cNvSpPr txBox="1"/>
            <p:nvPr/>
          </p:nvSpPr>
          <p:spPr>
            <a:xfrm>
              <a:off x="940748" y="6304512"/>
              <a:ext cx="1008112" cy="307777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txBody>
            <a:bodyPr wrap="square" rtlCol="0">
              <a:spAutoFit/>
            </a:bodyPr>
            <a:lstStyle/>
            <a:p>
              <a:r>
                <a:rPr lang="zh-TW" altLang="en-US" sz="1400" b="1" dirty="0">
                  <a:solidFill>
                    <a:srgbClr val="3D3B5F"/>
                  </a:solidFill>
                </a:rPr>
                <a:t>續下頁</a:t>
              </a:r>
            </a:p>
          </p:txBody>
        </p:sp>
      </p:grpSp>
      <p:cxnSp>
        <p:nvCxnSpPr>
          <p:cNvPr id="8" name="直線單箭頭接點 7"/>
          <p:cNvCxnSpPr/>
          <p:nvPr userDrawn="1"/>
        </p:nvCxnSpPr>
        <p:spPr>
          <a:xfrm>
            <a:off x="1979712" y="6021288"/>
            <a:ext cx="360040" cy="648072"/>
          </a:xfrm>
          <a:prstGeom prst="straightConnector1">
            <a:avLst/>
          </a:prstGeom>
          <a:ln>
            <a:solidFill>
              <a:srgbClr val="BE2856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直線接點 8"/>
          <p:cNvCxnSpPr/>
          <p:nvPr userDrawn="1"/>
        </p:nvCxnSpPr>
        <p:spPr>
          <a:xfrm>
            <a:off x="2627784" y="6237312"/>
            <a:ext cx="2232248" cy="0"/>
          </a:xfrm>
          <a:prstGeom prst="line">
            <a:avLst/>
          </a:prstGeom>
          <a:ln w="38100" cmpd="sng">
            <a:solidFill>
              <a:srgbClr val="BE28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 userDrawn="1"/>
        </p:nvSpPr>
        <p:spPr>
          <a:xfrm>
            <a:off x="5292080" y="5949280"/>
            <a:ext cx="360040" cy="432048"/>
          </a:xfrm>
          <a:prstGeom prst="rect">
            <a:avLst/>
          </a:prstGeom>
          <a:solidFill>
            <a:srgbClr val="46799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5868144" y="5949280"/>
            <a:ext cx="360040" cy="432048"/>
          </a:xfrm>
          <a:prstGeom prst="rect">
            <a:avLst/>
          </a:prstGeom>
          <a:solidFill>
            <a:srgbClr val="8F3B8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6" name="群組 15"/>
          <p:cNvGrpSpPr/>
          <p:nvPr userDrawn="1"/>
        </p:nvGrpSpPr>
        <p:grpSpPr>
          <a:xfrm>
            <a:off x="6732240" y="5605200"/>
            <a:ext cx="579124" cy="646331"/>
            <a:chOff x="6732240" y="5605200"/>
            <a:chExt cx="579124" cy="646331"/>
          </a:xfrm>
          <a:solidFill>
            <a:srgbClr val="8FC320"/>
          </a:solidFill>
        </p:grpSpPr>
        <p:sp>
          <p:nvSpPr>
            <p:cNvPr id="12" name="橢圓形圖說文字 11"/>
            <p:cNvSpPr/>
            <p:nvPr userDrawn="1"/>
          </p:nvSpPr>
          <p:spPr>
            <a:xfrm flipH="1">
              <a:off x="6732240" y="5622113"/>
              <a:ext cx="579124" cy="579126"/>
            </a:xfrm>
            <a:prstGeom prst="wedgeEllipseCallout">
              <a:avLst>
                <a:gd name="adj1" fmla="val -47623"/>
                <a:gd name="adj2" fmla="val 4642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B5D14F"/>
                </a:solidFill>
              </a:endParaRPr>
            </a:p>
          </p:txBody>
        </p:sp>
        <p:sp>
          <p:nvSpPr>
            <p:cNvPr id="13" name="文字方塊 12"/>
            <p:cNvSpPr txBox="1"/>
            <p:nvPr userDrawn="1"/>
          </p:nvSpPr>
          <p:spPr>
            <a:xfrm>
              <a:off x="6778800" y="5605200"/>
              <a:ext cx="4974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zh-TW" altLang="en-US" sz="2400" b="1" dirty="0">
                  <a:solidFill>
                    <a:schemeClr val="bg2"/>
                  </a:solidFill>
                </a:rPr>
                <a:t>回</a:t>
              </a:r>
              <a:endParaRPr lang="en-US" altLang="zh-TW" sz="2400" b="1" dirty="0">
                <a:solidFill>
                  <a:schemeClr val="bg2"/>
                </a:solidFill>
              </a:endParaRPr>
            </a:p>
            <a:p>
              <a:r>
                <a:rPr lang="zh-TW" altLang="en-US" sz="1800" b="1" baseline="20000" dirty="0">
                  <a:solidFill>
                    <a:schemeClr val="bg2"/>
                  </a:solidFill>
                </a:rPr>
                <a:t>首頁</a:t>
              </a:r>
            </a:p>
          </p:txBody>
        </p:sp>
      </p:grpSp>
      <p:sp>
        <p:nvSpPr>
          <p:cNvPr id="20" name="文字版面配置區 4"/>
          <p:cNvSpPr>
            <a:spLocks noGrp="1"/>
          </p:cNvSpPr>
          <p:nvPr>
            <p:ph type="body" sz="quarter" idx="10"/>
          </p:nvPr>
        </p:nvSpPr>
        <p:spPr>
          <a:xfrm>
            <a:off x="7668344" y="6021288"/>
            <a:ext cx="1249200" cy="468000"/>
          </a:xfrm>
          <a:gradFill>
            <a:gsLst>
              <a:gs pos="0">
                <a:schemeClr val="bg1"/>
              </a:gs>
              <a:gs pos="50000">
                <a:srgbClr val="BE2856"/>
              </a:gs>
              <a:gs pos="100000">
                <a:srgbClr val="3D3B5F"/>
              </a:gs>
            </a:gsLst>
            <a:lin ang="3600000" scaled="0"/>
          </a:gradFill>
          <a:ln>
            <a:solidFill>
              <a:schemeClr val="bg1"/>
            </a:solidFill>
          </a:ln>
          <a:effectLst>
            <a:outerShdw blurRad="25400" dist="12700" dir="13500000" algn="br" rotWithShape="0">
              <a:prstClr val="black">
                <a:alpha val="40000"/>
              </a:prstClr>
            </a:outerShdw>
          </a:effectLst>
        </p:spPr>
        <p:txBody>
          <a:bodyPr lIns="90000" tIns="0">
            <a:noAutofit/>
          </a:bodyPr>
          <a:lstStyle>
            <a:lvl1pPr algn="r">
              <a:spcBef>
                <a:spcPts val="0"/>
              </a:spcBef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zh-TW" altLang="en-US" dirty="0"/>
              <a:t>按一下以編輯母片文字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章名頁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版面配置區 9"/>
          <p:cNvSpPr>
            <a:spLocks noGrp="1"/>
          </p:cNvSpPr>
          <p:nvPr>
            <p:ph type="body" sz="quarter" idx="17"/>
          </p:nvPr>
        </p:nvSpPr>
        <p:spPr>
          <a:xfrm>
            <a:off x="857224" y="4286256"/>
            <a:ext cx="8072494" cy="1143008"/>
          </a:xfrm>
          <a:noFill/>
          <a:ln w="12700" cap="rnd">
            <a:noFill/>
            <a:round/>
          </a:ln>
          <a:effectLst/>
        </p:spPr>
        <p:txBody>
          <a:bodyPr lIns="0" tIns="0" rIns="0" bIns="0" numCol="2" anchor="ctr" anchorCtr="0">
            <a:noAutofit/>
          </a:bodyPr>
          <a:lstStyle>
            <a:lvl1pPr>
              <a:lnSpc>
                <a:spcPts val="2400"/>
              </a:lnSpc>
              <a:spcBef>
                <a:spcPts val="500"/>
              </a:spcBef>
              <a:defRPr kumimoji="0" lang="zh-TW" altLang="en-US" sz="2000" b="1" u="none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+mj-ea"/>
                <a:cs typeface="+mn-cs"/>
              </a:defRPr>
            </a:lvl1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10" name="文字版面配置區 9"/>
          <p:cNvSpPr>
            <a:spLocks noGrp="1"/>
          </p:cNvSpPr>
          <p:nvPr>
            <p:ph type="body" sz="quarter" idx="16"/>
          </p:nvPr>
        </p:nvSpPr>
        <p:spPr>
          <a:xfrm>
            <a:off x="3500430" y="1142984"/>
            <a:ext cx="5357850" cy="1565366"/>
          </a:xfrm>
          <a:noFill/>
          <a:ln w="15875" cap="rnd">
            <a:noFill/>
            <a:round/>
          </a:ln>
          <a:effectLst/>
        </p:spPr>
        <p:txBody>
          <a:bodyPr lIns="144000" tIns="72000" rIns="288000" anchor="ctr" anchorCtr="0">
            <a:noAutofit/>
          </a:bodyPr>
          <a:lstStyle>
            <a:lvl1pPr>
              <a:lnSpc>
                <a:spcPts val="2300"/>
              </a:lnSpc>
              <a:spcBef>
                <a:spcPts val="0"/>
              </a:spcBef>
              <a:spcAft>
                <a:spcPts val="600"/>
              </a:spcAft>
              <a:defRPr sz="16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15" name="文字版面配置區 13"/>
          <p:cNvSpPr>
            <a:spLocks noGrp="1"/>
          </p:cNvSpPr>
          <p:nvPr>
            <p:ph type="body" sz="quarter" idx="15" hasCustomPrompt="1"/>
          </p:nvPr>
        </p:nvSpPr>
        <p:spPr>
          <a:xfrm>
            <a:off x="1071538" y="3357562"/>
            <a:ext cx="7786742" cy="714380"/>
          </a:xfrm>
          <a:effectLst/>
        </p:spPr>
        <p:txBody>
          <a:bodyPr anchor="ctr" anchorCtr="0">
            <a:noAutofit/>
          </a:bodyPr>
          <a:lstStyle>
            <a:lvl1pPr algn="l">
              <a:lnSpc>
                <a:spcPts val="4800"/>
              </a:lnSpc>
              <a:spcBef>
                <a:spcPts val="0"/>
              </a:spcBef>
              <a:defRPr sz="4400" b="1" u="none" cap="none" spc="0" baseline="0">
                <a:ln w="15875">
                  <a:noFill/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</a:defRPr>
            </a:lvl1pPr>
          </a:lstStyle>
          <a:p>
            <a:pPr lvl="0"/>
            <a:r>
              <a:rPr lang="zh-TW" altLang="en-US" dirty="0"/>
              <a:t>按一以輯母片文字樣式</a:t>
            </a:r>
          </a:p>
        </p:txBody>
      </p:sp>
      <p:sp>
        <p:nvSpPr>
          <p:cNvPr id="11" name="矩形 10"/>
          <p:cNvSpPr/>
          <p:nvPr userDrawn="1"/>
        </p:nvSpPr>
        <p:spPr>
          <a:xfrm flipV="1">
            <a:off x="71470" y="2857496"/>
            <a:ext cx="9000000" cy="300039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/>
          <p:cNvSpPr/>
          <p:nvPr userDrawn="1"/>
        </p:nvSpPr>
        <p:spPr>
          <a:xfrm flipV="1">
            <a:off x="755576" y="2564936"/>
            <a:ext cx="2357454" cy="288000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版面配置區 13"/>
          <p:cNvSpPr>
            <a:spLocks noGrp="1"/>
          </p:cNvSpPr>
          <p:nvPr>
            <p:ph type="body" sz="quarter" idx="14"/>
          </p:nvPr>
        </p:nvSpPr>
        <p:spPr>
          <a:xfrm>
            <a:off x="1052198" y="2065408"/>
            <a:ext cx="1800200" cy="863526"/>
          </a:xfrm>
        </p:spPr>
        <p:txBody>
          <a:bodyPr anchor="ctr" anchorCtr="0">
            <a:noAutofit/>
          </a:bodyPr>
          <a:lstStyle>
            <a:lvl1pPr>
              <a:lnSpc>
                <a:spcPts val="4800"/>
              </a:lnSpc>
              <a:spcBef>
                <a:spcPts val="0"/>
              </a:spcBef>
              <a:defRPr sz="10000" b="1" u="none" cap="none" spc="0" baseline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defRPr>
            </a:lvl1pPr>
          </a:lstStyle>
          <a:p>
            <a:pPr lvl="0"/>
            <a:r>
              <a:rPr lang="zh-TW" altLang="en-US" dirty="0"/>
              <a:t>按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XX章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sz="quarter" idx="10"/>
          </p:nvPr>
        </p:nvSpPr>
        <p:spPr>
          <a:xfrm>
            <a:off x="431999" y="1364512"/>
            <a:ext cx="8280000" cy="5160832"/>
          </a:xfrm>
        </p:spPr>
        <p:txBody>
          <a:bodyPr/>
          <a:lstStyle>
            <a:lvl2pPr>
              <a:defRPr kumimoji="0" lang="zh-TW" altLang="en-US" sz="2800" b="1" kern="12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  <a:cs typeface="+mn-cs"/>
              </a:defRPr>
            </a:lvl2pPr>
            <a:lvl3pPr marL="0" indent="0">
              <a:defRPr kumimoji="0" lang="zh-TW" altLang="en-US" sz="2500" b="1" u="dottedHeavy" kern="1200" baseline="0" dirty="0" smtClean="0">
                <a:solidFill>
                  <a:srgbClr val="C67A48"/>
                </a:solidFill>
                <a:latin typeface="+mj-ea"/>
                <a:ea typeface="+mj-ea"/>
                <a:cs typeface="+mn-cs"/>
              </a:defRPr>
            </a:lvl3pPr>
            <a:lvl4pPr>
              <a:spcAft>
                <a:spcPts val="200"/>
              </a:spcAft>
              <a:defRPr/>
            </a:lvl4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marL="0" lvl="1" indent="0" algn="l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accent3">
                  <a:lumMod val="75000"/>
                </a:schemeClr>
              </a:buClr>
              <a:buSzPct val="90000"/>
              <a:buFontTx/>
              <a:buNone/>
            </a:pPr>
            <a:r>
              <a:rPr lang="zh-TW" altLang="en-US" dirty="0"/>
              <a:t>第二層</a:t>
            </a:r>
          </a:p>
          <a:p>
            <a:pPr marL="360000" lvl="2" indent="-360000" algn="l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rgbClr val="AE2A7F"/>
              </a:buClr>
              <a:buSzPct val="90000"/>
              <a:buFontTx/>
              <a:buNone/>
            </a:pPr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grpSp>
        <p:nvGrpSpPr>
          <p:cNvPr id="2" name="群組 1"/>
          <p:cNvGrpSpPr/>
          <p:nvPr userDrawn="1"/>
        </p:nvGrpSpPr>
        <p:grpSpPr>
          <a:xfrm>
            <a:off x="8286776" y="6160557"/>
            <a:ext cx="579124" cy="652819"/>
            <a:chOff x="8286776" y="6160557"/>
            <a:chExt cx="579124" cy="652819"/>
          </a:xfrm>
        </p:grpSpPr>
        <p:sp>
          <p:nvSpPr>
            <p:cNvPr id="4" name="橢圓形圖說文字 3"/>
            <p:cNvSpPr/>
            <p:nvPr/>
          </p:nvSpPr>
          <p:spPr>
            <a:xfrm flipH="1">
              <a:off x="8286776" y="6160557"/>
              <a:ext cx="579124" cy="579126"/>
            </a:xfrm>
            <a:prstGeom prst="wedgeEllipseCallout">
              <a:avLst>
                <a:gd name="adj1" fmla="val -47623"/>
                <a:gd name="adj2" fmla="val 46426"/>
              </a:avLst>
            </a:prstGeom>
            <a:solidFill>
              <a:srgbClr val="1C1C1C">
                <a:alpha val="9058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B5D14F"/>
                </a:solidFill>
              </a:endParaRPr>
            </a:p>
          </p:txBody>
        </p:sp>
        <p:sp>
          <p:nvSpPr>
            <p:cNvPr id="6" name="文字方塊 5">
              <a:hlinkClick r:id="rId2" action="ppaction://hlinksldjump"/>
            </p:cNvPr>
            <p:cNvSpPr txBox="1"/>
            <p:nvPr/>
          </p:nvSpPr>
          <p:spPr>
            <a:xfrm>
              <a:off x="8327600" y="6167045"/>
              <a:ext cx="4974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zh-TW" altLang="en-US" sz="2400" b="1" dirty="0">
                  <a:solidFill>
                    <a:schemeClr val="accent3">
                      <a:lumMod val="20000"/>
                      <a:lumOff val="80000"/>
                    </a:schemeClr>
                  </a:solidFill>
                </a:rPr>
                <a:t>回</a:t>
              </a:r>
              <a:endParaRPr lang="en-US" altLang="zh-TW" sz="2400" b="1" dirty="0">
                <a:solidFill>
                  <a:schemeClr val="accent3">
                    <a:lumMod val="20000"/>
                    <a:lumOff val="80000"/>
                  </a:schemeClr>
                </a:solidFill>
              </a:endParaRPr>
            </a:p>
            <a:p>
              <a:r>
                <a:rPr lang="zh-TW" altLang="en-US" sz="1800" b="1" baseline="20000" dirty="0">
                  <a:solidFill>
                    <a:schemeClr val="accent3">
                      <a:lumMod val="20000"/>
                      <a:lumOff val="80000"/>
                    </a:schemeClr>
                  </a:solidFill>
                </a:rPr>
                <a:t>首頁</a:t>
              </a:r>
            </a:p>
          </p:txBody>
        </p:sp>
      </p:grpSp>
      <p:sp>
        <p:nvSpPr>
          <p:cNvPr id="8" name="標題版面配置區 21"/>
          <p:cNvSpPr>
            <a:spLocks noGrp="1"/>
          </p:cNvSpPr>
          <p:nvPr userDrawn="1">
            <p:ph type="title"/>
          </p:nvPr>
        </p:nvSpPr>
        <p:spPr>
          <a:xfrm>
            <a:off x="422936" y="764704"/>
            <a:ext cx="8325528" cy="576064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TW" altLang="en-US" dirty="0"/>
              <a:t>按一下以編輯母片標題樣式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570542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內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sz="quarter" idx="10"/>
          </p:nvPr>
        </p:nvSpPr>
        <p:spPr>
          <a:xfrm>
            <a:off x="431999" y="741600"/>
            <a:ext cx="8280000" cy="5760000"/>
          </a:xfrm>
        </p:spPr>
        <p:txBody>
          <a:bodyPr/>
          <a:lstStyle>
            <a:lvl2pPr>
              <a:defRPr kumimoji="0" lang="zh-TW" altLang="en-US" sz="2800" b="1" kern="12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  <a:cs typeface="+mn-cs"/>
              </a:defRPr>
            </a:lvl2pPr>
            <a:lvl3pPr marL="0" indent="0">
              <a:defRPr kumimoji="0" lang="zh-TW" altLang="en-US" sz="2500" b="1" u="dottedHeavy" kern="1200" baseline="0" dirty="0" smtClean="0">
                <a:solidFill>
                  <a:srgbClr val="C67A48"/>
                </a:solidFill>
                <a:latin typeface="+mj-ea"/>
                <a:ea typeface="+mj-ea"/>
                <a:cs typeface="+mn-cs"/>
              </a:defRPr>
            </a:lvl3pPr>
            <a:lvl4pPr>
              <a:spcAft>
                <a:spcPts val="200"/>
              </a:spcAft>
              <a:defRPr/>
            </a:lvl4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marL="0" lvl="1" indent="0" algn="l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accent3">
                  <a:lumMod val="75000"/>
                </a:schemeClr>
              </a:buClr>
              <a:buSzPct val="90000"/>
              <a:buFontTx/>
              <a:buNone/>
            </a:pPr>
            <a:r>
              <a:rPr lang="zh-TW" altLang="en-US" dirty="0"/>
              <a:t>第二層</a:t>
            </a:r>
          </a:p>
          <a:p>
            <a:pPr marL="360000" lvl="2" indent="-360000" algn="l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rgbClr val="AE2A7F"/>
              </a:buClr>
              <a:buSzPct val="90000"/>
              <a:buFontTx/>
              <a:buNone/>
            </a:pPr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1482277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sz="quarter" idx="10"/>
          </p:nvPr>
        </p:nvSpPr>
        <p:spPr>
          <a:xfrm>
            <a:off x="431999" y="741600"/>
            <a:ext cx="8280000" cy="5760000"/>
          </a:xfrm>
        </p:spPr>
        <p:txBody>
          <a:bodyPr/>
          <a:lstStyle>
            <a:lvl2pPr>
              <a:defRPr kumimoji="0" lang="zh-TW" altLang="en-US" sz="2800" b="1" kern="12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  <a:cs typeface="+mn-cs"/>
              </a:defRPr>
            </a:lvl2pPr>
            <a:lvl3pPr marL="0" indent="0">
              <a:defRPr kumimoji="0" lang="zh-TW" altLang="en-US" sz="2500" b="1" u="dottedHeavy" kern="1200" baseline="0" dirty="0" smtClean="0">
                <a:solidFill>
                  <a:srgbClr val="C67A48"/>
                </a:solidFill>
                <a:latin typeface="+mj-ea"/>
                <a:ea typeface="+mj-ea"/>
                <a:cs typeface="+mn-cs"/>
              </a:defRPr>
            </a:lvl3pPr>
            <a:lvl4pPr>
              <a:spcAft>
                <a:spcPts val="200"/>
              </a:spcAft>
              <a:defRPr/>
            </a:lvl4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marL="0" lvl="1" indent="0" algn="l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accent3">
                  <a:lumMod val="75000"/>
                </a:schemeClr>
              </a:buClr>
              <a:buSzPct val="90000"/>
              <a:buFontTx/>
              <a:buNone/>
            </a:pPr>
            <a:r>
              <a:rPr lang="zh-TW" altLang="en-US" dirty="0"/>
              <a:t>第二層</a:t>
            </a:r>
          </a:p>
          <a:p>
            <a:pPr marL="360000" lvl="2" indent="-360000" algn="l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rgbClr val="AE2A7F"/>
              </a:buClr>
              <a:buSzPct val="90000"/>
              <a:buFontTx/>
              <a:buNone/>
            </a:pPr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grpSp>
        <p:nvGrpSpPr>
          <p:cNvPr id="7" name="群組 6"/>
          <p:cNvGrpSpPr/>
          <p:nvPr userDrawn="1"/>
        </p:nvGrpSpPr>
        <p:grpSpPr>
          <a:xfrm>
            <a:off x="8286776" y="6160557"/>
            <a:ext cx="579124" cy="652819"/>
            <a:chOff x="8286776" y="6160557"/>
            <a:chExt cx="579124" cy="652819"/>
          </a:xfrm>
        </p:grpSpPr>
        <p:sp>
          <p:nvSpPr>
            <p:cNvPr id="4" name="橢圓形圖說文字 3"/>
            <p:cNvSpPr/>
            <p:nvPr/>
          </p:nvSpPr>
          <p:spPr>
            <a:xfrm flipH="1">
              <a:off x="8286776" y="6160557"/>
              <a:ext cx="579124" cy="579126"/>
            </a:xfrm>
            <a:prstGeom prst="wedgeEllipseCallout">
              <a:avLst>
                <a:gd name="adj1" fmla="val -47623"/>
                <a:gd name="adj2" fmla="val 46426"/>
              </a:avLst>
            </a:prstGeom>
            <a:solidFill>
              <a:srgbClr val="786CAE">
                <a:alpha val="9098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B5D14F"/>
                </a:solidFill>
              </a:endParaRPr>
            </a:p>
          </p:txBody>
        </p:sp>
        <p:sp>
          <p:nvSpPr>
            <p:cNvPr id="6" name="文字方塊 5">
              <a:hlinkClick r:id="rId2" action="ppaction://hlinksldjump"/>
            </p:cNvPr>
            <p:cNvSpPr txBox="1"/>
            <p:nvPr/>
          </p:nvSpPr>
          <p:spPr>
            <a:xfrm>
              <a:off x="8327600" y="6167045"/>
              <a:ext cx="4974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zh-TW" altLang="en-US" sz="2400" b="1" dirty="0">
                  <a:solidFill>
                    <a:schemeClr val="accent3">
                      <a:lumMod val="20000"/>
                      <a:lumOff val="80000"/>
                    </a:schemeClr>
                  </a:solidFill>
                </a:rPr>
                <a:t>回</a:t>
              </a:r>
              <a:endParaRPr lang="en-US" altLang="zh-TW" sz="2400" b="1" dirty="0">
                <a:solidFill>
                  <a:schemeClr val="accent3">
                    <a:lumMod val="20000"/>
                    <a:lumOff val="80000"/>
                  </a:schemeClr>
                </a:solidFill>
              </a:endParaRPr>
            </a:p>
            <a:p>
              <a:r>
                <a:rPr lang="zh-TW" altLang="en-US" sz="1800" b="1" baseline="20000" dirty="0">
                  <a:solidFill>
                    <a:schemeClr val="accent3">
                      <a:lumMod val="20000"/>
                      <a:lumOff val="80000"/>
                    </a:schemeClr>
                  </a:solidFill>
                </a:rPr>
                <a:t>首頁</a:t>
              </a: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>
          <a:xfrm>
            <a:off x="432000" y="1100834"/>
            <a:ext cx="8280000" cy="5400000"/>
          </a:xfrm>
        </p:spPr>
        <p:txBody>
          <a:bodyPr/>
          <a:lstStyle>
            <a:lvl2pPr>
              <a:defRPr kumimoji="0" lang="zh-TW" altLang="en-US" sz="2800" b="1" kern="12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  <a:cs typeface="+mn-cs"/>
              </a:defRPr>
            </a:lvl2pPr>
            <a:lvl3pPr>
              <a:defRPr>
                <a:solidFill>
                  <a:srgbClr val="C67A48"/>
                </a:solidFill>
              </a:defRPr>
            </a:lvl3pPr>
            <a:lvl4pPr>
              <a:spcAft>
                <a:spcPts val="200"/>
              </a:spcAft>
              <a:defRPr/>
            </a:lvl4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marL="0" lvl="1" indent="0" algn="l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accent3">
                  <a:lumMod val="75000"/>
                </a:schemeClr>
              </a:buClr>
              <a:buSzPct val="90000"/>
              <a:buFontTx/>
              <a:buNone/>
            </a:pPr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文字_雙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>
          <a:xfrm>
            <a:off x="431999" y="648000"/>
            <a:ext cx="4067993" cy="5760000"/>
          </a:xfrm>
        </p:spPr>
        <p:txBody>
          <a:bodyPr/>
          <a:lstStyle>
            <a:lvl2pPr>
              <a:defRPr>
                <a:solidFill>
                  <a:schemeClr val="accent5">
                    <a:lumMod val="75000"/>
                  </a:schemeClr>
                </a:solidFill>
              </a:defRPr>
            </a:lvl2pPr>
            <a:lvl3pPr>
              <a:defRPr>
                <a:solidFill>
                  <a:srgbClr val="00B050"/>
                </a:solidFill>
              </a:defRPr>
            </a:lvl3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1"/>
          </p:nvPr>
        </p:nvSpPr>
        <p:spPr>
          <a:xfrm>
            <a:off x="4572000" y="648000"/>
            <a:ext cx="3960812" cy="5760000"/>
          </a:xfrm>
        </p:spPr>
        <p:txBody>
          <a:bodyPr/>
          <a:lstStyle>
            <a:lvl2pPr>
              <a:defRPr>
                <a:solidFill>
                  <a:schemeClr val="accent5">
                    <a:lumMod val="75000"/>
                  </a:schemeClr>
                </a:solidFill>
              </a:defRPr>
            </a:lvl2pPr>
            <a:lvl3pPr>
              <a:defRPr>
                <a:solidFill>
                  <a:srgbClr val="00B050"/>
                </a:solidFill>
              </a:defRPr>
            </a:lvl3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文字_雙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>
          <a:xfrm>
            <a:off x="432000" y="1007999"/>
            <a:ext cx="4067992" cy="5400000"/>
          </a:xfrm>
        </p:spPr>
        <p:txBody>
          <a:bodyPr/>
          <a:lstStyle>
            <a:lvl2pPr>
              <a:defRPr>
                <a:solidFill>
                  <a:schemeClr val="accent5">
                    <a:lumMod val="75000"/>
                  </a:schemeClr>
                </a:solidFill>
              </a:defRPr>
            </a:lvl2pPr>
            <a:lvl3pPr>
              <a:defRPr>
                <a:solidFill>
                  <a:srgbClr val="00B050"/>
                </a:solidFill>
              </a:defRPr>
            </a:lvl3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1"/>
          </p:nvPr>
        </p:nvSpPr>
        <p:spPr>
          <a:xfrm>
            <a:off x="4572000" y="1008000"/>
            <a:ext cx="3960000" cy="5400000"/>
          </a:xfrm>
        </p:spPr>
        <p:txBody>
          <a:bodyPr/>
          <a:lstStyle>
            <a:lvl2pPr>
              <a:defRPr>
                <a:solidFill>
                  <a:schemeClr val="accent5">
                    <a:lumMod val="75000"/>
                  </a:schemeClr>
                </a:solidFill>
              </a:defRPr>
            </a:lvl2pPr>
            <a:lvl3pPr>
              <a:defRPr>
                <a:solidFill>
                  <a:srgbClr val="00B050"/>
                </a:solidFill>
              </a:defRPr>
            </a:lvl3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範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內容版面配置區 6"/>
          <p:cNvSpPr>
            <a:spLocks noGrp="1"/>
          </p:cNvSpPr>
          <p:nvPr>
            <p:ph sz="quarter" idx="13"/>
          </p:nvPr>
        </p:nvSpPr>
        <p:spPr>
          <a:xfrm>
            <a:off x="539750" y="1268072"/>
            <a:ext cx="8064500" cy="1728880"/>
          </a:xfrm>
          <a:ln w="19050" cmpd="sng">
            <a:gradFill>
              <a:gsLst>
                <a:gs pos="0">
                  <a:schemeClr val="bg1"/>
                </a:gs>
                <a:gs pos="68000">
                  <a:srgbClr val="EB5405"/>
                </a:gs>
                <a:gs pos="100000">
                  <a:srgbClr val="EB5405"/>
                </a:gs>
              </a:gsLst>
              <a:lin ang="4200000" scaled="0"/>
            </a:gradFill>
          </a:ln>
        </p:spPr>
        <p:txBody>
          <a:bodyPr wrap="square" lIns="252000" tIns="360000" rIns="180000" bIns="72000">
            <a:noAutofit/>
          </a:bodyPr>
          <a:lstStyle>
            <a:lvl1pPr>
              <a:lnSpc>
                <a:spcPts val="2400"/>
              </a:lnSpc>
              <a:spcBef>
                <a:spcPts val="600"/>
              </a:spcBef>
              <a:defRPr sz="1800" b="0">
                <a:solidFill>
                  <a:schemeClr val="tx1"/>
                </a:solidFill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6" name="文字版面配置區 8"/>
          <p:cNvSpPr>
            <a:spLocks noGrp="1"/>
          </p:cNvSpPr>
          <p:nvPr>
            <p:ph type="body" sz="quarter" idx="12"/>
          </p:nvPr>
        </p:nvSpPr>
        <p:spPr>
          <a:xfrm>
            <a:off x="467544" y="987970"/>
            <a:ext cx="4383998" cy="488201"/>
          </a:xfrm>
          <a:gradFill flip="none" rotWithShape="1">
            <a:gsLst>
              <a:gs pos="0">
                <a:schemeClr val="bg1"/>
              </a:gs>
              <a:gs pos="50000">
                <a:srgbClr val="EB5405"/>
              </a:gs>
              <a:gs pos="100000">
                <a:schemeClr val="accent6"/>
              </a:gs>
            </a:gsLst>
            <a:lin ang="14400000" scaled="0"/>
            <a:tileRect/>
          </a:gradFill>
          <a:ln w="1905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none"/>
        </p:style>
        <p:txBody>
          <a:bodyPr wrap="none" lIns="180000" tIns="72000" rIns="540000" anchor="ctr">
            <a:sp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="1" i="0" u="none" baseline="0">
                <a:solidFill>
                  <a:schemeClr val="bg1"/>
                </a:solidFill>
                <a:latin typeface="Arial Black" pitchFamily="34" charset="0"/>
                <a:ea typeface="+mj-ea"/>
              </a:defRPr>
            </a:lvl1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609600" y="836712"/>
            <a:ext cx="8153400" cy="576064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TW" altLang="en-US" dirty="0"/>
              <a:t>按一下以編輯母片標題樣式</a:t>
            </a:r>
            <a:endParaRPr kumimoji="0" lang="en-US" dirty="0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612648" y="1484784"/>
            <a:ext cx="8153400" cy="452628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lvl="0" eaLnBrk="1" latinLnBrk="0" hangingPunct="1"/>
            <a:r>
              <a:rPr kumimoji="0" lang="zh-TW" altLang="en-US" dirty="0"/>
              <a:t>按一下以編輯母片文字樣式</a:t>
            </a:r>
          </a:p>
          <a:p>
            <a:pPr lvl="1" eaLnBrk="1" latinLnBrk="0" hangingPunct="1"/>
            <a:r>
              <a:rPr kumimoji="0" lang="zh-TW" altLang="en-US" dirty="0"/>
              <a:t>第二層</a:t>
            </a:r>
          </a:p>
          <a:p>
            <a:pPr lvl="2" eaLnBrk="1" latinLnBrk="0" hangingPunct="1"/>
            <a:r>
              <a:rPr kumimoji="0" lang="zh-TW" altLang="en-US" dirty="0"/>
              <a:t>第三層</a:t>
            </a:r>
          </a:p>
          <a:p>
            <a:pPr lvl="3" eaLnBrk="1" latinLnBrk="0" hangingPunct="1"/>
            <a:r>
              <a:rPr kumimoji="0" lang="zh-TW" altLang="en-US" dirty="0"/>
              <a:t>第四層</a:t>
            </a:r>
            <a:endParaRPr kumimoji="0" lang="en-US" altLang="zh-TW" dirty="0"/>
          </a:p>
          <a:p>
            <a:pPr lvl="4" eaLnBrk="1" latinLnBrk="0" hangingPunct="1"/>
            <a:r>
              <a:rPr kumimoji="0" lang="zh-TW" altLang="en-US" dirty="0"/>
              <a:t>第五層</a:t>
            </a:r>
            <a:endParaRPr kumimoji="0" lang="en-US" altLang="zh-TW" dirty="0"/>
          </a:p>
          <a:p>
            <a:pPr lvl="5" eaLnBrk="1" latinLnBrk="0" hangingPunct="1"/>
            <a:endParaRPr kumimoji="0" lang="en-US" altLang="zh-TW" dirty="0"/>
          </a:p>
          <a:p>
            <a:pPr lvl="5" eaLnBrk="1" latinLnBrk="0" hangingPunct="1"/>
            <a:endParaRPr kumimoji="0" lang="en-US" altLang="zh-TW" dirty="0"/>
          </a:p>
          <a:p>
            <a:pPr lvl="5" eaLnBrk="1" latinLnBrk="0" hangingPunct="1"/>
            <a:endParaRPr kumimoji="0" lang="en-US" altLang="zh-TW" dirty="0"/>
          </a:p>
          <a:p>
            <a:pPr lvl="6" eaLnBrk="1" latinLnBrk="0" hangingPunct="1"/>
            <a:endParaRPr kumimoji="0" lang="en-US" altLang="zh-TW" dirty="0"/>
          </a:p>
          <a:p>
            <a:pPr lvl="5" eaLnBrk="1" latinLnBrk="0" hangingPunct="1"/>
            <a:endParaRPr kumimoji="0" lang="en-US" altLang="zh-TW" dirty="0"/>
          </a:p>
          <a:p>
            <a:pPr lvl="5" eaLnBrk="1" latinLnBrk="0" hangingPunct="1"/>
            <a:endParaRPr kumimoji="0" lang="en-US" altLang="zh-TW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8" r:id="rId2"/>
    <p:sldLayoutId id="2147483694" r:id="rId3"/>
    <p:sldLayoutId id="2147483693" r:id="rId4"/>
    <p:sldLayoutId id="2147483682" r:id="rId5"/>
    <p:sldLayoutId id="2147483677" r:id="rId6"/>
    <p:sldLayoutId id="2147483691" r:id="rId7"/>
    <p:sldLayoutId id="2147483692" r:id="rId8"/>
    <p:sldLayoutId id="2147483684" r:id="rId9"/>
    <p:sldLayoutId id="2147483690" r:id="rId10"/>
  </p:sldLayoutIdLst>
  <p:txStyles>
    <p:titleStyle>
      <a:lvl1pPr marL="216000" indent="-216000" algn="l" rtl="0" eaLnBrk="1" latinLnBrk="0" hangingPunct="1">
        <a:lnSpc>
          <a:spcPts val="3400"/>
        </a:lnSpc>
        <a:spcBef>
          <a:spcPct val="0"/>
        </a:spcBef>
        <a:buSzPct val="80000"/>
        <a:buFontTx/>
        <a:buNone/>
        <a:defRPr kumimoji="0" sz="3200" b="1" u="none" kern="1200" baseline="0">
          <a:solidFill>
            <a:schemeClr val="tx1">
              <a:lumMod val="65000"/>
              <a:lumOff val="35000"/>
            </a:schemeClr>
          </a:solidFill>
          <a:latin typeface="Arial" pitchFamily="34" charset="0"/>
          <a:ea typeface="+mj-ea"/>
          <a:cs typeface="+mj-cs"/>
        </a:defRPr>
      </a:lvl1pPr>
    </p:titleStyle>
    <p:bodyStyle>
      <a:lvl1pPr marL="0" indent="0" algn="l" rtl="0" eaLnBrk="1" latinLnBrk="0" hangingPunct="1">
        <a:lnSpc>
          <a:spcPct val="150000"/>
        </a:lnSpc>
        <a:spcBef>
          <a:spcPts val="0"/>
        </a:spcBef>
        <a:buClr>
          <a:schemeClr val="accent3">
            <a:lumMod val="75000"/>
          </a:schemeClr>
        </a:buClr>
        <a:buSzPct val="100000"/>
        <a:buFontTx/>
        <a:buNone/>
        <a:defRPr kumimoji="0" sz="3200" b="1" u="none" kern="1200" baseline="0">
          <a:solidFill>
            <a:schemeClr val="tx1">
              <a:lumMod val="65000"/>
              <a:lumOff val="35000"/>
            </a:schemeClr>
          </a:solidFill>
          <a:latin typeface="Arial" pitchFamily="34" charset="0"/>
          <a:ea typeface="+mj-ea"/>
          <a:cs typeface="+mn-cs"/>
        </a:defRPr>
      </a:lvl1pPr>
      <a:lvl2pPr marL="0" indent="0" algn="l" rtl="0" eaLnBrk="1" latinLnBrk="0" hangingPunct="1">
        <a:lnSpc>
          <a:spcPct val="100000"/>
        </a:lnSpc>
        <a:spcBef>
          <a:spcPts val="1200"/>
        </a:spcBef>
        <a:buClr>
          <a:schemeClr val="accent3">
            <a:lumMod val="75000"/>
          </a:schemeClr>
        </a:buClr>
        <a:buSzPct val="90000"/>
        <a:buFontTx/>
        <a:buNone/>
        <a:defRPr kumimoji="0" sz="2800" b="1" kern="1200">
          <a:solidFill>
            <a:srgbClr val="8FC320"/>
          </a:solidFill>
          <a:latin typeface="+mj-ea"/>
          <a:ea typeface="+mj-ea"/>
          <a:cs typeface="+mn-cs"/>
        </a:defRPr>
      </a:lvl2pPr>
      <a:lvl3pPr marL="360000" indent="-360000" algn="l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rgbClr val="AE2A7F"/>
        </a:buClr>
        <a:buSzPct val="90000"/>
        <a:buFontTx/>
        <a:buNone/>
        <a:defRPr kumimoji="0" sz="2500" b="1" u="dottedHeavy" kern="1200" baseline="0">
          <a:solidFill>
            <a:srgbClr val="C67A48"/>
          </a:solidFill>
          <a:latin typeface="+mj-ea"/>
          <a:ea typeface="+mj-ea"/>
          <a:cs typeface="+mn-cs"/>
        </a:defRPr>
      </a:lvl3pPr>
      <a:lvl4pPr marL="0" indent="-288000" algn="l" rtl="0" eaLnBrk="1" latinLnBrk="0" hangingPunct="1">
        <a:lnSpc>
          <a:spcPts val="2600"/>
        </a:lnSpc>
        <a:spcBef>
          <a:spcPts val="800"/>
        </a:spcBef>
        <a:spcAft>
          <a:spcPts val="0"/>
        </a:spcAft>
        <a:buClr>
          <a:srgbClr val="AE2A7F"/>
        </a:buClr>
        <a:buSzPct val="90000"/>
        <a:buFontTx/>
        <a:buNone/>
        <a:defRPr kumimoji="0" sz="1800" kern="1200">
          <a:solidFill>
            <a:schemeClr val="tx1"/>
          </a:solidFill>
          <a:latin typeface="+mj-ea"/>
          <a:ea typeface="+mj-ea"/>
          <a:cs typeface="+mn-cs"/>
        </a:defRPr>
      </a:lvl4pPr>
      <a:lvl5pPr marL="360000" marR="0" indent="-3429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 typeface="+mj-lt"/>
        <a:buAutoNum type="arabicPeriod"/>
        <a:tabLst/>
        <a:defRPr kumimoji="0" sz="1800" b="0" kern="1200">
          <a:solidFill>
            <a:schemeClr val="tx1"/>
          </a:solidFill>
          <a:latin typeface="+mj-ea"/>
          <a:ea typeface="+mj-ea"/>
          <a:cs typeface="+mn-cs"/>
        </a:defRPr>
      </a:lvl5pPr>
      <a:lvl6pPr marL="360000" indent="-342000" algn="l" rtl="0" eaLnBrk="1" latinLnBrk="0" hangingPunct="1">
        <a:lnSpc>
          <a:spcPct val="100000"/>
        </a:lnSpc>
        <a:spcBef>
          <a:spcPts val="600"/>
        </a:spcBef>
        <a:buClr>
          <a:srgbClr val="C67A48"/>
        </a:buClr>
        <a:buFont typeface="Wingdings" pitchFamily="2" charset="2"/>
        <a:buChar char="n"/>
        <a:defRPr kumimoji="0" sz="1800" kern="1200" baseline="0">
          <a:solidFill>
            <a:schemeClr val="tx1"/>
          </a:solidFill>
          <a:latin typeface="+mn-ea"/>
          <a:ea typeface="+mn-ea"/>
          <a:cs typeface="+mn-cs"/>
        </a:defRPr>
      </a:lvl6pPr>
      <a:lvl7pPr marL="936000" indent="-228600" algn="l" rtl="0" eaLnBrk="1" latinLnBrk="0" hangingPunct="1">
        <a:spcBef>
          <a:spcPts val="600"/>
        </a:spcBef>
        <a:buClrTx/>
        <a:buFont typeface="Wingdings" pitchFamily="2" charset="2"/>
        <a:buChar char="n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6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4" Type="http://schemas.openxmlformats.org/officeDocument/2006/relationships/slide" Target="slide30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8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6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zh-TW" dirty="0"/>
              <a:t>3.1.5 break </a:t>
            </a:r>
            <a:r>
              <a:rPr lang="zh-TW" altLang="en-US" dirty="0"/>
              <a:t>及 </a:t>
            </a:r>
            <a:r>
              <a:rPr lang="en-US" altLang="zh-TW" dirty="0"/>
              <a:t>continue </a:t>
            </a:r>
            <a:r>
              <a:rPr lang="zh-TW" altLang="en-US" dirty="0"/>
              <a:t>命令</a:t>
            </a:r>
          </a:p>
          <a:p>
            <a:pPr lvl="3"/>
            <a:r>
              <a:rPr lang="zh-TW" altLang="en-US" dirty="0"/>
              <a:t>迴圈執行時，如果要中途結束迴執行，可使用 </a:t>
            </a:r>
            <a:r>
              <a:rPr lang="en-US" altLang="zh-TW" dirty="0"/>
              <a:t>break </a:t>
            </a:r>
            <a:r>
              <a:rPr lang="zh-TW" altLang="en-US" dirty="0"/>
              <a:t>命令強制離開迴圈，例如：</a:t>
            </a:r>
            <a:endParaRPr lang="en-US" altLang="zh-TW" dirty="0"/>
          </a:p>
          <a:p>
            <a:pPr lvl="3"/>
            <a:endParaRPr lang="en-US" altLang="zh-TW" dirty="0"/>
          </a:p>
          <a:p>
            <a:pPr lvl="3"/>
            <a:endParaRPr lang="en-US" altLang="zh-TW" dirty="0"/>
          </a:p>
          <a:p>
            <a:pPr lvl="3"/>
            <a:endParaRPr lang="en-US" altLang="zh-TW" dirty="0"/>
          </a:p>
          <a:p>
            <a:pPr lvl="3"/>
            <a:r>
              <a:rPr lang="en-US" altLang="zh-TW" dirty="0"/>
              <a:t>continue </a:t>
            </a:r>
            <a:r>
              <a:rPr lang="zh-TW" altLang="en-US" dirty="0"/>
              <a:t>命令則是在迴圈執行中途暫時停住不往下執行，而跳到迴圈起始處繼續執行，例如：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829559"/>
            <a:ext cx="6728618" cy="1166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634" y="3933056"/>
            <a:ext cx="6892454" cy="1001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78696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2"/>
            <a:r>
              <a:rPr lang="zh-TW" altLang="en-US" dirty="0"/>
              <a:t>範例：樓層命名</a:t>
            </a:r>
          </a:p>
          <a:p>
            <a:pPr lvl="3"/>
            <a:r>
              <a:rPr lang="zh-TW" altLang="en-US" dirty="0"/>
              <a:t>輸入大樓的樓層數後，如果是三層以下，會正常顯示樓層命名；如果是四層（含）以上，顯示樓層命名時會跳過四樓不顯示。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59" y="2060848"/>
            <a:ext cx="8115899" cy="1440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99324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zh-TW" dirty="0"/>
              <a:t>3.1.6 </a:t>
            </a:r>
            <a:r>
              <a:rPr lang="en-US" altLang="zh-TW" dirty="0" err="1"/>
              <a:t>for⋯else</a:t>
            </a:r>
            <a:r>
              <a:rPr lang="en-US" altLang="zh-TW" dirty="0"/>
              <a:t> </a:t>
            </a:r>
            <a:r>
              <a:rPr lang="zh-TW" altLang="en-US" dirty="0"/>
              <a:t>迴圈</a:t>
            </a:r>
          </a:p>
          <a:p>
            <a:pPr lvl="3"/>
            <a:r>
              <a:rPr lang="en-US" altLang="zh-TW" dirty="0" err="1"/>
              <a:t>for⋯else</a:t>
            </a:r>
            <a:r>
              <a:rPr lang="en-US" altLang="zh-TW" dirty="0"/>
              <a:t> </a:t>
            </a:r>
            <a:r>
              <a:rPr lang="zh-TW" altLang="en-US" dirty="0"/>
              <a:t>迴圈通常會和</a:t>
            </a:r>
            <a:r>
              <a:rPr lang="en-US" altLang="zh-TW" dirty="0"/>
              <a:t>if </a:t>
            </a:r>
            <a:r>
              <a:rPr lang="zh-TW" altLang="en-US" dirty="0"/>
              <a:t>及 </a:t>
            </a:r>
            <a:r>
              <a:rPr lang="en-US" altLang="zh-TW" dirty="0"/>
              <a:t>break </a:t>
            </a:r>
            <a:r>
              <a:rPr lang="zh-TW" altLang="en-US" dirty="0"/>
              <a:t>命令配合使用，其語法為：</a:t>
            </a:r>
            <a:endParaRPr lang="en-US" altLang="zh-TW" dirty="0"/>
          </a:p>
          <a:p>
            <a:pPr lvl="3"/>
            <a:endParaRPr lang="en-US" altLang="zh-TW" dirty="0"/>
          </a:p>
          <a:p>
            <a:pPr lvl="3"/>
            <a:endParaRPr lang="en-US" altLang="zh-TW" dirty="0"/>
          </a:p>
          <a:p>
            <a:pPr lvl="3"/>
            <a:endParaRPr lang="en-US" altLang="zh-TW" dirty="0"/>
          </a:p>
          <a:p>
            <a:pPr lvl="3"/>
            <a:endParaRPr lang="en-US" altLang="zh-TW" dirty="0"/>
          </a:p>
          <a:p>
            <a:pPr lvl="3"/>
            <a:endParaRPr lang="en-US" altLang="zh-TW" dirty="0"/>
          </a:p>
          <a:p>
            <a:pPr lvl="3"/>
            <a:r>
              <a:rPr lang="zh-TW" altLang="en-US" dirty="0"/>
              <a:t>如果 </a:t>
            </a:r>
            <a:r>
              <a:rPr lang="en-US" altLang="zh-TW" dirty="0"/>
              <a:t>for </a:t>
            </a:r>
            <a:r>
              <a:rPr lang="zh-TW" altLang="en-US" dirty="0"/>
              <a:t>迴圈正常執行完每一次程式區塊一 </a:t>
            </a:r>
            <a:r>
              <a:rPr lang="en-US" altLang="zh-TW" dirty="0"/>
              <a:t>( </a:t>
            </a:r>
            <a:r>
              <a:rPr lang="zh-TW" altLang="en-US" dirty="0"/>
              <a:t>即每一次條件式都不成立，</a:t>
            </a:r>
            <a:r>
              <a:rPr lang="en-US" altLang="zh-TW" dirty="0"/>
              <a:t>for </a:t>
            </a:r>
            <a:r>
              <a:rPr lang="zh-TW" altLang="en-US" dirty="0"/>
              <a:t>迴圈不是經過 </a:t>
            </a:r>
            <a:r>
              <a:rPr lang="en-US" altLang="zh-TW" dirty="0"/>
              <a:t>break </a:t>
            </a:r>
            <a:r>
              <a:rPr lang="zh-TW" altLang="en-US" dirty="0"/>
              <a:t>命令離開迴圈</a:t>
            </a:r>
            <a:r>
              <a:rPr lang="en-US" altLang="zh-TW" dirty="0"/>
              <a:t>)</a:t>
            </a:r>
            <a:r>
              <a:rPr lang="zh-TW" altLang="en-US" dirty="0"/>
              <a:t>，就會執行 </a:t>
            </a:r>
            <a:r>
              <a:rPr lang="en-US" altLang="zh-TW" dirty="0"/>
              <a:t>else </a:t>
            </a:r>
            <a:r>
              <a:rPr lang="zh-TW" altLang="en-US" dirty="0"/>
              <a:t>的程式區塊三；若迴圈中任何一次條件式成立就以 </a:t>
            </a:r>
            <a:r>
              <a:rPr lang="en-US" altLang="zh-TW" dirty="0"/>
              <a:t>break </a:t>
            </a:r>
            <a:r>
              <a:rPr lang="zh-TW" altLang="en-US" dirty="0"/>
              <a:t>命令離開迴圈，將不會執行 </a:t>
            </a:r>
            <a:r>
              <a:rPr lang="en-US" altLang="zh-TW" dirty="0"/>
              <a:t>else </a:t>
            </a:r>
            <a:r>
              <a:rPr lang="zh-TW" altLang="en-US" dirty="0"/>
              <a:t>的程式區塊三。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92" y="1700808"/>
            <a:ext cx="3955302" cy="1959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40563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2"/>
            <a:r>
              <a:rPr lang="zh-TW" altLang="en-US" dirty="0"/>
              <a:t>範例：判斷質數</a:t>
            </a:r>
          </a:p>
          <a:p>
            <a:pPr lvl="3"/>
            <a:r>
              <a:rPr lang="zh-TW" altLang="en-US" dirty="0"/>
              <a:t>讓使用者輸入一個大於 </a:t>
            </a:r>
            <a:r>
              <a:rPr lang="en-US" altLang="zh-TW" dirty="0"/>
              <a:t>1 </a:t>
            </a:r>
            <a:r>
              <a:rPr lang="zh-TW" altLang="en-US" dirty="0"/>
              <a:t>的整數，判斷該數是否為質數。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700808"/>
            <a:ext cx="7455862" cy="2797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80523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zh-TW" dirty="0"/>
              <a:t>3.1.7 while </a:t>
            </a:r>
            <a:r>
              <a:rPr lang="zh-TW" altLang="en-US" dirty="0"/>
              <a:t>迴圈</a:t>
            </a:r>
          </a:p>
          <a:p>
            <a:pPr lvl="3"/>
            <a:r>
              <a:rPr lang="en-US" altLang="zh-TW" dirty="0"/>
              <a:t>while </a:t>
            </a:r>
            <a:r>
              <a:rPr lang="zh-TW" altLang="en-US" dirty="0"/>
              <a:t>迴圈通常用於沒有固定次數的情況，其基本語法結構為：</a:t>
            </a:r>
            <a:endParaRPr lang="en-US" altLang="zh-TW" dirty="0"/>
          </a:p>
          <a:p>
            <a:pPr lvl="3"/>
            <a:endParaRPr lang="en-US" altLang="zh-TW" dirty="0"/>
          </a:p>
          <a:p>
            <a:pPr lvl="3"/>
            <a:endParaRPr lang="en-US" altLang="zh-TW" dirty="0"/>
          </a:p>
          <a:p>
            <a:pPr lvl="3"/>
            <a:r>
              <a:rPr lang="en-US" altLang="zh-TW" dirty="0"/>
              <a:t>while </a:t>
            </a:r>
            <a:r>
              <a:rPr lang="zh-TW" altLang="en-US" dirty="0"/>
              <a:t>迴圈的流程如下：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330" y="1741105"/>
            <a:ext cx="6696744" cy="681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9" y="3143470"/>
            <a:ext cx="5688632" cy="31308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751694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2"/>
            <a:r>
              <a:rPr lang="zh-TW" altLang="en-US" dirty="0"/>
              <a:t>範例：</a:t>
            </a:r>
            <a:r>
              <a:rPr lang="en-US" altLang="zh-TW" dirty="0"/>
              <a:t>while </a:t>
            </a:r>
            <a:r>
              <a:rPr lang="zh-TW" altLang="en-US" dirty="0"/>
              <a:t>迴圈計算班級成績</a:t>
            </a:r>
          </a:p>
          <a:p>
            <a:pPr lvl="3"/>
            <a:r>
              <a:rPr lang="zh-TW" altLang="en-US" dirty="0"/>
              <a:t>小美是一位教師，請你以 </a:t>
            </a:r>
            <a:r>
              <a:rPr lang="en-US" altLang="zh-TW" dirty="0"/>
              <a:t>while </a:t>
            </a:r>
            <a:r>
              <a:rPr lang="zh-TW" altLang="en-US" dirty="0"/>
              <a:t>迴圈方式為小美設計一個輸入成績的程式，如果輸入「</a:t>
            </a:r>
            <a:r>
              <a:rPr lang="en-US" altLang="zh-TW" dirty="0"/>
              <a:t>-1</a:t>
            </a:r>
            <a:r>
              <a:rPr lang="zh-TW" altLang="en-US" dirty="0"/>
              <a:t>」表示成績輸入結束，在輸入成績結束後顯示班上總成績及平均成績。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949311"/>
            <a:ext cx="8039142" cy="27861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728743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zh-TW" dirty="0"/>
              <a:t>3.2.1 </a:t>
            </a:r>
            <a:r>
              <a:rPr lang="zh-TW" altLang="en-US" dirty="0"/>
              <a:t>進階串列操作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3.2 </a:t>
            </a:r>
            <a:r>
              <a:rPr lang="zh-TW" altLang="en-US" dirty="0"/>
              <a:t>串列、元組及字典</a:t>
            </a:r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918529"/>
            <a:ext cx="7336110" cy="33439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421733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zh-TW" altLang="en-US" dirty="0"/>
          </a:p>
        </p:txBody>
      </p:sp>
      <p:grpSp>
        <p:nvGrpSpPr>
          <p:cNvPr id="2" name="群組 1"/>
          <p:cNvGrpSpPr/>
          <p:nvPr/>
        </p:nvGrpSpPr>
        <p:grpSpPr>
          <a:xfrm>
            <a:off x="510183" y="1147217"/>
            <a:ext cx="8172450" cy="4800600"/>
            <a:chOff x="510183" y="1147217"/>
            <a:chExt cx="8172450" cy="4800600"/>
          </a:xfrm>
        </p:grpSpPr>
        <p:pic>
          <p:nvPicPr>
            <p:cNvPr id="15362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0183" y="1556792"/>
              <a:ext cx="8172450" cy="4391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363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0183" y="1147217"/>
              <a:ext cx="8162925" cy="409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2969630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2"/>
            <a:r>
              <a:rPr lang="zh-TW" altLang="en-US" dirty="0"/>
              <a:t>以 </a:t>
            </a:r>
            <a:r>
              <a:rPr lang="en-US" altLang="zh-TW" dirty="0"/>
              <a:t>append </a:t>
            </a:r>
            <a:r>
              <a:rPr lang="zh-TW" altLang="en-US" dirty="0"/>
              <a:t>或 </a:t>
            </a:r>
            <a:r>
              <a:rPr lang="en-US" altLang="zh-TW" dirty="0"/>
              <a:t>insert </a:t>
            </a:r>
            <a:r>
              <a:rPr lang="zh-TW" altLang="en-US" dirty="0"/>
              <a:t>方法增加串列元素</a:t>
            </a:r>
          </a:p>
          <a:p>
            <a:pPr lvl="3"/>
            <a:r>
              <a:rPr lang="zh-TW" altLang="en-US" dirty="0"/>
              <a:t>串列設定初始值後，如果要增加串列元素，不能直接以索引方式設定，必須以</a:t>
            </a:r>
            <a:r>
              <a:rPr lang="en-US" altLang="zh-TW" dirty="0"/>
              <a:t>append </a:t>
            </a:r>
            <a:r>
              <a:rPr lang="zh-TW" altLang="en-US" dirty="0"/>
              <a:t>或 </a:t>
            </a:r>
            <a:r>
              <a:rPr lang="en-US" altLang="zh-TW" dirty="0"/>
              <a:t>insert </a:t>
            </a:r>
            <a:r>
              <a:rPr lang="zh-TW" altLang="en-US" dirty="0"/>
              <a:t>方法才能增加串列元素。</a:t>
            </a:r>
            <a:r>
              <a:rPr lang="en-US" altLang="zh-TW" dirty="0"/>
              <a:t>append </a:t>
            </a:r>
            <a:r>
              <a:rPr lang="zh-TW" altLang="en-US" dirty="0"/>
              <a:t>方法是將元素加在串列最後面，例如：</a:t>
            </a:r>
            <a:endParaRPr lang="en-US" altLang="zh-TW" dirty="0"/>
          </a:p>
          <a:p>
            <a:pPr lvl="3"/>
            <a:endParaRPr lang="en-US" altLang="zh-TW" dirty="0"/>
          </a:p>
          <a:p>
            <a:pPr lvl="3"/>
            <a:endParaRPr lang="en-US" altLang="zh-TW" dirty="0"/>
          </a:p>
          <a:p>
            <a:pPr lvl="3"/>
            <a:r>
              <a:rPr lang="en-US" altLang="zh-TW" dirty="0"/>
              <a:t>insert </a:t>
            </a:r>
            <a:r>
              <a:rPr lang="zh-TW" altLang="en-US" dirty="0"/>
              <a:t>方法是將元素加在串列的指定位置，注意索引值不能超過串列元素個數，否則會產生「索引超過範圍」的錯誤。例如：</a:t>
            </a: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348880"/>
            <a:ext cx="61341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705" y="4141439"/>
            <a:ext cx="5705475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611863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2"/>
            <a:r>
              <a:rPr lang="zh-TW" altLang="en-US" dirty="0"/>
              <a:t>範例：以串列計算班級成績</a:t>
            </a:r>
          </a:p>
          <a:p>
            <a:pPr lvl="3"/>
            <a:r>
              <a:rPr lang="zh-TW" altLang="en-US" dirty="0"/>
              <a:t>小明是一位教師，請為小明設計一個輸入成績的程式，學生成績需存入串列做為串列元素，如果輸入「</a:t>
            </a:r>
            <a:r>
              <a:rPr lang="en-US" altLang="zh-TW" dirty="0"/>
              <a:t>-1</a:t>
            </a:r>
            <a:r>
              <a:rPr lang="zh-TW" altLang="en-US" dirty="0"/>
              <a:t>」表示成績輸入結束，最後顯示班上總成績及平均成績。</a:t>
            </a: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074" y="1988840"/>
            <a:ext cx="6754514" cy="2386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7869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7"/>
          </p:nvPr>
        </p:nvSpPr>
        <p:spPr>
          <a:xfrm>
            <a:off x="1259632" y="4286256"/>
            <a:ext cx="7670086" cy="1143008"/>
          </a:xfrm>
        </p:spPr>
        <p:txBody>
          <a:bodyPr/>
          <a:lstStyle/>
          <a:p>
            <a:r>
              <a:rPr lang="en-US" altLang="zh-TW" dirty="0">
                <a:hlinkClick r:id="rId2" action="ppaction://hlinksldjump"/>
              </a:rPr>
              <a:t>3.1 </a:t>
            </a:r>
            <a:r>
              <a:rPr lang="zh-TW" altLang="en-US" dirty="0">
                <a:hlinkClick r:id="rId2" action="ppaction://hlinksldjump"/>
              </a:rPr>
              <a:t>迴圈</a:t>
            </a:r>
            <a:endParaRPr lang="en-US" altLang="zh-TW" dirty="0"/>
          </a:p>
          <a:p>
            <a:r>
              <a:rPr lang="en-US" altLang="zh-TW" dirty="0">
                <a:hlinkClick r:id="rId3" action="ppaction://hlinksldjump"/>
              </a:rPr>
              <a:t>3.2 </a:t>
            </a:r>
            <a:r>
              <a:rPr lang="zh-TW" altLang="en-US" dirty="0">
                <a:hlinkClick r:id="rId3" action="ppaction://hlinksldjump"/>
              </a:rPr>
              <a:t>串列、元組及字典</a:t>
            </a:r>
            <a:endParaRPr lang="en-US" altLang="zh-TW" dirty="0"/>
          </a:p>
          <a:p>
            <a:r>
              <a:rPr lang="en-US" altLang="zh-TW" dirty="0">
                <a:hlinkClick r:id="rId4" action="ppaction://hlinksldjump"/>
              </a:rPr>
              <a:t>3.3 </a:t>
            </a:r>
            <a:r>
              <a:rPr lang="zh-TW" altLang="en-US" dirty="0">
                <a:hlinkClick r:id="rId4" action="ppaction://hlinksldjump"/>
              </a:rPr>
              <a:t>函式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6"/>
          </p:nvPr>
        </p:nvSpPr>
        <p:spPr>
          <a:xfrm>
            <a:off x="3347864" y="261218"/>
            <a:ext cx="5688632" cy="2591718"/>
          </a:xfrm>
        </p:spPr>
        <p:txBody>
          <a:bodyPr/>
          <a:lstStyle/>
          <a:p>
            <a:pPr>
              <a:lnSpc>
                <a:spcPts val="1400"/>
              </a:lnSpc>
              <a:spcAft>
                <a:spcPts val="200"/>
              </a:spcAft>
            </a:pPr>
            <a:r>
              <a:rPr lang="en-US" altLang="zh-TW" sz="1200" dirty="0"/>
              <a:t>Python </a:t>
            </a:r>
            <a:r>
              <a:rPr lang="zh-TW" altLang="en-US" sz="1200" dirty="0"/>
              <a:t>迴圈命令有 </a:t>
            </a:r>
            <a:r>
              <a:rPr lang="en-US" altLang="zh-TW" sz="1200" dirty="0"/>
              <a:t>2 </a:t>
            </a:r>
            <a:r>
              <a:rPr lang="zh-TW" altLang="en-US" sz="1200" dirty="0"/>
              <a:t>個：</a:t>
            </a:r>
            <a:r>
              <a:rPr lang="en-US" altLang="zh-TW" sz="1200" dirty="0"/>
              <a:t>for </a:t>
            </a:r>
            <a:r>
              <a:rPr lang="zh-TW" altLang="en-US" sz="1200" dirty="0"/>
              <a:t>迴圈用於執行固定次數的迴圈，</a:t>
            </a:r>
            <a:r>
              <a:rPr lang="en-US" altLang="zh-TW" sz="1200" dirty="0"/>
              <a:t>while </a:t>
            </a:r>
            <a:r>
              <a:rPr lang="zh-TW" altLang="en-US" sz="1200" dirty="0"/>
              <a:t>迴圈用於執行次數不固定的迴圈。</a:t>
            </a:r>
          </a:p>
          <a:p>
            <a:pPr>
              <a:lnSpc>
                <a:spcPts val="1400"/>
              </a:lnSpc>
              <a:spcAft>
                <a:spcPts val="200"/>
              </a:spcAft>
            </a:pPr>
            <a:r>
              <a:rPr lang="zh-TW" altLang="en-US" sz="1200" dirty="0"/>
              <a:t>串列與其他語言的陣列 </a:t>
            </a:r>
            <a:r>
              <a:rPr lang="en-US" altLang="zh-TW" sz="1200" dirty="0"/>
              <a:t>(Array) </a:t>
            </a:r>
            <a:r>
              <a:rPr lang="zh-TW" altLang="en-US" sz="1200" dirty="0"/>
              <a:t>相同，其功能與變數相類似，是提供儲存資料的記憶體空間。每一個串列擁有一個名稱，做為識別該串列的標誌；串列中每一個資料稱為元素，每一個串列元素相當於一個變數，如此就可輕易儲存大量的資料儲存空間。</a:t>
            </a:r>
            <a:endParaRPr lang="en-US" altLang="zh-TW" sz="1200" dirty="0"/>
          </a:p>
          <a:p>
            <a:pPr>
              <a:lnSpc>
                <a:spcPts val="1400"/>
              </a:lnSpc>
              <a:spcAft>
                <a:spcPts val="200"/>
              </a:spcAft>
            </a:pPr>
            <a:r>
              <a:rPr lang="zh-TW" altLang="en-US" sz="1200" dirty="0"/>
              <a:t>元組的結構與串列完全相同，不同處在於元組的元素個數及元素值皆不能改變，而串列則可以改變。</a:t>
            </a:r>
          </a:p>
          <a:p>
            <a:pPr>
              <a:lnSpc>
                <a:spcPts val="1400"/>
              </a:lnSpc>
              <a:spcAft>
                <a:spcPts val="200"/>
              </a:spcAft>
            </a:pPr>
            <a:r>
              <a:rPr lang="zh-TW" altLang="en-US" sz="1200" dirty="0"/>
              <a:t>字典的結構也與串列類似，其元素是以「鍵</a:t>
            </a:r>
            <a:r>
              <a:rPr lang="en-US" altLang="zh-TW" sz="1200" dirty="0"/>
              <a:t>- </a:t>
            </a:r>
            <a:r>
              <a:rPr lang="zh-TW" altLang="en-US" sz="1200" dirty="0"/>
              <a:t>值」對方式儲存，這樣就可使用「鍵」來取得「值」。</a:t>
            </a:r>
          </a:p>
          <a:p>
            <a:pPr>
              <a:lnSpc>
                <a:spcPts val="1400"/>
              </a:lnSpc>
              <a:spcAft>
                <a:spcPts val="200"/>
              </a:spcAft>
            </a:pPr>
            <a:r>
              <a:rPr lang="zh-TW" altLang="en-US" sz="1200" dirty="0"/>
              <a:t>在一個較大型的程式中，通常會將具有特定功能或經常重複使用的程式，撰寫成獨立的小單元，稱為「函式」，並賦予函式一個名稱，當程式需要時就可以呼叫該函式執行。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zh-TW" altLang="en-US" dirty="0"/>
              <a:t>迴圈、資料結構及函式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TW" dirty="0"/>
              <a:t>03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903096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2"/>
            <a:r>
              <a:rPr lang="en-US" altLang="zh-TW" dirty="0"/>
              <a:t>append </a:t>
            </a:r>
            <a:r>
              <a:rPr lang="zh-TW" altLang="en-US" dirty="0"/>
              <a:t>與 </a:t>
            </a:r>
            <a:r>
              <a:rPr lang="en-US" altLang="zh-TW" dirty="0"/>
              <a:t>extend </a:t>
            </a:r>
            <a:r>
              <a:rPr lang="zh-TW" altLang="en-US" dirty="0"/>
              <a:t>方法的區別</a:t>
            </a:r>
          </a:p>
          <a:p>
            <a:pPr lvl="3"/>
            <a:r>
              <a:rPr lang="en-US" altLang="zh-TW" dirty="0"/>
              <a:t>append </a:t>
            </a:r>
            <a:r>
              <a:rPr lang="zh-TW" altLang="en-US" dirty="0"/>
              <a:t>及 </a:t>
            </a:r>
            <a:r>
              <a:rPr lang="en-US" altLang="zh-TW" dirty="0"/>
              <a:t>extend </a:t>
            </a:r>
            <a:r>
              <a:rPr lang="zh-TW" altLang="en-US" dirty="0"/>
              <a:t>方法都是將資料加在串列最後面，不同處在於 </a:t>
            </a:r>
            <a:r>
              <a:rPr lang="en-US" altLang="zh-TW" dirty="0"/>
              <a:t>append </a:t>
            </a:r>
            <a:r>
              <a:rPr lang="zh-TW" altLang="en-US" dirty="0"/>
              <a:t>方法的參數可以是元素，也可以是串列。如果是串列，會將整個串列當成一個元素加入串列，例如：</a:t>
            </a:r>
            <a:endParaRPr lang="en-US" altLang="zh-TW" dirty="0"/>
          </a:p>
          <a:p>
            <a:pPr lvl="3"/>
            <a:endParaRPr lang="en-US" altLang="zh-TW" dirty="0"/>
          </a:p>
          <a:p>
            <a:pPr lvl="3"/>
            <a:endParaRPr lang="en-US" altLang="zh-TW" dirty="0"/>
          </a:p>
          <a:p>
            <a:pPr lvl="3"/>
            <a:endParaRPr lang="en-US" altLang="zh-TW" dirty="0"/>
          </a:p>
          <a:p>
            <a:pPr lvl="3"/>
            <a:r>
              <a:rPr lang="en-US" altLang="zh-TW" dirty="0"/>
              <a:t>extend </a:t>
            </a:r>
            <a:r>
              <a:rPr lang="zh-TW" altLang="en-US" dirty="0"/>
              <a:t>方法的參數只可以是串列，不可以是元素。</a:t>
            </a:r>
            <a:r>
              <a:rPr lang="en-US" altLang="zh-TW" dirty="0"/>
              <a:t>extend </a:t>
            </a:r>
            <a:r>
              <a:rPr lang="zh-TW" altLang="en-US" dirty="0"/>
              <a:t>方法會將串列中的元素做為個別元素逐一加入串列，例如：</a:t>
            </a: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348880"/>
            <a:ext cx="6867525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467" y="4581128"/>
            <a:ext cx="6724650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99324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2"/>
            <a:r>
              <a:rPr lang="en-US" altLang="zh-TW" dirty="0"/>
              <a:t>pop </a:t>
            </a:r>
            <a:r>
              <a:rPr lang="zh-TW" altLang="en-US" dirty="0"/>
              <a:t>方法</a:t>
            </a:r>
          </a:p>
          <a:p>
            <a:pPr lvl="3"/>
            <a:r>
              <a:rPr lang="en-US" altLang="zh-TW" dirty="0"/>
              <a:t>pop </a:t>
            </a:r>
            <a:r>
              <a:rPr lang="zh-TW" altLang="en-US" dirty="0"/>
              <a:t>方法的功能是由串列中取出元素，同時串列會將該元素移除。</a:t>
            </a:r>
            <a:r>
              <a:rPr lang="en-US" altLang="zh-TW" dirty="0"/>
              <a:t>pop </a:t>
            </a:r>
            <a:r>
              <a:rPr lang="zh-TW" altLang="en-US" dirty="0"/>
              <a:t>方法可以有參數，也可以沒有參數：如果沒有參數，就取出最後 </a:t>
            </a:r>
            <a:r>
              <a:rPr lang="en-US" altLang="zh-TW" dirty="0"/>
              <a:t>1 </a:t>
            </a:r>
            <a:r>
              <a:rPr lang="zh-TW" altLang="en-US" dirty="0"/>
              <a:t>個元素；如果有參數，參數的資料型態為整數，就取出以參數為索引值的元素。</a:t>
            </a: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420888"/>
            <a:ext cx="6038850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80523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zh-TW" dirty="0"/>
              <a:t>3.2.2 </a:t>
            </a:r>
            <a:r>
              <a:rPr lang="zh-TW" altLang="en-US" dirty="0"/>
              <a:t>元組 </a:t>
            </a:r>
            <a:r>
              <a:rPr lang="en-US" altLang="zh-TW" dirty="0"/>
              <a:t>(Tuple)</a:t>
            </a:r>
          </a:p>
          <a:p>
            <a:pPr lvl="3"/>
            <a:r>
              <a:rPr lang="zh-TW" altLang="en-US" dirty="0"/>
              <a:t>元組的使用方式是將元素置於小括號中 </a:t>
            </a:r>
            <a:r>
              <a:rPr lang="en-US" altLang="zh-TW" dirty="0"/>
              <a:t>( </a:t>
            </a:r>
            <a:r>
              <a:rPr lang="zh-TW" altLang="en-US" dirty="0"/>
              <a:t>串列是中括號</a:t>
            </a:r>
            <a:r>
              <a:rPr lang="en-US" altLang="zh-TW" dirty="0"/>
              <a:t>)</a:t>
            </a:r>
            <a:r>
              <a:rPr lang="zh-TW" altLang="en-US" dirty="0"/>
              <a:t>，元素之間以逗號分隔，語法為：</a:t>
            </a:r>
            <a:endParaRPr lang="en-US" altLang="zh-TW" dirty="0"/>
          </a:p>
          <a:p>
            <a:pPr lvl="3"/>
            <a:endParaRPr lang="en-US" altLang="zh-TW" dirty="0"/>
          </a:p>
          <a:p>
            <a:pPr lvl="3"/>
            <a:r>
              <a:rPr lang="zh-TW" altLang="en-US" dirty="0"/>
              <a:t>元組的使用方式與串列相同，但不能修改元素值，否則會產生錯誤，例如：</a:t>
            </a:r>
          </a:p>
        </p:txBody>
      </p:sp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060848"/>
            <a:ext cx="51244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919412"/>
            <a:ext cx="6619875" cy="101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751694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2"/>
            <a:r>
              <a:rPr lang="zh-TW" altLang="en-US" dirty="0"/>
              <a:t>串列和元組互相轉換</a:t>
            </a:r>
            <a:endParaRPr lang="en-US" altLang="zh-TW" dirty="0"/>
          </a:p>
          <a:p>
            <a:pPr lvl="3"/>
            <a:r>
              <a:rPr lang="zh-TW" altLang="en-US" dirty="0"/>
              <a:t>元組轉換為串列的範例：</a:t>
            </a:r>
            <a:endParaRPr lang="en-US" altLang="zh-TW" dirty="0"/>
          </a:p>
          <a:p>
            <a:pPr lvl="3"/>
            <a:endParaRPr lang="en-US" altLang="zh-TW" dirty="0"/>
          </a:p>
          <a:p>
            <a:pPr lvl="3"/>
            <a:endParaRPr lang="en-US" altLang="zh-TW" dirty="0"/>
          </a:p>
          <a:p>
            <a:pPr lvl="3"/>
            <a:endParaRPr lang="en-US" altLang="zh-TW" dirty="0"/>
          </a:p>
          <a:p>
            <a:pPr lvl="3"/>
            <a:r>
              <a:rPr lang="zh-TW" altLang="en-US" dirty="0"/>
              <a:t>串列轉換為元組的範例：</a:t>
            </a: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700808"/>
            <a:ext cx="6477000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573016"/>
            <a:ext cx="7038975" cy="100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728743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zh-TW" dirty="0"/>
              <a:t>3.2.3 </a:t>
            </a:r>
            <a:r>
              <a:rPr lang="zh-TW" altLang="en-US" dirty="0"/>
              <a:t>字典 </a:t>
            </a:r>
            <a:r>
              <a:rPr lang="en-US" altLang="zh-TW" dirty="0"/>
              <a:t>(</a:t>
            </a:r>
            <a:r>
              <a:rPr lang="en-US" altLang="zh-TW" dirty="0" err="1"/>
              <a:t>Dict</a:t>
            </a:r>
            <a:r>
              <a:rPr lang="en-US" altLang="zh-TW" dirty="0"/>
              <a:t>)</a:t>
            </a:r>
          </a:p>
          <a:p>
            <a:pPr lvl="3"/>
            <a:r>
              <a:rPr lang="zh-TW" altLang="en-US" dirty="0"/>
              <a:t>字典的結構也與串列類似，其元素是以「鍵</a:t>
            </a:r>
            <a:r>
              <a:rPr lang="en-US" altLang="zh-TW" dirty="0"/>
              <a:t>- </a:t>
            </a:r>
            <a:r>
              <a:rPr lang="zh-TW" altLang="en-US" dirty="0"/>
              <a:t>值」對方式儲存，這樣就可使用「鍵」來取得「值」。字典是將元素置於一對大括號「</a:t>
            </a:r>
            <a:r>
              <a:rPr lang="en-US" altLang="zh-TW" dirty="0"/>
              <a:t>{}</a:t>
            </a:r>
            <a:r>
              <a:rPr lang="zh-TW" altLang="en-US" dirty="0"/>
              <a:t>」中，其語法為：</a:t>
            </a:r>
            <a:endParaRPr lang="en-US" altLang="zh-TW" dirty="0"/>
          </a:p>
          <a:p>
            <a:pPr lvl="3"/>
            <a:endParaRPr lang="en-US" altLang="zh-TW" dirty="0"/>
          </a:p>
          <a:p>
            <a:pPr lvl="3"/>
            <a:r>
              <a:rPr lang="zh-TW" altLang="en-US" dirty="0"/>
              <a:t>取得字典元素值的方法是以「鍵」做為索引來取得「值」，例如：</a:t>
            </a:r>
            <a:endParaRPr lang="en-US" altLang="zh-TW" dirty="0"/>
          </a:p>
          <a:p>
            <a:pPr lvl="3"/>
            <a:endParaRPr lang="en-US" altLang="zh-TW" dirty="0"/>
          </a:p>
          <a:p>
            <a:pPr lvl="3"/>
            <a:r>
              <a:rPr lang="zh-TW" altLang="en-US" dirty="0"/>
              <a:t>元素在字典中的排列順序是隨機的，與設定順序不一定相同，例如：</a:t>
            </a:r>
            <a:endParaRPr lang="en-US" altLang="zh-TW" dirty="0"/>
          </a:p>
          <a:p>
            <a:pPr lvl="3"/>
            <a:endParaRPr lang="en-US" altLang="zh-TW" dirty="0"/>
          </a:p>
          <a:p>
            <a:pPr lvl="3"/>
            <a:endParaRPr lang="en-US" altLang="zh-TW" dirty="0"/>
          </a:p>
          <a:p>
            <a:pPr lvl="3"/>
            <a:r>
              <a:rPr lang="zh-TW" altLang="en-US" dirty="0"/>
              <a:t>修改元素值的方法是對「鍵」設定新「值」，新元素值會取代舊元素值，例如：</a:t>
            </a: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060848"/>
            <a:ext cx="6286500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897" y="2914650"/>
            <a:ext cx="57150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861048"/>
            <a:ext cx="7848872" cy="624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5229200"/>
            <a:ext cx="6943725" cy="100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969630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3"/>
            <a:r>
              <a:rPr lang="zh-TW" altLang="en-US" dirty="0"/>
              <a:t>新增元素的方法是設定新「鍵」及新「值」，例如：</a:t>
            </a:r>
            <a:endParaRPr lang="en-US" altLang="zh-TW" dirty="0"/>
          </a:p>
          <a:p>
            <a:pPr lvl="3"/>
            <a:endParaRPr lang="en-US" altLang="zh-TW" dirty="0"/>
          </a:p>
          <a:p>
            <a:pPr lvl="3"/>
            <a:endParaRPr lang="en-US" altLang="zh-TW" dirty="0"/>
          </a:p>
          <a:p>
            <a:pPr lvl="3"/>
            <a:endParaRPr lang="en-US" altLang="zh-TW" dirty="0"/>
          </a:p>
          <a:p>
            <a:pPr lvl="3"/>
            <a:r>
              <a:rPr lang="zh-TW" altLang="en-US" dirty="0"/>
              <a:t>刪除字典則有三種情況。第一種是刪除字典中特定元素，語法為：</a:t>
            </a:r>
            <a:endParaRPr lang="en-US" altLang="zh-TW" dirty="0"/>
          </a:p>
          <a:p>
            <a:pPr lvl="3"/>
            <a:endParaRPr lang="en-US" altLang="zh-TW" dirty="0"/>
          </a:p>
          <a:p>
            <a:pPr lvl="3"/>
            <a:r>
              <a:rPr lang="zh-TW" altLang="en-US" dirty="0"/>
              <a:t>第二種是刪除字典中所有元素，語法為：</a:t>
            </a:r>
            <a:endParaRPr lang="en-US" altLang="zh-TW" dirty="0"/>
          </a:p>
          <a:p>
            <a:pPr lvl="3"/>
            <a:endParaRPr lang="en-US" altLang="zh-TW" dirty="0"/>
          </a:p>
          <a:p>
            <a:pPr lvl="3"/>
            <a:r>
              <a:rPr lang="zh-TW" altLang="en-US" dirty="0"/>
              <a:t>第三種是刪除字典，字典刪除後該字典就不存在，語法為：</a:t>
            </a:r>
            <a:endParaRPr lang="en-US" altLang="zh-TW" dirty="0"/>
          </a:p>
          <a:p>
            <a:pPr lvl="3"/>
            <a:endParaRPr lang="en-US" altLang="zh-TW" dirty="0"/>
          </a:p>
          <a:p>
            <a:pPr lvl="3"/>
            <a:endParaRPr lang="zh-TW" altLang="en-US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196752"/>
            <a:ext cx="8240216" cy="9252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346" y="3064329"/>
            <a:ext cx="3819525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424" y="4005064"/>
            <a:ext cx="337185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346" y="4869024"/>
            <a:ext cx="2705100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78696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zh-TW" dirty="0"/>
              <a:t>3.2.4 </a:t>
            </a:r>
            <a:r>
              <a:rPr lang="zh-TW" altLang="en-US" dirty="0"/>
              <a:t>進階字典操作</a:t>
            </a:r>
          </a:p>
          <a:p>
            <a:pPr lvl="3"/>
            <a:r>
              <a:rPr lang="zh-TW" altLang="en-US" dirty="0"/>
              <a:t>與串列相同，有許多進階方法可對字典進行操作，下表為字典的常用方法：</a:t>
            </a:r>
            <a:r>
              <a:rPr lang="en-US" altLang="zh-TW" dirty="0"/>
              <a:t>( </a:t>
            </a:r>
            <a:r>
              <a:rPr lang="zh-TW" altLang="en-US" dirty="0"/>
              <a:t>表中 </a:t>
            </a:r>
            <a:r>
              <a:rPr lang="en-US" altLang="zh-TW" dirty="0"/>
              <a:t>dict1={"joe":5,"mary":8}</a:t>
            </a:r>
            <a:r>
              <a:rPr lang="zh-TW" altLang="en-US" dirty="0"/>
              <a:t>，</a:t>
            </a:r>
            <a:r>
              <a:rPr lang="en-US" altLang="zh-TW" dirty="0"/>
              <a:t>n </a:t>
            </a:r>
            <a:r>
              <a:rPr lang="zh-TW" altLang="en-US" dirty="0"/>
              <a:t>為整數，</a:t>
            </a:r>
            <a:r>
              <a:rPr lang="en-US" altLang="zh-TW" dirty="0"/>
              <a:t>b </a:t>
            </a:r>
            <a:r>
              <a:rPr lang="zh-TW" altLang="en-US" dirty="0"/>
              <a:t>為布林變數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988840"/>
            <a:ext cx="5904656" cy="4446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99324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2"/>
            <a:r>
              <a:rPr lang="en-US" altLang="zh-TW" dirty="0"/>
              <a:t>keys </a:t>
            </a:r>
            <a:r>
              <a:rPr lang="zh-TW" altLang="en-US" dirty="0"/>
              <a:t>、 </a:t>
            </a:r>
            <a:r>
              <a:rPr lang="en-US" altLang="zh-TW" dirty="0"/>
              <a:t>values </a:t>
            </a:r>
            <a:r>
              <a:rPr lang="zh-TW" altLang="en-US" dirty="0"/>
              <a:t>及 </a:t>
            </a:r>
            <a:r>
              <a:rPr lang="en-US" altLang="zh-TW" dirty="0"/>
              <a:t>items </a:t>
            </a:r>
            <a:r>
              <a:rPr lang="zh-TW" altLang="en-US" dirty="0"/>
              <a:t>方法</a:t>
            </a:r>
          </a:p>
          <a:p>
            <a:pPr lvl="3"/>
            <a:r>
              <a:rPr lang="zh-TW" altLang="en-US" dirty="0"/>
              <a:t>字典的 </a:t>
            </a:r>
            <a:r>
              <a:rPr lang="en-US" altLang="zh-TW" dirty="0"/>
              <a:t>keys() </a:t>
            </a:r>
            <a:r>
              <a:rPr lang="zh-TW" altLang="en-US" dirty="0"/>
              <a:t>方法可取得所有「鍵」組成的組合，資料型態為 </a:t>
            </a:r>
            <a:r>
              <a:rPr lang="en-US" altLang="zh-TW" dirty="0" err="1"/>
              <a:t>dict_keys</a:t>
            </a:r>
            <a:r>
              <a:rPr lang="zh-TW" altLang="en-US" dirty="0"/>
              <a:t>；</a:t>
            </a:r>
            <a:r>
              <a:rPr lang="en-US" altLang="zh-TW" dirty="0"/>
              <a:t>values() </a:t>
            </a:r>
            <a:r>
              <a:rPr lang="zh-TW" altLang="en-US" dirty="0"/>
              <a:t>方法可取得所有「值」組成的組合，資料型態為 </a:t>
            </a:r>
            <a:r>
              <a:rPr lang="en-US" altLang="zh-TW" dirty="0" err="1"/>
              <a:t>dict_values</a:t>
            </a:r>
            <a:r>
              <a:rPr lang="zh-TW" altLang="en-US" dirty="0"/>
              <a:t>。可將</a:t>
            </a:r>
            <a:r>
              <a:rPr lang="en-US" altLang="zh-TW" dirty="0"/>
              <a:t>keys </a:t>
            </a:r>
            <a:r>
              <a:rPr lang="zh-TW" altLang="en-US" dirty="0"/>
              <a:t>及 </a:t>
            </a:r>
            <a:r>
              <a:rPr lang="en-US" altLang="zh-TW" dirty="0"/>
              <a:t>values </a:t>
            </a:r>
            <a:r>
              <a:rPr lang="zh-TW" altLang="en-US" dirty="0"/>
              <a:t>方法取得的資料以 </a:t>
            </a:r>
            <a:r>
              <a:rPr lang="en-US" altLang="zh-TW" dirty="0"/>
              <a:t>list </a:t>
            </a:r>
            <a:r>
              <a:rPr lang="zh-TW" altLang="en-US" dirty="0"/>
              <a:t>函式轉換為串列，轉成串列才能取得元素值，將兩者組合就可列印字典全部內容。</a:t>
            </a:r>
            <a:endParaRPr lang="en-US" altLang="zh-TW" dirty="0"/>
          </a:p>
          <a:p>
            <a:pPr lvl="3"/>
            <a:endParaRPr lang="zh-TW" altLang="en-US" dirty="0"/>
          </a:p>
          <a:p>
            <a:pPr lvl="2"/>
            <a:r>
              <a:rPr lang="zh-TW" altLang="en-US" dirty="0"/>
              <a:t>範例：顯示字典內容 </a:t>
            </a:r>
            <a:r>
              <a:rPr lang="en-US" altLang="zh-TW" dirty="0"/>
              <a:t>( </a:t>
            </a:r>
            <a:r>
              <a:rPr lang="zh-TW" altLang="en-US" dirty="0"/>
              <a:t>一</a:t>
            </a:r>
            <a:r>
              <a:rPr lang="en-US" altLang="zh-TW" dirty="0"/>
              <a:t>)</a:t>
            </a:r>
          </a:p>
          <a:p>
            <a:pPr lvl="3"/>
            <a:r>
              <a:rPr lang="zh-TW" altLang="en-US" dirty="0"/>
              <a:t>先建立 </a:t>
            </a:r>
            <a:r>
              <a:rPr lang="en-US" altLang="zh-TW" dirty="0"/>
              <a:t>3 </a:t>
            </a:r>
            <a:r>
              <a:rPr lang="zh-TW" altLang="en-US" dirty="0"/>
              <a:t>筆字典資料：「鍵」為學生姓名，「值」為學生成績，再以程式新增 </a:t>
            </a:r>
            <a:r>
              <a:rPr lang="en-US" altLang="zh-TW" dirty="0"/>
              <a:t>2 </a:t>
            </a:r>
            <a:r>
              <a:rPr lang="zh-TW" altLang="en-US" dirty="0"/>
              <a:t>筆資料，最後以 </a:t>
            </a:r>
            <a:r>
              <a:rPr lang="en-US" altLang="zh-TW" dirty="0"/>
              <a:t>keys </a:t>
            </a:r>
            <a:r>
              <a:rPr lang="zh-TW" altLang="en-US" dirty="0"/>
              <a:t>及 </a:t>
            </a:r>
            <a:r>
              <a:rPr lang="en-US" altLang="zh-TW" dirty="0"/>
              <a:t>values </a:t>
            </a:r>
            <a:r>
              <a:rPr lang="zh-TW" altLang="en-US" dirty="0"/>
              <a:t>方法顯示字典內容。</a:t>
            </a:r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219" y="4437112"/>
            <a:ext cx="6897588" cy="16786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80523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2"/>
            <a:r>
              <a:rPr lang="en-US" altLang="zh-TW" dirty="0"/>
              <a:t>get </a:t>
            </a:r>
            <a:r>
              <a:rPr lang="zh-TW" altLang="en-US" dirty="0"/>
              <a:t>及 </a:t>
            </a:r>
            <a:r>
              <a:rPr lang="en-US" altLang="zh-TW" dirty="0" err="1"/>
              <a:t>setdefault</a:t>
            </a:r>
            <a:r>
              <a:rPr lang="en-US" altLang="zh-TW" dirty="0"/>
              <a:t> </a:t>
            </a:r>
            <a:r>
              <a:rPr lang="zh-TW" altLang="en-US" dirty="0"/>
              <a:t>方法</a:t>
            </a:r>
          </a:p>
          <a:p>
            <a:pPr lvl="3"/>
            <a:r>
              <a:rPr lang="en-US" altLang="zh-TW" dirty="0"/>
              <a:t>get </a:t>
            </a:r>
            <a:r>
              <a:rPr lang="zh-TW" altLang="en-US" dirty="0"/>
              <a:t>方法可取得「鍵」對應的「值」，語法為：</a:t>
            </a:r>
            <a:endParaRPr lang="en-US" altLang="zh-TW" dirty="0"/>
          </a:p>
          <a:p>
            <a:pPr lvl="3"/>
            <a:endParaRPr lang="en-US" altLang="zh-TW" dirty="0"/>
          </a:p>
          <a:p>
            <a:pPr lvl="3"/>
            <a:r>
              <a:rPr lang="zh-TW" altLang="en-US" dirty="0"/>
              <a:t>例如：</a:t>
            </a:r>
            <a:endParaRPr lang="en-US" altLang="zh-TW" dirty="0"/>
          </a:p>
          <a:p>
            <a:pPr lvl="3"/>
            <a:endParaRPr lang="en-US" altLang="zh-TW" dirty="0"/>
          </a:p>
          <a:p>
            <a:pPr lvl="3"/>
            <a:endParaRPr lang="en-US" altLang="zh-TW" dirty="0"/>
          </a:p>
          <a:p>
            <a:pPr lvl="3"/>
            <a:endParaRPr lang="en-US" altLang="zh-TW" dirty="0"/>
          </a:p>
          <a:p>
            <a:pPr lvl="3"/>
            <a:r>
              <a:rPr lang="en-US" altLang="zh-TW" dirty="0" err="1"/>
              <a:t>setdefault</a:t>
            </a:r>
            <a:r>
              <a:rPr lang="en-US" altLang="zh-TW" dirty="0"/>
              <a:t> </a:t>
            </a:r>
            <a:r>
              <a:rPr lang="zh-TW" altLang="en-US" dirty="0"/>
              <a:t>方法的使用方式、功能及傳回值與 </a:t>
            </a:r>
            <a:r>
              <a:rPr lang="en-US" altLang="zh-TW" dirty="0"/>
              <a:t>get </a:t>
            </a:r>
            <a:r>
              <a:rPr lang="zh-TW" altLang="en-US" dirty="0"/>
              <a:t>方法完全相同。</a:t>
            </a:r>
            <a:r>
              <a:rPr lang="en-US" altLang="zh-TW" dirty="0" err="1"/>
              <a:t>setdefault</a:t>
            </a:r>
            <a:r>
              <a:rPr lang="en-US" altLang="zh-TW" dirty="0"/>
              <a:t> </a:t>
            </a:r>
            <a:r>
              <a:rPr lang="zh-TW" altLang="en-US" dirty="0"/>
              <a:t>方法和 </a:t>
            </a:r>
            <a:r>
              <a:rPr lang="en-US" altLang="zh-TW" dirty="0"/>
              <a:t>get </a:t>
            </a:r>
            <a:r>
              <a:rPr lang="zh-TW" altLang="en-US" dirty="0"/>
              <a:t>方法不同處在於字典的內容。</a:t>
            </a:r>
            <a:r>
              <a:rPr lang="en-US" altLang="zh-TW" dirty="0"/>
              <a:t>get </a:t>
            </a:r>
            <a:r>
              <a:rPr lang="zh-TW" altLang="en-US" dirty="0"/>
              <a:t>方法不會改變字典的內容；</a:t>
            </a:r>
            <a:r>
              <a:rPr lang="en-US" altLang="zh-TW" dirty="0" err="1"/>
              <a:t>setdefault</a:t>
            </a:r>
            <a:r>
              <a:rPr lang="en-US" altLang="zh-TW" dirty="0"/>
              <a:t> </a:t>
            </a:r>
            <a:r>
              <a:rPr lang="zh-TW" altLang="en-US" dirty="0"/>
              <a:t>方法若「鍵」存在，字典的內容不會改變，若「鍵」不存在，則會將「鍵</a:t>
            </a:r>
            <a:r>
              <a:rPr lang="en-US" altLang="zh-TW" dirty="0"/>
              <a:t>- </a:t>
            </a:r>
            <a:r>
              <a:rPr lang="zh-TW" altLang="en-US" dirty="0"/>
              <a:t>值」對加入字典做為元素：若有設定預設值，加入的是「鍵</a:t>
            </a:r>
            <a:r>
              <a:rPr lang="en-US" altLang="zh-TW" dirty="0"/>
              <a:t>: </a:t>
            </a:r>
            <a:r>
              <a:rPr lang="zh-TW" altLang="en-US" dirty="0"/>
              <a:t>預設值」，若沒有設定預設值，加入的是「鍵</a:t>
            </a:r>
            <a:r>
              <a:rPr lang="en-US" altLang="zh-TW" dirty="0"/>
              <a:t>:None</a:t>
            </a:r>
            <a:r>
              <a:rPr lang="zh-TW" altLang="en-US" dirty="0"/>
              <a:t>」。</a:t>
            </a:r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772816"/>
            <a:ext cx="4581525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564904"/>
            <a:ext cx="5820320" cy="1228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751694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3"/>
            <a:r>
              <a:rPr lang="zh-TW" altLang="en-US" dirty="0"/>
              <a:t>下面示範 </a:t>
            </a:r>
            <a:r>
              <a:rPr lang="en-US" altLang="zh-TW" dirty="0" err="1"/>
              <a:t>setdefault</a:t>
            </a:r>
            <a:r>
              <a:rPr lang="en-US" altLang="zh-TW" dirty="0"/>
              <a:t> </a:t>
            </a:r>
            <a:r>
              <a:rPr lang="zh-TW" altLang="en-US" dirty="0"/>
              <a:t>使用方法：</a:t>
            </a:r>
          </a:p>
          <a:p>
            <a:pPr lvl="3"/>
            <a:endParaRPr lang="zh-TW" altLang="en-US" dirty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196752"/>
            <a:ext cx="7452320" cy="1832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72874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zh-TW" dirty="0"/>
              <a:t>3.1.1 </a:t>
            </a:r>
            <a:r>
              <a:rPr lang="zh-TW" altLang="en-US" dirty="0"/>
              <a:t>串列 </a:t>
            </a:r>
            <a:r>
              <a:rPr lang="en-US" altLang="zh-TW" dirty="0"/>
              <a:t>(List)</a:t>
            </a:r>
          </a:p>
          <a:p>
            <a:pPr lvl="3"/>
            <a:r>
              <a:rPr lang="zh-TW" altLang="en-US" dirty="0"/>
              <a:t>串列 </a:t>
            </a:r>
            <a:r>
              <a:rPr lang="en-US" altLang="zh-TW" dirty="0"/>
              <a:t>( </a:t>
            </a:r>
            <a:r>
              <a:rPr lang="zh-TW" altLang="en-US" dirty="0"/>
              <a:t>又稱為「清單」或「列表」</a:t>
            </a:r>
            <a:r>
              <a:rPr lang="en-US" altLang="zh-TW" dirty="0"/>
              <a:t>)</a:t>
            </a:r>
            <a:r>
              <a:rPr lang="zh-TW" altLang="en-US" dirty="0"/>
              <a:t>，與其他語言的「陣列 </a:t>
            </a:r>
            <a:r>
              <a:rPr lang="en-US" altLang="zh-TW" dirty="0"/>
              <a:t>(Array)</a:t>
            </a:r>
            <a:r>
              <a:rPr lang="zh-TW" altLang="en-US" dirty="0"/>
              <a:t>」相同，其功能與變數相類似，是提供儲存資料的記憶體空間。每一個串列擁有一個名稱，做為識別該串列的標誌；串列中每一個資料稱為「元素」，每一個串列元素相當於一個變數，如此就可輕易儲存大量的資料儲存空間。要存取串列中特定元素，是以元素在串列中的位置做為索引，即可存取串列元素。</a:t>
            </a:r>
          </a:p>
          <a:p>
            <a:pPr lvl="3"/>
            <a:r>
              <a:rPr lang="zh-TW" altLang="en-US" dirty="0"/>
              <a:t>串列的使用方式是將元素置於中括號 </a:t>
            </a:r>
            <a:r>
              <a:rPr lang="en-US" altLang="zh-TW" dirty="0"/>
              <a:t>([]) </a:t>
            </a:r>
            <a:r>
              <a:rPr lang="zh-TW" altLang="en-US" dirty="0"/>
              <a:t>中，元素之間以逗號分隔，語法為：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3.1 </a:t>
            </a:r>
            <a:r>
              <a:rPr lang="zh-TW" altLang="en-US" dirty="0"/>
              <a:t>迴圈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149080"/>
            <a:ext cx="5905500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468676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3"/>
            <a:r>
              <a:rPr lang="zh-TW" altLang="en-US" dirty="0"/>
              <a:t>使用函式的程式設計方式具有下列的好處：</a:t>
            </a:r>
          </a:p>
          <a:p>
            <a:pPr lvl="4">
              <a:buFont typeface="Wingdings" panose="05000000000000000000" pitchFamily="2" charset="2"/>
              <a:buChar char="n"/>
            </a:pPr>
            <a:r>
              <a:rPr lang="zh-TW" altLang="en-US" dirty="0"/>
              <a:t>將大程式切割後由多人撰寫，有利於團隊分工，可縮短程式開發的時間。</a:t>
            </a:r>
          </a:p>
          <a:p>
            <a:pPr lvl="4">
              <a:buFont typeface="Wingdings" panose="05000000000000000000" pitchFamily="2" charset="2"/>
              <a:buChar char="n"/>
            </a:pPr>
            <a:r>
              <a:rPr lang="zh-TW" altLang="en-US" dirty="0"/>
              <a:t>可縮短程式的長度，程式碼也可重複使用，當再開發類似功能的產品時，只需稍微修改即可以套用。</a:t>
            </a:r>
          </a:p>
          <a:p>
            <a:pPr lvl="4">
              <a:buFont typeface="Wingdings" panose="05000000000000000000" pitchFamily="2" charset="2"/>
              <a:buChar char="n"/>
            </a:pPr>
            <a:r>
              <a:rPr lang="zh-TW" altLang="en-US" dirty="0"/>
              <a:t>程式可讀性高，易於除錯和維護。</a:t>
            </a:r>
            <a:endParaRPr lang="en-US" altLang="zh-TW" dirty="0"/>
          </a:p>
          <a:p>
            <a:pPr lvl="1"/>
            <a:r>
              <a:rPr lang="en-US" altLang="zh-TW" dirty="0"/>
              <a:t>3.3.1 </a:t>
            </a:r>
            <a:r>
              <a:rPr lang="zh-TW" altLang="en-US" dirty="0"/>
              <a:t>自訂函式</a:t>
            </a:r>
          </a:p>
          <a:p>
            <a:pPr lvl="3"/>
            <a:r>
              <a:rPr lang="zh-TW" altLang="en-US" dirty="0"/>
              <a:t>建立函式的語法為：</a:t>
            </a:r>
            <a:endParaRPr lang="en-US" altLang="zh-TW" dirty="0"/>
          </a:p>
          <a:p>
            <a:pPr lvl="3"/>
            <a:endParaRPr lang="en-US" altLang="zh-TW" dirty="0"/>
          </a:p>
          <a:p>
            <a:pPr lvl="3"/>
            <a:endParaRPr lang="en-US" altLang="zh-TW" dirty="0"/>
          </a:p>
          <a:p>
            <a:pPr lvl="3"/>
            <a:r>
              <a:rPr lang="zh-TW" altLang="en-US" dirty="0"/>
              <a:t>函式建立後並不會執行，必須在主程式中呼叫函式，才會執行函式，呼叫函式的語法為：</a:t>
            </a:r>
            <a:endParaRPr lang="en-US" altLang="zh-TW" dirty="0"/>
          </a:p>
          <a:p>
            <a:pPr lvl="4">
              <a:buFont typeface="Wingdings" panose="05000000000000000000" pitchFamily="2" charset="2"/>
              <a:buChar char="n"/>
            </a:pPr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3.3 </a:t>
            </a:r>
            <a:r>
              <a:rPr lang="zh-TW" altLang="en-US" dirty="0"/>
              <a:t>函式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217825"/>
            <a:ext cx="5328592" cy="857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5887144"/>
            <a:ext cx="4848225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421733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2"/>
            <a:r>
              <a:rPr lang="zh-TW" altLang="en-US" dirty="0"/>
              <a:t>範例：攝氏溫度轉華氏溫度</a:t>
            </a:r>
          </a:p>
          <a:p>
            <a:pPr lvl="3"/>
            <a:r>
              <a:rPr lang="zh-TW" altLang="en-US" dirty="0"/>
              <a:t>輸入攝氏溫度，求華氏溫度。</a:t>
            </a:r>
            <a:endParaRPr lang="en-US" altLang="zh-TW" dirty="0"/>
          </a:p>
          <a:p>
            <a:pPr lvl="3"/>
            <a:endParaRPr lang="en-US" altLang="zh-TW" dirty="0"/>
          </a:p>
          <a:p>
            <a:pPr lvl="3"/>
            <a:endParaRPr lang="en-US" altLang="zh-TW" dirty="0"/>
          </a:p>
          <a:p>
            <a:pPr lvl="3"/>
            <a:endParaRPr lang="en-US" altLang="zh-TW" dirty="0"/>
          </a:p>
          <a:p>
            <a:pPr lvl="3"/>
            <a:r>
              <a:rPr lang="zh-TW" altLang="en-US" dirty="0"/>
              <a:t>如果參數的數量較多，常會搞錯參數順序而導致錯誤結果，呼叫函式時可以輸入參數名稱，此種方式與參數順序無關，可以減少錯誤。不過輸入參數名稱方式會多輸入不少文字，降低建立程式效率。例如下面三種呼叫方式結果相同：</a:t>
            </a:r>
            <a:endParaRPr lang="en-US" altLang="zh-TW" dirty="0"/>
          </a:p>
          <a:p>
            <a:endParaRPr lang="zh-TW" altLang="en-US" dirty="0"/>
          </a:p>
        </p:txBody>
      </p:sp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061" y="1628800"/>
            <a:ext cx="6945292" cy="1327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群組 1"/>
          <p:cNvGrpSpPr/>
          <p:nvPr/>
        </p:nvGrpSpPr>
        <p:grpSpPr>
          <a:xfrm>
            <a:off x="795061" y="4365103"/>
            <a:ext cx="6547056" cy="1502271"/>
            <a:chOff x="1314061" y="4229075"/>
            <a:chExt cx="6924675" cy="1638300"/>
          </a:xfrm>
        </p:grpSpPr>
        <p:pic>
          <p:nvPicPr>
            <p:cNvPr id="29702" name="Picture 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14061" y="5229200"/>
              <a:ext cx="6924675" cy="638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9703" name="Picture 7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14061" y="4229075"/>
              <a:ext cx="6800850" cy="1000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2969630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2"/>
            <a:r>
              <a:rPr lang="zh-TW" altLang="en-US" dirty="0"/>
              <a:t>參數預設值</a:t>
            </a:r>
          </a:p>
          <a:p>
            <a:pPr lvl="3"/>
            <a:r>
              <a:rPr lang="zh-TW" altLang="en-US" dirty="0"/>
              <a:t>建立函式時可以為參數設定預設值，呼叫函式時，如果沒有傳入該參數時，就會使用預設值。參數設定預設值的方法為「參數 </a:t>
            </a:r>
            <a:r>
              <a:rPr lang="en-US" altLang="zh-TW" dirty="0"/>
              <a:t>= </a:t>
            </a:r>
            <a:r>
              <a:rPr lang="zh-TW" altLang="en-US" dirty="0"/>
              <a:t>值」，例如：</a:t>
            </a:r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060848"/>
            <a:ext cx="6336704" cy="11859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786963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zh-TW" dirty="0"/>
              <a:t>3.3.2 </a:t>
            </a:r>
            <a:r>
              <a:rPr lang="zh-TW" altLang="en-US" dirty="0"/>
              <a:t>不定數目參數函式</a:t>
            </a:r>
            <a:endParaRPr lang="en-US" altLang="zh-TW" dirty="0"/>
          </a:p>
          <a:p>
            <a:pPr lvl="3"/>
            <a:r>
              <a:rPr lang="en-US" altLang="zh-TW" dirty="0"/>
              <a:t>Python </a:t>
            </a:r>
            <a:r>
              <a:rPr lang="zh-TW" altLang="en-US" dirty="0"/>
              <a:t>建立函式時可以讓函式接受沒有預先設定的參數個數，方法是在參數名稱前加星號「*」，語法為：</a:t>
            </a:r>
            <a:endParaRPr lang="en-US" altLang="zh-TW" dirty="0"/>
          </a:p>
          <a:p>
            <a:pPr lvl="3"/>
            <a:endParaRPr lang="en-US" altLang="zh-TW" dirty="0"/>
          </a:p>
          <a:p>
            <a:pPr lvl="3"/>
            <a:endParaRPr lang="en-US" altLang="zh-TW" dirty="0"/>
          </a:p>
          <a:p>
            <a:pPr lvl="2"/>
            <a:r>
              <a:rPr lang="zh-TW" altLang="en-US" dirty="0"/>
              <a:t>範例：多數值加法器</a:t>
            </a:r>
          </a:p>
          <a:p>
            <a:pPr lvl="3"/>
            <a:r>
              <a:rPr lang="zh-TW" altLang="en-US" dirty="0"/>
              <a:t>建立不定參數數目的函式，此函式可以計算 </a:t>
            </a:r>
            <a:r>
              <a:rPr lang="en-US" altLang="zh-TW" dirty="0"/>
              <a:t>2 </a:t>
            </a:r>
            <a:r>
              <a:rPr lang="zh-TW" altLang="en-US" dirty="0"/>
              <a:t>個、</a:t>
            </a:r>
            <a:r>
              <a:rPr lang="en-US" altLang="zh-TW" dirty="0"/>
              <a:t>3 </a:t>
            </a:r>
            <a:r>
              <a:rPr lang="zh-TW" altLang="en-US" dirty="0"/>
              <a:t>個、</a:t>
            </a:r>
            <a:r>
              <a:rPr lang="en-US" altLang="zh-TW" dirty="0"/>
              <a:t>4 </a:t>
            </a:r>
            <a:r>
              <a:rPr lang="zh-TW" altLang="en-US" dirty="0"/>
              <a:t>個、⋯⋯數值總和。</a:t>
            </a:r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988840"/>
            <a:ext cx="3744416" cy="582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989814"/>
            <a:ext cx="7560840" cy="17062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99324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zh-TW" dirty="0"/>
              <a:t>3.3.3 </a:t>
            </a:r>
            <a:r>
              <a:rPr lang="zh-TW" altLang="en-US" dirty="0"/>
              <a:t>變數有效範圍</a:t>
            </a:r>
          </a:p>
          <a:p>
            <a:pPr lvl="3"/>
            <a:r>
              <a:rPr lang="zh-TW" altLang="en-US" dirty="0"/>
              <a:t>變數依其有效範圍分為全域變數及區域變數：</a:t>
            </a:r>
          </a:p>
          <a:p>
            <a:pPr lvl="3"/>
            <a:r>
              <a:rPr lang="zh-TW" altLang="en-US" dirty="0"/>
              <a:t>█</a:t>
            </a:r>
            <a:r>
              <a:rPr lang="zh-TW" altLang="en-US" b="1" dirty="0"/>
              <a:t> 全域變數</a:t>
            </a:r>
            <a:r>
              <a:rPr lang="zh-TW" altLang="en-US" dirty="0"/>
              <a:t>：定義在函式外的變數，其有效範圍是整個 </a:t>
            </a:r>
            <a:r>
              <a:rPr lang="en-US" altLang="zh-TW" dirty="0"/>
              <a:t>Python </a:t>
            </a:r>
            <a:r>
              <a:rPr lang="zh-TW" altLang="en-US" dirty="0"/>
              <a:t>檔案。</a:t>
            </a:r>
          </a:p>
          <a:p>
            <a:pPr lvl="3"/>
            <a:r>
              <a:rPr lang="zh-TW" altLang="en-US" dirty="0"/>
              <a:t>█ </a:t>
            </a:r>
            <a:r>
              <a:rPr lang="zh-TW" altLang="en-US" b="1" dirty="0"/>
              <a:t>區域變數</a:t>
            </a:r>
            <a:r>
              <a:rPr lang="zh-TW" altLang="en-US" dirty="0"/>
              <a:t>：定義在一個函式中的變數，其有效範圍是在該函式內。</a:t>
            </a:r>
          </a:p>
        </p:txBody>
      </p:sp>
    </p:spTree>
    <p:extLst>
      <p:ext uri="{BB962C8B-B14F-4D97-AF65-F5344CB8AC3E}">
        <p14:creationId xmlns:p14="http://schemas.microsoft.com/office/powerpoint/2010/main" val="32805232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zh-TW" dirty="0"/>
              <a:t>3.3.4 </a:t>
            </a:r>
            <a:r>
              <a:rPr lang="zh-TW" altLang="en-US" dirty="0"/>
              <a:t>內建函式</a:t>
            </a:r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319144"/>
            <a:ext cx="6048672" cy="5278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7516949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2"/>
            <a:r>
              <a:rPr lang="zh-TW" altLang="en-US" dirty="0"/>
              <a:t>範例：內建函式應用</a:t>
            </a:r>
          </a:p>
          <a:p>
            <a:pPr lvl="3"/>
            <a:r>
              <a:rPr lang="zh-TW" altLang="en-US" dirty="0"/>
              <a:t>讓使用者輸入若干個正整數，以內建函式顯示最大數、最小數、總和及排序。</a:t>
            </a:r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092" y="1700808"/>
            <a:ext cx="6432574" cy="2561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7287436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zh-TW" dirty="0"/>
              <a:t>3.3.5 import </a:t>
            </a:r>
            <a:r>
              <a:rPr lang="zh-TW" altLang="en-US" dirty="0"/>
              <a:t>套件</a:t>
            </a:r>
          </a:p>
          <a:p>
            <a:pPr lvl="3"/>
            <a:r>
              <a:rPr lang="en-US" altLang="zh-TW" dirty="0"/>
              <a:t>Python </a:t>
            </a:r>
            <a:r>
              <a:rPr lang="zh-TW" altLang="en-US" dirty="0"/>
              <a:t>最為人稱道的優勢就是擁有許多內建套件 </a:t>
            </a:r>
            <a:r>
              <a:rPr lang="en-US" altLang="zh-TW" dirty="0"/>
              <a:t>(package</a:t>
            </a:r>
            <a:r>
              <a:rPr lang="zh-TW" altLang="en-US" dirty="0"/>
              <a:t>，又稱為「模組</a:t>
            </a:r>
            <a:r>
              <a:rPr lang="en-US" altLang="zh-TW" dirty="0"/>
              <a:t>module</a:t>
            </a:r>
            <a:r>
              <a:rPr lang="zh-TW" altLang="en-US" dirty="0"/>
              <a:t>」</a:t>
            </a:r>
            <a:r>
              <a:rPr lang="en-US" altLang="zh-TW" dirty="0"/>
              <a:t>)</a:t>
            </a:r>
            <a:r>
              <a:rPr lang="zh-TW" altLang="en-US" dirty="0"/>
              <a:t>，更有很多第三方公司開發功能強大的套件，使得 </a:t>
            </a:r>
            <a:r>
              <a:rPr lang="en-US" altLang="zh-TW" dirty="0"/>
              <a:t>Python </a:t>
            </a:r>
            <a:r>
              <a:rPr lang="zh-TW" altLang="en-US" dirty="0"/>
              <a:t>功能可以無限擴充。內建套件只要使用「</a:t>
            </a:r>
            <a:r>
              <a:rPr lang="en-US" altLang="zh-TW" dirty="0"/>
              <a:t>import</a:t>
            </a:r>
            <a:r>
              <a:rPr lang="zh-TW" altLang="en-US" dirty="0"/>
              <a:t>」命令就可匯入，第三方套件則先要安裝才能使用「</a:t>
            </a:r>
            <a:r>
              <a:rPr lang="en-US" altLang="zh-TW" dirty="0"/>
              <a:t>import</a:t>
            </a:r>
            <a:r>
              <a:rPr lang="zh-TW" altLang="en-US" dirty="0"/>
              <a:t>」命令匯入 </a:t>
            </a:r>
            <a:r>
              <a:rPr lang="en-US" altLang="zh-TW" dirty="0"/>
              <a:t>( </a:t>
            </a:r>
            <a:r>
              <a:rPr lang="zh-TW" altLang="en-US" dirty="0"/>
              <a:t>安裝方法請參考 </a:t>
            </a:r>
            <a:r>
              <a:rPr lang="en-US" altLang="zh-TW" dirty="0"/>
              <a:t>1.2.2 </a:t>
            </a:r>
            <a:r>
              <a:rPr lang="zh-TW" altLang="en-US" dirty="0"/>
              <a:t>節</a:t>
            </a:r>
            <a:r>
              <a:rPr lang="en-US" altLang="zh-TW" dirty="0"/>
              <a:t>)</a:t>
            </a:r>
            <a:r>
              <a:rPr lang="zh-TW" altLang="en-US" dirty="0"/>
              <a:t>。</a:t>
            </a:r>
          </a:p>
          <a:p>
            <a:pPr lvl="3"/>
            <a:r>
              <a:rPr lang="en-US" altLang="zh-TW" dirty="0"/>
              <a:t>import </a:t>
            </a:r>
            <a:r>
              <a:rPr lang="zh-TW" altLang="en-US" dirty="0"/>
              <a:t>命令的語法為：</a:t>
            </a:r>
            <a:endParaRPr lang="en-US" altLang="zh-TW" dirty="0"/>
          </a:p>
          <a:p>
            <a:pPr lvl="3"/>
            <a:endParaRPr lang="en-US" altLang="zh-TW" dirty="0"/>
          </a:p>
          <a:p>
            <a:pPr lvl="3"/>
            <a:r>
              <a:rPr lang="zh-TW" altLang="en-US" dirty="0"/>
              <a:t>通常套件中有許多函式供設計者使用，使用這些函式的語法為：</a:t>
            </a:r>
            <a:endParaRPr lang="en-US" altLang="zh-TW" dirty="0"/>
          </a:p>
          <a:p>
            <a:pPr lvl="3"/>
            <a:endParaRPr lang="en-US" altLang="zh-TW" dirty="0"/>
          </a:p>
          <a:p>
            <a:pPr lvl="3"/>
            <a:r>
              <a:rPr lang="zh-TW" altLang="en-US" dirty="0"/>
              <a:t>每次使用套件函式都要輸入套件名稱非常麻煩，有些套件名稱很長，更造成輸入的困擾，也增加程式錯誤的機會。</a:t>
            </a:r>
            <a:r>
              <a:rPr lang="en-US" altLang="zh-TW" dirty="0"/>
              <a:t>import </a:t>
            </a:r>
            <a:r>
              <a:rPr lang="zh-TW" altLang="en-US" dirty="0"/>
              <a:t>命令的第二種語法可改善此種情況，語法為：</a:t>
            </a:r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240542"/>
            <a:ext cx="34099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775" y="4077072"/>
            <a:ext cx="352425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775" y="5629051"/>
            <a:ext cx="4562475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9696304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3"/>
            <a:r>
              <a:rPr lang="zh-TW" altLang="en-US" dirty="0"/>
              <a:t>此種方法雖然方便，卻隱藏著極大風險：每一個套件擁有眾多函式，若兩個套件具有相同名稱的函式，由於未輸入套件名稱，使用函式時可能造成錯誤。為兼顧便利性及安全性，可使用 </a:t>
            </a:r>
            <a:r>
              <a:rPr lang="en-US" altLang="zh-TW" dirty="0"/>
              <a:t>import </a:t>
            </a:r>
            <a:r>
              <a:rPr lang="zh-TW" altLang="en-US" dirty="0"/>
              <a:t>命令的第三種語法：</a:t>
            </a:r>
            <a:endParaRPr lang="en-US" altLang="zh-TW" dirty="0"/>
          </a:p>
          <a:p>
            <a:pPr lvl="3"/>
            <a:endParaRPr lang="en-US" altLang="zh-TW" dirty="0"/>
          </a:p>
          <a:p>
            <a:pPr lvl="3"/>
            <a:r>
              <a:rPr lang="en-US" altLang="zh-TW" dirty="0"/>
              <a:t>import </a:t>
            </a:r>
            <a:r>
              <a:rPr lang="zh-TW" altLang="en-US" dirty="0"/>
              <a:t>命令的最後一種語法是為套件名稱另取一個簡短的別名，語法為：</a:t>
            </a:r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916832"/>
            <a:ext cx="621982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874509"/>
            <a:ext cx="44100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7869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3"/>
            <a:r>
              <a:rPr lang="zh-TW" altLang="en-US" dirty="0"/>
              <a:t>取得元素值的方法是將索引值置於中括號內，注意索引值是從 </a:t>
            </a:r>
            <a:r>
              <a:rPr lang="en-US" altLang="zh-TW" dirty="0"/>
              <a:t>0 </a:t>
            </a:r>
            <a:r>
              <a:rPr lang="zh-TW" altLang="en-US" dirty="0"/>
              <a:t>開始計數：第一個元素值索引值為 </a:t>
            </a:r>
            <a:r>
              <a:rPr lang="en-US" altLang="zh-TW" dirty="0"/>
              <a:t>0</a:t>
            </a:r>
            <a:r>
              <a:rPr lang="zh-TW" altLang="en-US" dirty="0"/>
              <a:t>，第二個元素值索引值為 </a:t>
            </a:r>
            <a:r>
              <a:rPr lang="en-US" altLang="zh-TW" dirty="0"/>
              <a:t>1</a:t>
            </a:r>
            <a:r>
              <a:rPr lang="zh-TW" altLang="en-US" dirty="0"/>
              <a:t>，依此類推。索引值不可超出串列的範圍，否則執行時會產生錯誤。例如：</a:t>
            </a:r>
            <a:endParaRPr lang="en-US" altLang="zh-TW" dirty="0"/>
          </a:p>
          <a:p>
            <a:pPr lvl="3"/>
            <a:endParaRPr lang="en-US" altLang="zh-TW" dirty="0"/>
          </a:p>
          <a:p>
            <a:pPr lvl="3"/>
            <a:endParaRPr lang="en-US" altLang="zh-TW" dirty="0"/>
          </a:p>
          <a:p>
            <a:pPr lvl="3"/>
            <a:r>
              <a:rPr lang="zh-TW" altLang="en-US" dirty="0"/>
              <a:t>索引值可以是負值，表示由串列的最後向前取出，「</a:t>
            </a:r>
            <a:r>
              <a:rPr lang="en-US" altLang="zh-TW" dirty="0"/>
              <a:t>-1</a:t>
            </a:r>
            <a:r>
              <a:rPr lang="zh-TW" altLang="en-US" dirty="0"/>
              <a:t>」表示最後一個元素，「</a:t>
            </a:r>
            <a:r>
              <a:rPr lang="en-US" altLang="zh-TW" dirty="0"/>
              <a:t>-2</a:t>
            </a:r>
            <a:r>
              <a:rPr lang="zh-TW" altLang="en-US" dirty="0"/>
              <a:t>」表示倒數第二個元素，依此類推。同理，負數索引值不可超出串列的範圍，否則執行時會產生錯誤。例如：</a:t>
            </a:r>
            <a:endParaRPr lang="en-US" altLang="zh-TW" dirty="0"/>
          </a:p>
          <a:p>
            <a:pPr lvl="3"/>
            <a:endParaRPr lang="zh-TW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844824"/>
            <a:ext cx="5966470" cy="960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861048"/>
            <a:ext cx="6518921" cy="985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42039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2"/>
            <a:r>
              <a:rPr lang="zh-TW" altLang="en-US" dirty="0"/>
              <a:t>範例：串列初值設定</a:t>
            </a:r>
          </a:p>
          <a:p>
            <a:pPr lvl="3"/>
            <a:r>
              <a:rPr lang="zh-TW" altLang="en-US" dirty="0"/>
              <a:t>建立一個包含三個整數元素的串列，代表學生三科成績，再依序顯示各科成績。</a:t>
            </a:r>
            <a:r>
              <a:rPr lang="en-US" altLang="zh-TW" dirty="0"/>
              <a:t>(</a:t>
            </a:r>
            <a:r>
              <a:rPr lang="en-US" altLang="zh-TW" dirty="0" err="1"/>
              <a:t>spyder</a:t>
            </a:r>
            <a:r>
              <a:rPr lang="en-US" altLang="zh-TW" dirty="0"/>
              <a:t> 3 </a:t>
            </a:r>
            <a:r>
              <a:rPr lang="zh-TW" altLang="en-US" dirty="0"/>
              <a:t>在連續輸出時會將「</a:t>
            </a:r>
            <a:r>
              <a:rPr lang="en-US" altLang="zh-TW" dirty="0"/>
              <a:t>&gt;&gt;&gt;</a:t>
            </a:r>
            <a:r>
              <a:rPr lang="zh-TW" altLang="en-US" dirty="0"/>
              <a:t>」提示符號置於第二列，不影響執行結果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988840"/>
            <a:ext cx="7145238" cy="1464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237478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zh-TW" dirty="0"/>
              <a:t>3.1.2 range </a:t>
            </a:r>
            <a:r>
              <a:rPr lang="zh-TW" altLang="en-US" dirty="0"/>
              <a:t>函式</a:t>
            </a:r>
            <a:endParaRPr lang="en-US" altLang="zh-TW" dirty="0"/>
          </a:p>
          <a:p>
            <a:pPr lvl="3"/>
            <a:r>
              <a:rPr lang="en-US" altLang="zh-TW" dirty="0"/>
              <a:t>range </a:t>
            </a:r>
            <a:r>
              <a:rPr lang="zh-TW" altLang="en-US" dirty="0"/>
              <a:t>函式的語法有三種，分別是 </a:t>
            </a:r>
            <a:r>
              <a:rPr lang="en-US" altLang="zh-TW" dirty="0"/>
              <a:t>1 </a:t>
            </a:r>
            <a:r>
              <a:rPr lang="zh-TW" altLang="en-US" dirty="0"/>
              <a:t>個、</a:t>
            </a:r>
            <a:r>
              <a:rPr lang="en-US" altLang="zh-TW" dirty="0"/>
              <a:t>2 </a:t>
            </a:r>
            <a:r>
              <a:rPr lang="zh-TW" altLang="en-US" dirty="0"/>
              <a:t>個或 </a:t>
            </a:r>
            <a:r>
              <a:rPr lang="en-US" altLang="zh-TW" dirty="0"/>
              <a:t>3 </a:t>
            </a:r>
            <a:r>
              <a:rPr lang="zh-TW" altLang="en-US" dirty="0"/>
              <a:t>個參數。</a:t>
            </a:r>
            <a:r>
              <a:rPr lang="en-US" altLang="zh-TW" dirty="0"/>
              <a:t>1 </a:t>
            </a:r>
            <a:r>
              <a:rPr lang="zh-TW" altLang="en-US" dirty="0"/>
              <a:t>個參數的語法為：</a:t>
            </a:r>
            <a:endParaRPr lang="en-US" altLang="zh-TW" dirty="0"/>
          </a:p>
          <a:p>
            <a:pPr lvl="3"/>
            <a:endParaRPr lang="en-US" altLang="zh-TW" dirty="0"/>
          </a:p>
          <a:p>
            <a:pPr lvl="3"/>
            <a:r>
              <a:rPr lang="en-US" altLang="zh-TW" dirty="0"/>
              <a:t>range </a:t>
            </a:r>
            <a:r>
              <a:rPr lang="zh-TW" altLang="en-US" dirty="0"/>
              <a:t>函式包含</a:t>
            </a:r>
            <a:r>
              <a:rPr lang="en-US" altLang="zh-TW" dirty="0"/>
              <a:t>2 </a:t>
            </a:r>
            <a:r>
              <a:rPr lang="zh-TW" altLang="en-US" dirty="0"/>
              <a:t>個參數的語法為：</a:t>
            </a:r>
            <a:endParaRPr lang="en-US" altLang="zh-TW" dirty="0"/>
          </a:p>
          <a:p>
            <a:pPr lvl="3"/>
            <a:endParaRPr lang="en-US" altLang="zh-TW" dirty="0"/>
          </a:p>
          <a:p>
            <a:pPr lvl="3"/>
            <a:r>
              <a:rPr lang="zh-TW" altLang="en-US" dirty="0"/>
              <a:t>起始值及終止值皆可為負整數，例如：</a:t>
            </a:r>
            <a:endParaRPr lang="en-US" altLang="zh-TW" dirty="0"/>
          </a:p>
          <a:p>
            <a:pPr lvl="3"/>
            <a:endParaRPr lang="en-US" altLang="zh-TW" dirty="0"/>
          </a:p>
          <a:p>
            <a:pPr lvl="3"/>
            <a:r>
              <a:rPr lang="zh-TW" altLang="en-US" dirty="0"/>
              <a:t>產生的串列是由起始值開始，每次會遞增間隔值，直到「終止值 </a:t>
            </a:r>
            <a:r>
              <a:rPr lang="en-US" altLang="zh-TW" dirty="0"/>
              <a:t>- 1</a:t>
            </a:r>
            <a:r>
              <a:rPr lang="zh-TW" altLang="en-US" dirty="0"/>
              <a:t>」為止的串列，例如：</a:t>
            </a:r>
            <a:endParaRPr lang="en-US" altLang="zh-TW" dirty="0"/>
          </a:p>
          <a:p>
            <a:pPr lvl="3"/>
            <a:endParaRPr lang="zh-TW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700808"/>
            <a:ext cx="4867275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081" y="2636912"/>
            <a:ext cx="563880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081" y="4812287"/>
            <a:ext cx="8257391" cy="5811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圖片 1">
            <a:extLst>
              <a:ext uri="{FF2B5EF4-FFF2-40B4-BE49-F238E27FC236}">
                <a16:creationId xmlns:a16="http://schemas.microsoft.com/office/drawing/2014/main" xmlns="" id="{3BE95873-F852-46D4-9D2B-37FF504A6C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9552" y="3540464"/>
            <a:ext cx="6733170" cy="364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7478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zh-TW" dirty="0"/>
              <a:t>3.1.3 for </a:t>
            </a:r>
            <a:r>
              <a:rPr lang="zh-TW" altLang="en-US" dirty="0"/>
              <a:t>迴圈</a:t>
            </a:r>
          </a:p>
          <a:p>
            <a:pPr lvl="3"/>
            <a:r>
              <a:rPr lang="en-US" altLang="zh-TW" dirty="0"/>
              <a:t>for </a:t>
            </a:r>
            <a:r>
              <a:rPr lang="zh-TW" altLang="en-US" dirty="0"/>
              <a:t>迴圈通常用於執行固定次數的迴圈，其基本語法結構為：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772816"/>
            <a:ext cx="4562475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571" y="2636912"/>
            <a:ext cx="6350471" cy="3585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237478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2"/>
            <a:r>
              <a:rPr lang="zh-TW" altLang="en-US" dirty="0"/>
              <a:t>範例：計算正整數總和</a:t>
            </a:r>
          </a:p>
          <a:p>
            <a:pPr lvl="3"/>
            <a:r>
              <a:rPr lang="zh-TW" altLang="en-US" dirty="0"/>
              <a:t>讓使用者輸入一個正整數，程式會計算由 </a:t>
            </a:r>
            <a:r>
              <a:rPr lang="en-US" altLang="zh-TW" dirty="0"/>
              <a:t>1 </a:t>
            </a:r>
            <a:r>
              <a:rPr lang="zh-TW" altLang="en-US" dirty="0"/>
              <a:t>到該整數的總和。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628800"/>
            <a:ext cx="7952953" cy="1361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237478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zh-TW" dirty="0"/>
              <a:t>3.1.4 </a:t>
            </a:r>
            <a:r>
              <a:rPr lang="zh-TW" altLang="en-US" dirty="0"/>
              <a:t>巢狀 </a:t>
            </a:r>
            <a:r>
              <a:rPr lang="en-US" altLang="zh-TW" dirty="0"/>
              <a:t>for </a:t>
            </a:r>
            <a:r>
              <a:rPr lang="zh-TW" altLang="en-US" dirty="0"/>
              <a:t>迴圈</a:t>
            </a:r>
            <a:endParaRPr lang="en-US" altLang="zh-TW" dirty="0"/>
          </a:p>
          <a:p>
            <a:pPr lvl="3"/>
            <a:r>
              <a:rPr lang="zh-TW" altLang="en-US" dirty="0"/>
              <a:t>使用巢狀 </a:t>
            </a:r>
            <a:r>
              <a:rPr lang="en-US" altLang="zh-TW" dirty="0"/>
              <a:t>for </a:t>
            </a:r>
            <a:r>
              <a:rPr lang="zh-TW" altLang="en-US" dirty="0"/>
              <a:t>迴圈時需特別注意執行次數問題，其執行次數是各層迴圈的乘積，若執行次數太多會耗費相當長時間，可能讓使用者以為電腦當機，例如：</a:t>
            </a:r>
            <a:endParaRPr lang="en-US" altLang="zh-TW" dirty="0"/>
          </a:p>
          <a:p>
            <a:pPr lvl="3"/>
            <a:endParaRPr lang="en-US" altLang="zh-TW" dirty="0"/>
          </a:p>
          <a:p>
            <a:pPr lvl="3"/>
            <a:endParaRPr lang="en-US" altLang="zh-TW" dirty="0"/>
          </a:p>
          <a:p>
            <a:pPr lvl="3"/>
            <a:endParaRPr lang="en-US" altLang="zh-TW" dirty="0"/>
          </a:p>
          <a:p>
            <a:pPr lvl="2"/>
            <a:r>
              <a:rPr lang="zh-TW" altLang="en-US" dirty="0"/>
              <a:t>範例：九九乘法表</a:t>
            </a:r>
          </a:p>
          <a:p>
            <a:pPr lvl="3"/>
            <a:r>
              <a:rPr lang="zh-TW" altLang="en-US" dirty="0"/>
              <a:t>利用兩層 </a:t>
            </a:r>
            <a:r>
              <a:rPr lang="en-US" altLang="zh-TW" dirty="0"/>
              <a:t>for </a:t>
            </a:r>
            <a:r>
              <a:rPr lang="zh-TW" altLang="en-US" dirty="0"/>
              <a:t>迴圈列印九九乘法表。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988840"/>
            <a:ext cx="4608512" cy="12974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437112"/>
            <a:ext cx="6048672" cy="1887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237478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古典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20205</TotalTime>
  <Words>2527</Words>
  <Application>Microsoft Office PowerPoint</Application>
  <PresentationFormat>如螢幕大小 (4:3)</PresentationFormat>
  <Paragraphs>167</Paragraphs>
  <Slides>38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38</vt:i4>
      </vt:variant>
    </vt:vector>
  </HeadingPairs>
  <TitlesOfParts>
    <vt:vector size="45" baseType="lpstr">
      <vt:lpstr>微軟正黑體</vt:lpstr>
      <vt:lpstr>新細明體</vt:lpstr>
      <vt:lpstr>Arial</vt:lpstr>
      <vt:lpstr>Arial Black</vt:lpstr>
      <vt:lpstr>Calibri</vt:lpstr>
      <vt:lpstr>Wingdings</vt:lpstr>
      <vt:lpstr>Median</vt:lpstr>
      <vt:lpstr>PowerPoint 簡報</vt:lpstr>
      <vt:lpstr>PowerPoint 簡報</vt:lpstr>
      <vt:lpstr>3.1 迴圈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3.2 串列、元組及字典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3.3 函式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敲開 Android 的開發大門</dc:title>
  <dc:creator>memi</dc:creator>
  <cp:keywords>ACL040700</cp:keywords>
  <cp:lastModifiedBy>jo</cp:lastModifiedBy>
  <cp:revision>2062</cp:revision>
  <dcterms:created xsi:type="dcterms:W3CDTF">2011-06-06T16:54:13Z</dcterms:created>
  <dcterms:modified xsi:type="dcterms:W3CDTF">2017-09-19T16:41:55Z</dcterms:modified>
</cp:coreProperties>
</file>