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4"/>
    <p:sldMasterId id="2147483831" r:id="rId5"/>
    <p:sldMasterId id="2147483876" r:id="rId6"/>
  </p:sldMasterIdLst>
  <p:notesMasterIdLst>
    <p:notesMasterId r:id="rId13"/>
  </p:notesMasterIdLst>
  <p:handoutMasterIdLst>
    <p:handoutMasterId r:id="rId14"/>
  </p:handoutMasterIdLst>
  <p:sldIdLst>
    <p:sldId id="264" r:id="rId7"/>
    <p:sldId id="266" r:id="rId8"/>
    <p:sldId id="267" r:id="rId9"/>
    <p:sldId id="272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2F20BDAF-4B32-44C1-8D9F-A670C5DBD809}">
          <p14:sldIdLst>
            <p14:sldId id="264"/>
            <p14:sldId id="266"/>
            <p14:sldId id="267"/>
            <p14:sldId id="272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E0C"/>
    <a:srgbClr val="B90276"/>
    <a:srgbClr val="6F6D7E"/>
    <a:srgbClr val="004FB6"/>
    <a:srgbClr val="FFD900"/>
    <a:srgbClr val="EEEEEF"/>
    <a:srgbClr val="E8EEE6"/>
    <a:srgbClr val="009AB1"/>
    <a:srgbClr val="59B337"/>
    <a:srgbClr val="EE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3266" autoAdjust="0"/>
  </p:normalViewPr>
  <p:slideViewPr>
    <p:cSldViewPr snapToObjects="1">
      <p:cViewPr varScale="1">
        <p:scale>
          <a:sx n="82" d="100"/>
          <a:sy n="82" d="100"/>
        </p:scale>
        <p:origin x="17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23591-F02F-AE47-B7E1-9E7D7C6892BF}" type="datetimeFigureOut">
              <a:rPr lang="en-US" smtClean="0">
                <a:latin typeface="Source Sans Pro" pitchFamily="34" charset="0"/>
              </a:rPr>
              <a:t>6/30/2020</a:t>
            </a:fld>
            <a:endParaRPr lang="en-US" dirty="0">
              <a:latin typeface="Source Sans Pro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90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itchFamily="34" charset="0"/>
              </a:defRPr>
            </a:lvl1pPr>
          </a:lstStyle>
          <a:p>
            <a:fld id="{2F3C9ACB-36A7-6546-8C9A-F713457D4048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itchFamily="34" charset="0"/>
              </a:defRPr>
            </a:lvl1pPr>
          </a:lstStyle>
          <a:p>
            <a:fld id="{0D0812F5-6220-024A-AC5F-2289F6220BE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40000" y="5520003"/>
            <a:ext cx="8136456" cy="69330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b="0" cap="none" spc="0" dirty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 sz="160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" pitchFamily="34" charset="0"/>
              </a:rPr>
              <a:t>Modifier les styles du texte du masque</a:t>
            </a:r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40000" y="3840000"/>
            <a:ext cx="8136456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40000" y="480002"/>
            <a:ext cx="8208464" cy="480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464469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240001"/>
            <a:ext cx="9144000" cy="61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139978" y="6330988"/>
            <a:ext cx="1464469" cy="527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6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1500" y="6545580"/>
            <a:ext cx="432000" cy="215443"/>
          </a:xfrm>
          <a:prstGeom prst="rect">
            <a:avLst/>
          </a:prstGeom>
        </p:spPr>
        <p:txBody>
          <a:bodyPr/>
          <a:lstStyle/>
          <a:p>
            <a:fld id="{DC6A5864-62EE-2F48-AEC4-3D428DEAFAC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40000" y="5445226"/>
            <a:ext cx="8136456" cy="6720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b="0" cap="none" spc="0" dirty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 sz="1600" smtClean="0">
                <a:solidFill>
                  <a:schemeClr val="tx1">
                    <a:lumMod val="90000"/>
                    <a:lumOff val="10000"/>
                  </a:schemeClr>
                </a:solidFill>
                <a:latin typeface="Source Sans Pro" pitchFamily="34" charset="0"/>
              </a:rPr>
              <a:t>Modifier les styles du texte du masque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/>
          </p:nvPr>
        </p:nvSpPr>
        <p:spPr>
          <a:xfrm>
            <a:off x="540000" y="3840000"/>
            <a:ext cx="8136456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40000" y="480002"/>
            <a:ext cx="8136456" cy="480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464469" cy="5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540000" y="3840000"/>
            <a:ext cx="8136456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358285"/>
            <a:ext cx="995839" cy="3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96000"/>
            <a:ext cx="9144000" cy="6144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540000" y="3840000"/>
            <a:ext cx="8136456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4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74" y="6363201"/>
            <a:ext cx="761524" cy="34836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7787450" y="6330988"/>
            <a:ext cx="1044000" cy="527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358285"/>
            <a:ext cx="995839" cy="3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re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787450" y="6330988"/>
            <a:ext cx="1044000" cy="527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240000"/>
          </a:xfrm>
          <a:prstGeom prst="rect">
            <a:avLst/>
          </a:prstGeom>
          <a:solidFill>
            <a:srgbClr val="6F6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540000" y="3840000"/>
            <a:ext cx="8136456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358285"/>
            <a:ext cx="995839" cy="3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- single column+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" y="384001"/>
            <a:ext cx="8388472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Slide heading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960001"/>
            <a:ext cx="8388472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32002" y="1680000"/>
            <a:ext cx="8388473" cy="4608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216000" algn="l"/>
              </a:tabLs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0" indent="-2667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.HelveticaNeueDeskInterface-Regular" charset="-120"/>
              <a:buChar char="–"/>
              <a:tabLst>
                <a:tab pos="432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54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tabLst>
                <a:tab pos="72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900000" algn="l"/>
              </a:tabLs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000" y="6545580"/>
            <a:ext cx="432000" cy="21528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fld id="{DC6A5864-62EE-2F48-AEC4-3D428DEAFAC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- two columns+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" y="384001"/>
            <a:ext cx="8391278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Slide heading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960001"/>
            <a:ext cx="8391278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32000" y="1680000"/>
            <a:ext cx="4068000" cy="4608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216000" algn="l"/>
              </a:tabLs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0" indent="-2667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.HelveticaNeueDeskInterface-Regular" charset="-120"/>
              <a:buChar char="–"/>
              <a:tabLst>
                <a:tab pos="432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54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tabLst>
                <a:tab pos="72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900000" algn="l"/>
              </a:tabLs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4752597" y="1680000"/>
            <a:ext cx="4068000" cy="4608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216000" algn="l"/>
              </a:tabLs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0" indent="-2667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.HelveticaNeueDeskInterface-Regular" charset="-120"/>
              <a:buChar char="–"/>
              <a:tabLst>
                <a:tab pos="432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54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tabLst>
                <a:tab pos="72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900000" algn="l"/>
              </a:tabLs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000" y="6545580"/>
            <a:ext cx="432000" cy="21528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fld id="{DC6A5864-62EE-2F48-AEC4-3D428DEAFAC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6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- Appendix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" y="384001"/>
            <a:ext cx="8388472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Slide heading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960001"/>
            <a:ext cx="8388472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32002" y="1680000"/>
            <a:ext cx="8388473" cy="4608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216000" algn="l"/>
              </a:tabLs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0" indent="-2667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.HelveticaNeueDeskInterface-Regular" charset="-120"/>
              <a:buChar char="–"/>
              <a:tabLst>
                <a:tab pos="432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54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tabLst>
                <a:tab pos="72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900000" algn="l"/>
              </a:tabLs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000" y="6545580"/>
            <a:ext cx="432000" cy="21528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fld id="{DC6A5864-62EE-2F48-AEC4-3D428DEAFAC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- Appendix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" y="384001"/>
            <a:ext cx="8388472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Slide heading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960001"/>
            <a:ext cx="8388472" cy="323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32000" y="1680000"/>
            <a:ext cx="4068000" cy="4608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216000" algn="l"/>
              </a:tabLs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0" indent="-2667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.HelveticaNeueDeskInterface-Regular" charset="-120"/>
              <a:buChar char="–"/>
              <a:tabLst>
                <a:tab pos="432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54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tabLst>
                <a:tab pos="72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900000" algn="l"/>
              </a:tabLs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752597" y="1680000"/>
            <a:ext cx="4068000" cy="4608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216000" algn="l"/>
              </a:tabLst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00" indent="-2667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.HelveticaNeueDeskInterface-Regular" charset="-120"/>
              <a:buChar char="–"/>
              <a:tabLst>
                <a:tab pos="432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tabLst>
                <a:tab pos="54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tabLst>
                <a:tab pos="720000" algn="l"/>
              </a:tabLst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tabLst>
                <a:tab pos="900000" algn="l"/>
              </a:tabLs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000" y="6545580"/>
            <a:ext cx="432000" cy="21528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  <a:latin typeface="Source Sans Pro" pitchFamily="34" charset="0"/>
                <a:ea typeface="Source Sans Pro" pitchFamily="34" charset="0"/>
              </a:defRPr>
            </a:lvl1pPr>
          </a:lstStyle>
          <a:p>
            <a:fld id="{DC6A5864-62EE-2F48-AEC4-3D428DEAFAC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c" descr="Classification: Interne"/>
          <p:cNvSpPr txBox="1"/>
          <p:nvPr userDrawn="1"/>
        </p:nvSpPr>
        <p:spPr>
          <a:xfrm>
            <a:off x="0" y="6515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10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Classification: </a:t>
            </a:r>
            <a:r>
              <a:rPr lang="fr-FR" sz="1000" b="0" i="0" u="none" baseline="0" smtClean="0">
                <a:solidFill>
                  <a:srgbClr val="003DA5"/>
                </a:solidFill>
                <a:latin typeface="Arial" panose="020B0604020202020204" pitchFamily="34" charset="0"/>
              </a:rPr>
              <a:t>Interne</a:t>
            </a:r>
            <a:endParaRPr lang="fr-FR" sz="1000" b="0" i="0" u="none" baseline="0">
              <a:solidFill>
                <a:srgbClr val="003DA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09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c" descr="Classification: Interne"/>
          <p:cNvSpPr txBox="1"/>
          <p:nvPr userDrawn="1"/>
        </p:nvSpPr>
        <p:spPr>
          <a:xfrm>
            <a:off x="0" y="6515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10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Classification: </a:t>
            </a:r>
            <a:r>
              <a:rPr lang="fr-FR" sz="1000" b="0" i="0" u="none" baseline="0" smtClean="0">
                <a:solidFill>
                  <a:srgbClr val="003DA5"/>
                </a:solidFill>
                <a:latin typeface="Arial" panose="020B0604020202020204" pitchFamily="34" charset="0"/>
              </a:rPr>
              <a:t>Interne</a:t>
            </a:r>
            <a:endParaRPr lang="fr-FR" sz="1000" b="0" i="0" u="none" baseline="0">
              <a:solidFill>
                <a:srgbClr val="003DA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4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86" r:id="rId2"/>
    <p:sldLayoutId id="2147483911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392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12360" y="6358285"/>
            <a:ext cx="1044000" cy="527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358285"/>
            <a:ext cx="995839" cy="34836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c" descr="Classification: Interne"/>
          <p:cNvSpPr txBox="1"/>
          <p:nvPr userDrawn="1"/>
        </p:nvSpPr>
        <p:spPr>
          <a:xfrm>
            <a:off x="0" y="6515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10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Classification: </a:t>
            </a:r>
            <a:r>
              <a:rPr lang="fr-FR" sz="1000" b="0" i="0" u="none" baseline="0" smtClean="0">
                <a:solidFill>
                  <a:srgbClr val="003DA5"/>
                </a:solidFill>
                <a:latin typeface="Arial" panose="020B0604020202020204" pitchFamily="34" charset="0"/>
              </a:rPr>
              <a:t>Interne</a:t>
            </a:r>
            <a:endParaRPr lang="fr-FR" sz="1000" b="0" i="0" u="none" baseline="0">
              <a:solidFill>
                <a:srgbClr val="003DA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3" r:id="rId3"/>
    <p:sldLayoutId id="214748394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/>
              <a:t>DD LFM CEV User Interface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User Guide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618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09002" y="836712"/>
            <a:ext cx="8136456" cy="527114"/>
          </a:xfrm>
        </p:spPr>
        <p:txBody>
          <a:bodyPr/>
          <a:lstStyle/>
          <a:p>
            <a:r>
              <a:rPr lang="fr-FR" sz="2800" dirty="0" smtClean="0"/>
              <a:t>Table of Contents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9002" y="1459840"/>
            <a:ext cx="77354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>
                <a:hlinkClick r:id="rId2" action="ppaction://hlinksldjump"/>
              </a:rPr>
              <a:t>Initial Setup</a:t>
            </a:r>
            <a:endParaRPr lang="fr-FR" dirty="0" smtClean="0"/>
          </a:p>
          <a:p>
            <a:pPr marL="800100" lvl="1" indent="-342900">
              <a:buFont typeface="+mj-lt"/>
              <a:buAutoNum type="alphaLcParenR"/>
            </a:pPr>
            <a:r>
              <a:rPr lang="fr-FR" dirty="0" smtClean="0">
                <a:hlinkClick r:id="rId2" action="ppaction://hlinksldjump"/>
              </a:rPr>
              <a:t>Python (Anaconda) Installation</a:t>
            </a:r>
            <a:endParaRPr lang="fr-FR" dirty="0" smtClean="0"/>
          </a:p>
          <a:p>
            <a:pPr marL="800100" lvl="1" indent="-342900">
              <a:buFont typeface="+mj-lt"/>
              <a:buAutoNum type="alphaLcParenR"/>
            </a:pPr>
            <a:r>
              <a:rPr lang="fr-FR" dirty="0" smtClean="0">
                <a:hlinkClick r:id="rId2" action="ppaction://hlinksldjump"/>
              </a:rPr>
              <a:t>Installation Type</a:t>
            </a: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+mj-lt"/>
              <a:buAutoNum type="romanUcPeriod"/>
            </a:pPr>
            <a:r>
              <a:rPr lang="fr-FR" dirty="0" smtClean="0">
                <a:hlinkClick r:id="rId3" action="ppaction://hlinksldjump"/>
              </a:rPr>
              <a:t>Python Setup</a:t>
            </a:r>
            <a:endParaRPr lang="fr-FR" dirty="0" smtClean="0"/>
          </a:p>
          <a:p>
            <a:pPr marL="800100" lvl="1" indent="-342900">
              <a:buFont typeface="+mj-lt"/>
              <a:buAutoNum type="alphaLcParenR"/>
            </a:pPr>
            <a:r>
              <a:rPr lang="fr-FR" dirty="0" smtClean="0">
                <a:hlinkClick r:id="rId3" action="ppaction://hlinksldjump"/>
              </a:rPr>
              <a:t>Opening Spyder</a:t>
            </a:r>
            <a:endParaRPr lang="fr-FR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>
                <a:hlinkClick r:id="" action="ppaction://noaction"/>
              </a:rPr>
              <a:t>Spyder</a:t>
            </a:r>
            <a:r>
              <a:rPr lang="en-US" dirty="0" smtClean="0">
                <a:hlinkClick r:id="" action="ppaction://noaction"/>
              </a:rPr>
              <a:t> Working Directory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hlinkClick r:id="rId4" action="ppaction://hlinksldjump"/>
              </a:rPr>
              <a:t>Run setup.py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" action="ppaction://noaction"/>
              </a:rPr>
              <a:t>Excel Interface</a:t>
            </a:r>
            <a:endParaRPr lang="en-US" dirty="0"/>
          </a:p>
          <a:p>
            <a:pPr marL="857250" lvl="1" indent="-400050">
              <a:buFont typeface="+mj-lt"/>
              <a:buAutoNum type="alphaLcParenR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1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27120"/>
            <a:ext cx="5875018" cy="2233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sx="200000" sy="200000" algn="ctr" rotWithShape="0">
              <a:srgbClr val="000000">
                <a:alpha val="0"/>
              </a:srgb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4" name="Espace réservé du contenu 3"/>
          <p:cNvSpPr txBox="1">
            <a:spLocks/>
          </p:cNvSpPr>
          <p:nvPr/>
        </p:nvSpPr>
        <p:spPr>
          <a:xfrm>
            <a:off x="429134" y="1124745"/>
            <a:ext cx="8388473" cy="516325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tabLst>
                <a:tab pos="216000" algn="l"/>
              </a:tabLst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0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.HelveticaNeueDeskInterface-Regular" charset="-120"/>
              <a:buChar char="–"/>
              <a:tabLst>
                <a:tab pos="432000" algn="l"/>
              </a:tabLst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tabLst>
                <a:tab pos="540000" algn="l"/>
              </a:tabLst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tabLst>
                <a:tab pos="720000" algn="l"/>
              </a:tabLst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tabLst>
                <a:tab pos="900000" algn="l"/>
              </a:tabLst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On the 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Anaconda </a:t>
            </a:r>
            <a:r>
              <a:rPr lang="fr-FR" dirty="0" err="1" smtClean="0">
                <a:solidFill>
                  <a:schemeClr val="tx1"/>
                </a:solidFill>
                <a:hlinkClick r:id="rId3"/>
              </a:rPr>
              <a:t>website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download</a:t>
            </a:r>
            <a:r>
              <a:rPr lang="fr-FR" dirty="0" smtClean="0">
                <a:solidFill>
                  <a:schemeClr val="tx1"/>
                </a:solidFill>
              </a:rPr>
              <a:t> the </a:t>
            </a:r>
            <a:r>
              <a:rPr lang="fr-FR" b="1" u="sng" dirty="0" err="1" smtClean="0">
                <a:solidFill>
                  <a:schemeClr val="tx1"/>
                </a:solidFill>
              </a:rPr>
              <a:t>latest</a:t>
            </a:r>
            <a:r>
              <a:rPr lang="fr-FR" b="1" u="sng" dirty="0" smtClean="0">
                <a:solidFill>
                  <a:schemeClr val="tx1"/>
                </a:solidFill>
              </a:rPr>
              <a:t> version </a:t>
            </a:r>
            <a:r>
              <a:rPr lang="fr-FR" dirty="0" smtClean="0">
                <a:solidFill>
                  <a:schemeClr val="tx1"/>
                </a:solidFill>
              </a:rPr>
              <a:t>of Anaconda: 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err="1" smtClean="0">
                <a:solidFill>
                  <a:schemeClr val="tx1"/>
                </a:solidFill>
              </a:rPr>
              <a:t>Execute</a:t>
            </a:r>
            <a:r>
              <a:rPr lang="fr-FR" dirty="0" smtClean="0">
                <a:solidFill>
                  <a:schemeClr val="tx1"/>
                </a:solidFill>
              </a:rPr>
              <a:t> the installer:</a:t>
            </a: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NOTE: </a:t>
            </a:r>
            <a:r>
              <a:rPr lang="fr-FR" b="1" dirty="0" err="1" smtClean="0">
                <a:solidFill>
                  <a:srgbClr val="B70E0C"/>
                </a:solidFill>
              </a:rPr>
              <a:t>Please</a:t>
            </a:r>
            <a:r>
              <a:rPr lang="fr-FR" b="1" dirty="0" smtClean="0">
                <a:solidFill>
                  <a:srgbClr val="B70E0C"/>
                </a:solidFill>
              </a:rPr>
              <a:t> </a:t>
            </a:r>
            <a:r>
              <a:rPr lang="fr-FR" b="1" dirty="0" err="1" smtClean="0">
                <a:solidFill>
                  <a:srgbClr val="B70E0C"/>
                </a:solidFill>
              </a:rPr>
              <a:t>remove</a:t>
            </a:r>
            <a:r>
              <a:rPr lang="fr-FR" b="1" dirty="0" smtClean="0">
                <a:solidFill>
                  <a:srgbClr val="B70E0C"/>
                </a:solidFill>
              </a:rPr>
              <a:t> </a:t>
            </a:r>
            <a:r>
              <a:rPr lang="fr-FR" b="1" dirty="0" err="1" smtClean="0">
                <a:solidFill>
                  <a:srgbClr val="B70E0C"/>
                </a:solidFill>
              </a:rPr>
              <a:t>other</a:t>
            </a:r>
            <a:r>
              <a:rPr lang="fr-FR" b="1" dirty="0" smtClean="0">
                <a:solidFill>
                  <a:srgbClr val="B70E0C"/>
                </a:solidFill>
              </a:rPr>
              <a:t> instances of Anaconda if </a:t>
            </a:r>
            <a:r>
              <a:rPr lang="fr-FR" b="1" dirty="0" err="1" smtClean="0">
                <a:solidFill>
                  <a:srgbClr val="B70E0C"/>
                </a:solidFill>
              </a:rPr>
              <a:t>previously</a:t>
            </a:r>
            <a:r>
              <a:rPr lang="fr-FR" b="1" dirty="0" smtClean="0">
                <a:solidFill>
                  <a:srgbClr val="B70E0C"/>
                </a:solidFill>
              </a:rPr>
              <a:t> </a:t>
            </a:r>
            <a:r>
              <a:rPr lang="fr-FR" b="1" dirty="0" err="1" smtClean="0">
                <a:solidFill>
                  <a:srgbClr val="B70E0C"/>
                </a:solidFill>
              </a:rPr>
              <a:t>installed</a:t>
            </a:r>
            <a:r>
              <a:rPr lang="fr-FR" b="1" dirty="0" smtClean="0">
                <a:solidFill>
                  <a:srgbClr val="B70E0C"/>
                </a:solidFill>
              </a:rPr>
              <a:t>. (</a:t>
            </a:r>
            <a:r>
              <a:rPr lang="fr-FR" b="1" dirty="0" err="1" smtClean="0">
                <a:solidFill>
                  <a:srgbClr val="B70E0C"/>
                </a:solidFill>
              </a:rPr>
              <a:t>Except</a:t>
            </a:r>
            <a:r>
              <a:rPr lang="fr-FR" b="1" dirty="0" smtClean="0">
                <a:solidFill>
                  <a:srgbClr val="B70E0C"/>
                </a:solidFill>
              </a:rPr>
              <a:t> IT </a:t>
            </a:r>
            <a:r>
              <a:rPr lang="fr-FR" b="1" dirty="0" err="1" smtClean="0">
                <a:solidFill>
                  <a:srgbClr val="B70E0C"/>
                </a:solidFill>
              </a:rPr>
              <a:t>installed</a:t>
            </a:r>
            <a:r>
              <a:rPr lang="fr-FR" b="1" dirty="0" smtClean="0">
                <a:solidFill>
                  <a:srgbClr val="B70E0C"/>
                </a:solidFill>
              </a:rPr>
              <a:t> versions)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90276"/>
                </a:solidFill>
              </a:rPr>
              <a:t>I. Initial </a:t>
            </a:r>
            <a:r>
              <a:rPr lang="fr-FR" dirty="0">
                <a:solidFill>
                  <a:srgbClr val="B90276"/>
                </a:solidFill>
              </a:rPr>
              <a:t>Setup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32000" y="714542"/>
            <a:ext cx="8388472" cy="323851"/>
          </a:xfrm>
        </p:spPr>
        <p:txBody>
          <a:bodyPr/>
          <a:lstStyle/>
          <a:p>
            <a:r>
              <a:rPr lang="fr-FR" dirty="0"/>
              <a:t>a) Python (Anaconda) Installation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6A5864-62EE-2F48-AEC4-3D428DEAFAC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416" y="3746988"/>
            <a:ext cx="308571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87" y="1386355"/>
            <a:ext cx="2637521" cy="2160000"/>
          </a:xfrm>
          <a:prstGeom prst="rect">
            <a:avLst/>
          </a:prstGeom>
        </p:spPr>
      </p:pic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solidFill>
                  <a:srgbClr val="B90276"/>
                </a:solidFill>
              </a:rPr>
              <a:t>I. Initial Setup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32000" y="714542"/>
            <a:ext cx="8388472" cy="323851"/>
          </a:xfrm>
        </p:spPr>
        <p:txBody>
          <a:bodyPr/>
          <a:lstStyle/>
          <a:p>
            <a:r>
              <a:rPr lang="fr-FR" dirty="0" smtClean="0"/>
              <a:t>b) Installation Type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4"/>
          </p:nvPr>
        </p:nvSpPr>
        <p:spPr>
          <a:xfrm>
            <a:off x="458782" y="1124745"/>
            <a:ext cx="3546425" cy="5163256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Select the </a:t>
            </a:r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Just Me</a:t>
            </a:r>
            <a:r>
              <a:rPr lang="fr-FR" u="sng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option: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Select the local drive. </a:t>
            </a:r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C:\User\S0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6A5864-62EE-2F48-AEC4-3D428DEAFAC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62" y="1386355"/>
            <a:ext cx="2647453" cy="216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61" y="4084686"/>
            <a:ext cx="2647453" cy="216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4355976" y="1085944"/>
            <a:ext cx="0" cy="5163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72000" y="112474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Select 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</a:rPr>
              <a:t>both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</a:rPr>
              <a:t>choices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on the Advanced Installation Options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6901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90276"/>
                </a:solidFill>
              </a:rPr>
              <a:t>II. Python Setup</a:t>
            </a:r>
            <a:endParaRPr lang="fr-FR" dirty="0">
              <a:solidFill>
                <a:srgbClr val="B90276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32000" y="714542"/>
            <a:ext cx="8388472" cy="323851"/>
          </a:xfrm>
        </p:spPr>
        <p:txBody>
          <a:bodyPr/>
          <a:lstStyle/>
          <a:p>
            <a:r>
              <a:rPr lang="fr-FR" dirty="0" smtClean="0"/>
              <a:t>a) Opening Spyder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4"/>
          </p:nvPr>
        </p:nvSpPr>
        <p:spPr>
          <a:xfrm>
            <a:off x="432002" y="1124745"/>
            <a:ext cx="8388473" cy="518457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open </a:t>
            </a:r>
            <a:r>
              <a:rPr lang="en-US" dirty="0" err="1" smtClean="0">
                <a:solidFill>
                  <a:schemeClr val="tx1"/>
                </a:solidFill>
              </a:rPr>
              <a:t>Spyder</a:t>
            </a:r>
            <a:r>
              <a:rPr lang="en-US" dirty="0" smtClean="0">
                <a:solidFill>
                  <a:schemeClr val="tx1"/>
                </a:solidFill>
              </a:rPr>
              <a:t>, press the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Windows Button </a:t>
            </a:r>
            <a:r>
              <a:rPr lang="en-US" dirty="0" smtClean="0">
                <a:solidFill>
                  <a:schemeClr val="tx1"/>
                </a:solidFill>
              </a:rPr>
              <a:t>, select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All Programs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scroll to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Anaconda3 (64 –bit)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platform should </a:t>
            </a:r>
            <a:r>
              <a:rPr lang="en-US" dirty="0" err="1" smtClean="0">
                <a:solidFill>
                  <a:schemeClr val="tx1"/>
                </a:solidFill>
              </a:rPr>
              <a:t>ressemble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6A5864-62EE-2F48-AEC4-3D428DEAFA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2777"/>
            <a:ext cx="2646000" cy="197912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1" y="3789321"/>
            <a:ext cx="765170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solidFill>
                  <a:srgbClr val="B90276"/>
                </a:solidFill>
              </a:rPr>
              <a:t>II. Python Setup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32000" y="714542"/>
            <a:ext cx="8388472" cy="323851"/>
          </a:xfrm>
        </p:spPr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) Spyder </a:t>
            </a:r>
            <a:r>
              <a:rPr lang="fr-FR" dirty="0" err="1" smtClean="0"/>
              <a:t>Working</a:t>
            </a:r>
            <a:r>
              <a:rPr lang="fr-FR" dirty="0" smtClean="0"/>
              <a:t> Directory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4"/>
          </p:nvPr>
        </p:nvSpPr>
        <p:spPr>
          <a:xfrm>
            <a:off x="432002" y="1124744"/>
            <a:ext cx="8388473" cy="5636119"/>
          </a:xfrm>
        </p:spPr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able to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worksheet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 the server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, the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working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 directory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on Spyder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should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modified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To do </a:t>
            </a:r>
            <a:r>
              <a:rPr lang="fr-FR" dirty="0" err="1" smtClean="0">
                <a:solidFill>
                  <a:schemeClr val="tx1"/>
                </a:solidFill>
              </a:rPr>
              <a:t>this</a:t>
            </a:r>
            <a:r>
              <a:rPr lang="fr-FR" dirty="0" smtClean="0">
                <a:solidFill>
                  <a:schemeClr val="tx1"/>
                </a:solidFill>
              </a:rPr>
              <a:t>,  open Spyder and go to </a:t>
            </a:r>
            <a:r>
              <a:rPr lang="fr-FR" b="1" dirty="0" smtClean="0">
                <a:solidFill>
                  <a:schemeClr val="tx1"/>
                </a:solidFill>
              </a:rPr>
              <a:t>Tools &gt; </a:t>
            </a:r>
            <a:r>
              <a:rPr lang="fr-FR" b="1" dirty="0" err="1" smtClean="0">
                <a:solidFill>
                  <a:schemeClr val="tx1"/>
                </a:solidFill>
              </a:rPr>
              <a:t>Preferences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fr-FR" b="1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On the </a:t>
            </a:r>
            <a:r>
              <a:rPr lang="fr-FR" dirty="0" err="1" smtClean="0">
                <a:solidFill>
                  <a:schemeClr val="tx1"/>
                </a:solidFill>
              </a:rPr>
              <a:t>preferences</a:t>
            </a:r>
            <a:r>
              <a:rPr lang="fr-FR" dirty="0" smtClean="0">
                <a:solidFill>
                  <a:schemeClr val="tx1"/>
                </a:solidFill>
              </a:rPr>
              <a:t> pop up </a:t>
            </a:r>
            <a:r>
              <a:rPr lang="fr-FR" dirty="0" err="1" smtClean="0">
                <a:solidFill>
                  <a:schemeClr val="tx1"/>
                </a:solidFill>
              </a:rPr>
              <a:t>window</a:t>
            </a:r>
            <a:r>
              <a:rPr lang="fr-FR" dirty="0" smtClean="0">
                <a:solidFill>
                  <a:schemeClr val="tx1"/>
                </a:solidFill>
              </a:rPr>
              <a:t>, select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Working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 Directory tab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and change </a:t>
            </a:r>
            <a:r>
              <a:rPr lang="fr-FR" dirty="0" err="1" smtClean="0">
                <a:solidFill>
                  <a:schemeClr val="tx1"/>
                </a:solidFill>
              </a:rPr>
              <a:t>both</a:t>
            </a:r>
            <a:r>
              <a:rPr lang="fr-FR" dirty="0" smtClean="0">
                <a:solidFill>
                  <a:schemeClr val="tx1"/>
                </a:solidFill>
              </a:rPr>
              <a:t> locations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6A5864-62EE-2F48-AEC4-3D428DEAFAC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055755" cy="1368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24" y="3411578"/>
            <a:ext cx="7049091" cy="2897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7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va_template-widescreen-Sept17">
  <a:themeElements>
    <a:clrScheme name="Custom 2">
      <a:dk1>
        <a:srgbClr val="2C2A29"/>
      </a:dk1>
      <a:lt1>
        <a:srgbClr val="FFFFFF"/>
      </a:lt1>
      <a:dk2>
        <a:srgbClr val="B90276"/>
      </a:dk2>
      <a:lt2>
        <a:srgbClr val="009AB1"/>
      </a:lt2>
      <a:accent1>
        <a:srgbClr val="FFD900"/>
      </a:accent1>
      <a:accent2>
        <a:srgbClr val="004FB6"/>
      </a:accent2>
      <a:accent3>
        <a:srgbClr val="123274"/>
      </a:accent3>
      <a:accent4>
        <a:srgbClr val="59B337"/>
      </a:accent4>
      <a:accent5>
        <a:srgbClr val="7A2182"/>
      </a:accent5>
      <a:accent6>
        <a:srgbClr val="B90276"/>
      </a:accent6>
      <a:hlink>
        <a:srgbClr val="0563C1"/>
      </a:hlink>
      <a:folHlink>
        <a:srgbClr val="954F72"/>
      </a:folHlink>
    </a:clrScheme>
    <a:fontScheme name="Source Sans Pro">
      <a:majorFont>
        <a:latin typeface="Source Sans Pro Semibold"/>
        <a:ea typeface="Helvetica Light"/>
        <a:cs typeface="Helvetica Light"/>
      </a:majorFont>
      <a:minorFont>
        <a:latin typeface="Source Sans Pro Light"/>
        <a:ea typeface="Helvetica Light"/>
        <a:cs typeface="Helvetica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va_V4" id="{FCE221B9-1189-A640-9D53-9E4E5F69C340}" vid="{29307DFD-0020-9C4F-9624-475813237C66}"/>
    </a:ext>
  </a:extLst>
</a:theme>
</file>

<file path=ppt/theme/theme2.xml><?xml version="1.0" encoding="utf-8"?>
<a:theme xmlns:a="http://schemas.openxmlformats.org/drawingml/2006/main" name="Dividers">
  <a:themeElements>
    <a:clrScheme name="New Aviva Colours">
      <a:dk1>
        <a:srgbClr val="2C2A29"/>
      </a:dk1>
      <a:lt1>
        <a:srgbClr val="FFFFFF"/>
      </a:lt1>
      <a:dk2>
        <a:srgbClr val="B90276"/>
      </a:dk2>
      <a:lt2>
        <a:srgbClr val="009AB1"/>
      </a:lt2>
      <a:accent1>
        <a:srgbClr val="FFD900"/>
      </a:accent1>
      <a:accent2>
        <a:srgbClr val="004FB6"/>
      </a:accent2>
      <a:accent3>
        <a:srgbClr val="123274"/>
      </a:accent3>
      <a:accent4>
        <a:srgbClr val="59B337"/>
      </a:accent4>
      <a:accent5>
        <a:srgbClr val="7A2182"/>
      </a:accent5>
      <a:accent6>
        <a:srgbClr val="F39200"/>
      </a:accent6>
      <a:hlink>
        <a:srgbClr val="0563C1"/>
      </a:hlink>
      <a:folHlink>
        <a:srgbClr val="954F72"/>
      </a:folHlink>
    </a:clrScheme>
    <a:fontScheme name="Source Sans Pro">
      <a:majorFont>
        <a:latin typeface="Source Sans Pro Semibold"/>
        <a:ea typeface="Helvetica Light"/>
        <a:cs typeface="Helvetica Light"/>
      </a:majorFont>
      <a:minorFont>
        <a:latin typeface="Source Sans Pro Light"/>
        <a:ea typeface="Helvetica Light"/>
        <a:cs typeface="Helvetica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va_V4" id="{FCE221B9-1189-A640-9D53-9E4E5F69C340}" vid="{23826766-CC0C-4048-9622-C0D3335DB59B}"/>
    </a:ext>
  </a:extLst>
</a:theme>
</file>

<file path=ppt/theme/theme3.xml><?xml version="1.0" encoding="utf-8"?>
<a:theme xmlns:a="http://schemas.openxmlformats.org/drawingml/2006/main" name="Internal Slides">
  <a:themeElements>
    <a:clrScheme name="Custom 1">
      <a:dk1>
        <a:srgbClr val="2C2A29"/>
      </a:dk1>
      <a:lt1>
        <a:srgbClr val="FFFFFF"/>
      </a:lt1>
      <a:dk2>
        <a:srgbClr val="B90276"/>
      </a:dk2>
      <a:lt2>
        <a:srgbClr val="009AB1"/>
      </a:lt2>
      <a:accent1>
        <a:srgbClr val="CBC9C8"/>
      </a:accent1>
      <a:accent2>
        <a:srgbClr val="FFD900"/>
      </a:accent2>
      <a:accent3>
        <a:srgbClr val="004FB6"/>
      </a:accent3>
      <a:accent4>
        <a:srgbClr val="123274"/>
      </a:accent4>
      <a:accent5>
        <a:srgbClr val="59B337"/>
      </a:accent5>
      <a:accent6>
        <a:srgbClr val="7A218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viva_V4" id="{FCE221B9-1189-A640-9D53-9E4E5F69C340}" vid="{3E865C33-80F4-2F4E-B1C2-2529A43227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B8999687EDA4EB843A6596C33E4C5" ma:contentTypeVersion="6" ma:contentTypeDescription="Create a new document." ma:contentTypeScope="" ma:versionID="6e7110f190bad1d19af65f9ed09a3b3f">
  <xsd:schema xmlns:xsd="http://www.w3.org/2001/XMLSchema" xmlns:xs="http://www.w3.org/2001/XMLSchema" xmlns:p="http://schemas.microsoft.com/office/2006/metadata/properties" xmlns:ns1="http://schemas.microsoft.com/sharepoint/v3" xmlns:ns2="73d531c4-8dd2-4fd1-8943-7240f3e9e720" xmlns:ns3="db7974ac-5cd0-4aa3-b6a8-bbf549813a58" targetNamespace="http://schemas.microsoft.com/office/2006/metadata/properties" ma:root="true" ma:fieldsID="7f594576eaef52aac559f4ad0307acb3" ns1:_="" ns2:_="" ns3:_="">
    <xsd:import namespace="http://schemas.microsoft.com/sharepoint/v3"/>
    <xsd:import namespace="73d531c4-8dd2-4fd1-8943-7240f3e9e720"/>
    <xsd:import namespace="db7974ac-5cd0-4aa3-b6a8-bbf549813a5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URL" minOccurs="0"/>
                <xsd:element ref="ns2:Business" minOccurs="0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internalName="PublishingExpirationDate">
      <xsd:simpleType>
        <xsd:restriction base="dms:Unknown"/>
      </xsd:simpleType>
    </xsd:element>
    <xsd:element name="URL" ma:index="10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531c4-8dd2-4fd1-8943-7240f3e9e720" elementFormDefault="qualified">
    <xsd:import namespace="http://schemas.microsoft.com/office/2006/documentManagement/types"/>
    <xsd:import namespace="http://schemas.microsoft.com/office/infopath/2007/PartnerControls"/>
    <xsd:element name="Business" ma:index="11" nillable="true" ma:displayName="Business" ma:internalName="Busines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974ac-5cd0-4aa3-b6a8-bbf549813a58" elementFormDefault="qualified">
    <xsd:import namespace="http://schemas.microsoft.com/office/2006/documentManagement/types"/>
    <xsd:import namespace="http://schemas.microsoft.com/office/infopath/2007/PartnerControls"/>
    <xsd:element name="Category" ma:index="12" nillable="true" ma:displayName="Category" ma:format="RadioButtons" ma:internalName="Category">
      <xsd:simpleType>
        <xsd:restriction base="dms:Choice">
          <xsd:enumeration value="Branded Merchandise"/>
          <xsd:enumeration value="Branded PowerPoint Template"/>
          <xsd:enumeration value="Copying Services"/>
          <xsd:enumeration value="General"/>
          <xsd:enumeration value="Gifts and Incentives"/>
          <xsd:enumeration value="Landing pages"/>
          <xsd:enumeration value="Physical Document Archiving"/>
          <xsd:enumeration value="Postal Services"/>
          <xsd:enumeration value="Translation Servic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http://schemas.microsoft.com/sharepoint/v3">
      <Url xsi:nil="true"/>
      <Description xsi:nil="true"/>
    </URL>
    <Category xmlns="db7974ac-5cd0-4aa3-b6a8-bbf549813a58" xsi:nil="true"/>
    <Business xmlns="73d531c4-8dd2-4fd1-8943-7240f3e9e720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441E364-CC36-497B-8F66-D78CA762F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3d531c4-8dd2-4fd1-8943-7240f3e9e720"/>
    <ds:schemaRef ds:uri="db7974ac-5cd0-4aa3-b6a8-bbf549813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F9DAB9-8DF8-4767-A735-D937D8502B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E8EE1-6BA9-4418-BE1F-2EDB8408D633}">
  <ds:schemaRefs>
    <ds:schemaRef ds:uri="db7974ac-5cd0-4aa3-b6a8-bbf549813a58"/>
    <ds:schemaRef ds:uri="http://purl.org/dc/terms/"/>
    <ds:schemaRef ds:uri="http://purl.org/dc/elements/1.1/"/>
    <ds:schemaRef ds:uri="73d531c4-8dd2-4fd1-8943-7240f3e9e720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5434_NEW 2017 Aviva PowerPoint template - Standard</Template>
  <TotalTime>6569</TotalTime>
  <Words>201</Words>
  <Application>Microsoft Office PowerPoint</Application>
  <PresentationFormat>Affichage à l'écran 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.HelveticaNeueDeskInterface-Regular</vt:lpstr>
      <vt:lpstr>Arial</vt:lpstr>
      <vt:lpstr>Helvetica Light</vt:lpstr>
      <vt:lpstr>Source Sans Pro</vt:lpstr>
      <vt:lpstr>Source Sans Pro Light</vt:lpstr>
      <vt:lpstr>Source Sans Pro Semibold</vt:lpstr>
      <vt:lpstr>Aviva_template-widescreen-Sept17</vt:lpstr>
      <vt:lpstr>Dividers</vt:lpstr>
      <vt:lpstr>Internal Slides</vt:lpstr>
      <vt:lpstr>DD LFM CEV User Interface User Guide</vt:lpstr>
      <vt:lpstr>Table of Contents</vt:lpstr>
      <vt:lpstr>Présentation PowerPoint</vt:lpstr>
      <vt:lpstr>Présentation PowerPoint</vt:lpstr>
      <vt:lpstr>Présentation PowerPoint</vt:lpstr>
      <vt:lpstr>Présentation PowerPoint</vt:lpstr>
    </vt:vector>
  </TitlesOfParts>
  <Company>AVIVA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Léa MANCEAU</dc:creator>
  <cp:lastModifiedBy>Van Quang DANG</cp:lastModifiedBy>
  <cp:revision>313</cp:revision>
  <cp:lastPrinted>2016-07-26T08:20:07Z</cp:lastPrinted>
  <dcterms:created xsi:type="dcterms:W3CDTF">2019-01-30T10:43:55Z</dcterms:created>
  <dcterms:modified xsi:type="dcterms:W3CDTF">2020-06-30T15:12:48Z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0x010100745B8999687EDA4EB843A6596C33E4C5</vt:lpwstr>
  </property>
  <property fmtid="{D5CDD505-2E9C-101B-9397-08002B2CF9AE}" pid="3" name="TitusGUID">
    <vt:lpwstr>b1fb4e80-a8e8-42ff-ad1f-f328231ec497</vt:lpwstr>
  </property>
  <property fmtid="{D5CDD505-2E9C-101B-9397-08002B2CF9AE}" pid="4" name="AvivaClassification">
    <vt:lpwstr>Aviva-1nternal</vt:lpwstr>
  </property>
</Properties>
</file>