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Alejandro Cuba Martinez" userId="94294699-bc9a-4582-884d-732c5ebabf52" providerId="ADAL" clId="{1FF0453E-9639-4B70-B55C-69BBEBA5B973}"/>
    <pc:docChg chg="custSel modSld">
      <pc:chgData name="Antonio Alejandro Cuba Martinez" userId="94294699-bc9a-4582-884d-732c5ebabf52" providerId="ADAL" clId="{1FF0453E-9639-4B70-B55C-69BBEBA5B973}" dt="2023-08-21T16:09:18.305" v="132" actId="33524"/>
      <pc:docMkLst>
        <pc:docMk/>
      </pc:docMkLst>
      <pc:sldChg chg="modSp mod">
        <pc:chgData name="Antonio Alejandro Cuba Martinez" userId="94294699-bc9a-4582-884d-732c5ebabf52" providerId="ADAL" clId="{1FF0453E-9639-4B70-B55C-69BBEBA5B973}" dt="2023-08-21T15:53:17.848" v="30" actId="20577"/>
        <pc:sldMkLst>
          <pc:docMk/>
          <pc:sldMk cId="1909413350" sldId="257"/>
        </pc:sldMkLst>
        <pc:spChg chg="mod">
          <ac:chgData name="Antonio Alejandro Cuba Martinez" userId="94294699-bc9a-4582-884d-732c5ebabf52" providerId="ADAL" clId="{1FF0453E-9639-4B70-B55C-69BBEBA5B973}" dt="2023-08-21T15:53:17.848" v="30" actId="20577"/>
          <ac:spMkLst>
            <pc:docMk/>
            <pc:sldMk cId="1909413350" sldId="257"/>
            <ac:spMk id="5" creationId="{026CCFE2-409F-7D49-84FE-C46F0148F48E}"/>
          </ac:spMkLst>
        </pc:spChg>
        <pc:graphicFrameChg chg="modGraphic">
          <ac:chgData name="Antonio Alejandro Cuba Martinez" userId="94294699-bc9a-4582-884d-732c5ebabf52" providerId="ADAL" clId="{1FF0453E-9639-4B70-B55C-69BBEBA5B973}" dt="2023-08-21T15:53:12.890" v="28" actId="20577"/>
          <ac:graphicFrameMkLst>
            <pc:docMk/>
            <pc:sldMk cId="1909413350" sldId="257"/>
            <ac:graphicFrameMk id="4" creationId="{2B45550D-5EDD-2EF3-ECDD-A54036D63314}"/>
          </ac:graphicFrameMkLst>
        </pc:graphicFrameChg>
      </pc:sldChg>
      <pc:sldChg chg="modSp mod">
        <pc:chgData name="Antonio Alejandro Cuba Martinez" userId="94294699-bc9a-4582-884d-732c5ebabf52" providerId="ADAL" clId="{1FF0453E-9639-4B70-B55C-69BBEBA5B973}" dt="2023-08-21T16:09:18.305" v="132" actId="33524"/>
        <pc:sldMkLst>
          <pc:docMk/>
          <pc:sldMk cId="140106149" sldId="259"/>
        </pc:sldMkLst>
        <pc:spChg chg="mod">
          <ac:chgData name="Antonio Alejandro Cuba Martinez" userId="94294699-bc9a-4582-884d-732c5ebabf52" providerId="ADAL" clId="{1FF0453E-9639-4B70-B55C-69BBEBA5B973}" dt="2023-08-21T16:09:18.305" v="132" actId="33524"/>
          <ac:spMkLst>
            <pc:docMk/>
            <pc:sldMk cId="140106149" sldId="259"/>
            <ac:spMk id="2" creationId="{B80C7F05-C530-E619-FEAA-D863CFA1F6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09CDF-F6D0-3AFD-73B8-39701DFCDE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BBD4ABDE-397D-EEEF-748C-CB0A1159D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E8E5BB8-4CA4-0895-630D-F03182D6014B}"/>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5" name="Marcador de pie de página 4">
            <a:extLst>
              <a:ext uri="{FF2B5EF4-FFF2-40B4-BE49-F238E27FC236}">
                <a16:creationId xmlns:a16="http://schemas.microsoft.com/office/drawing/2014/main" id="{265A0546-5C5A-8AAE-3BD3-C78673B686D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57C2808-FFF9-1769-E56B-F798CD598414}"/>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150297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31363-9AAE-8201-3398-2380200881A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99F1278-AC28-3BA6-56C5-C82F32D4F9B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47149DA-7597-B070-85F7-4117D1C51CBC}"/>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5" name="Marcador de pie de página 4">
            <a:extLst>
              <a:ext uri="{FF2B5EF4-FFF2-40B4-BE49-F238E27FC236}">
                <a16:creationId xmlns:a16="http://schemas.microsoft.com/office/drawing/2014/main" id="{4354E0AA-D013-B8F4-E049-E435D53B3C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F04AA6-CC5A-B406-DA73-4D1E02C9703F}"/>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329223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C3444C-8C3B-D917-42FA-9DE90B40A21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8FB0BDE-6BF8-A034-204E-F1F3A99C2B3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2323CB2-1E68-3FE3-8D7A-661E5A2AA962}"/>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5" name="Marcador de pie de página 4">
            <a:extLst>
              <a:ext uri="{FF2B5EF4-FFF2-40B4-BE49-F238E27FC236}">
                <a16:creationId xmlns:a16="http://schemas.microsoft.com/office/drawing/2014/main" id="{400D880D-8AAB-D7C8-0C46-1C8E736144B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30966ED-4CBF-7370-3782-D098DD4614A9}"/>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327251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7CC75-B7A5-780E-8DD4-C107D5CC459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0E8CB25-314F-8D4B-B003-2BA31406BF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F5C1D60-2398-7B93-4801-FFA1B2363D67}"/>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5" name="Marcador de pie de página 4">
            <a:extLst>
              <a:ext uri="{FF2B5EF4-FFF2-40B4-BE49-F238E27FC236}">
                <a16:creationId xmlns:a16="http://schemas.microsoft.com/office/drawing/2014/main" id="{318DB8F1-2E68-9EAB-9F66-4CFA45FA9A2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47EAFD5-476D-9877-B885-B29DB15EC853}"/>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84228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3199F-DFCB-592C-C0AB-B3719BF5567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C11DBBF-A705-1AB8-A7B0-9915BBEFE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C19FF02-7893-634C-DF28-E9AD1569458E}"/>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5" name="Marcador de pie de página 4">
            <a:extLst>
              <a:ext uri="{FF2B5EF4-FFF2-40B4-BE49-F238E27FC236}">
                <a16:creationId xmlns:a16="http://schemas.microsoft.com/office/drawing/2014/main" id="{A5D0D018-3FC7-720E-4DF5-B8CBE67D63C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90C764-EBBC-7071-EF64-87F47DDD7058}"/>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51379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C0291-FF01-338D-61A7-DED32F6596B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BA6EE75-7474-A717-21AE-3777B7292B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27173AC1-C0B2-3BAB-ABF5-4F80720B10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23FC310-99AE-142D-BFF9-03A5957AB84C}"/>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6" name="Marcador de pie de página 5">
            <a:extLst>
              <a:ext uri="{FF2B5EF4-FFF2-40B4-BE49-F238E27FC236}">
                <a16:creationId xmlns:a16="http://schemas.microsoft.com/office/drawing/2014/main" id="{A7D94BEC-3BDB-801F-5900-962F24B8417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D7D13D4-B31B-5AD5-BB0C-7CF610A1594F}"/>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418123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D9D1D-3A23-7026-B7D1-455CBD38C9E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647B8E8-09D1-EC21-E102-DD44510D4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481B2D-019F-42F4-4FFB-E8E7F213AAA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70BD842-8138-A2FE-1BCB-2660940D0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A8BEBCB-E234-D566-350A-EBEE61ED2E1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C8758E-9BFB-4EF0-E52C-362BCEEC9030}"/>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8" name="Marcador de pie de página 7">
            <a:extLst>
              <a:ext uri="{FF2B5EF4-FFF2-40B4-BE49-F238E27FC236}">
                <a16:creationId xmlns:a16="http://schemas.microsoft.com/office/drawing/2014/main" id="{81133B24-3C69-2B0E-B7F2-9EB8199443AD}"/>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DF4D37F6-D827-BF3D-8853-82CE626CE69B}"/>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7939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15C0-E23C-72AC-019A-7B51169A782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97796F8-5576-07B3-7C99-8A9E04B7FE0C}"/>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4" name="Marcador de pie de página 3">
            <a:extLst>
              <a:ext uri="{FF2B5EF4-FFF2-40B4-BE49-F238E27FC236}">
                <a16:creationId xmlns:a16="http://schemas.microsoft.com/office/drawing/2014/main" id="{0A75D03E-EC1B-2A8A-CC57-593817E024D0}"/>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0F662F9-1C45-00FC-2049-846917CDC805}"/>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34841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CF62B6C-FF17-3892-9892-2B5B8D7D70AF}"/>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3" name="Marcador de pie de página 2">
            <a:extLst>
              <a:ext uri="{FF2B5EF4-FFF2-40B4-BE49-F238E27FC236}">
                <a16:creationId xmlns:a16="http://schemas.microsoft.com/office/drawing/2014/main" id="{0AA0EC8B-2A2A-C558-BFA8-4354A925A81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9AE3D74A-AD40-88EF-BE46-2606346E3921}"/>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106885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30928-FF07-5646-B0FB-50E0CCB664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D84B411-4D61-BB3B-CC4E-295534F22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F6DF784B-151C-B97F-5E59-58625DA0B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FD57C9-99D8-CC9F-05FE-6617DDE5E223}"/>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6" name="Marcador de pie de página 5">
            <a:extLst>
              <a:ext uri="{FF2B5EF4-FFF2-40B4-BE49-F238E27FC236}">
                <a16:creationId xmlns:a16="http://schemas.microsoft.com/office/drawing/2014/main" id="{2636901A-F9E2-3A7D-0B1F-D8FCDDFB697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BCA1E99-9441-E41F-BBBE-9985B2C71702}"/>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119504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4B2DE-6C40-1B63-3665-F2B44147AA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1E098F2-2968-DCD8-6DDD-4F76EEC53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EE9E3E5-7957-D948-D958-29360775A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6CE25-351B-31F4-FC5A-2BAE1FF5FC8B}"/>
              </a:ext>
            </a:extLst>
          </p:cNvPr>
          <p:cNvSpPr>
            <a:spLocks noGrp="1"/>
          </p:cNvSpPr>
          <p:nvPr>
            <p:ph type="dt" sz="half" idx="10"/>
          </p:nvPr>
        </p:nvSpPr>
        <p:spPr/>
        <p:txBody>
          <a:bodyPr/>
          <a:lstStyle/>
          <a:p>
            <a:fld id="{534DA6D0-DFCA-45AC-91A3-8548CF3CE04D}" type="datetimeFigureOut">
              <a:rPr lang="es-PE" smtClean="0"/>
              <a:t>21/08/2023</a:t>
            </a:fld>
            <a:endParaRPr lang="es-PE"/>
          </a:p>
        </p:txBody>
      </p:sp>
      <p:sp>
        <p:nvSpPr>
          <p:cNvPr id="6" name="Marcador de pie de página 5">
            <a:extLst>
              <a:ext uri="{FF2B5EF4-FFF2-40B4-BE49-F238E27FC236}">
                <a16:creationId xmlns:a16="http://schemas.microsoft.com/office/drawing/2014/main" id="{71E155B7-B5F2-F799-7225-9506F13CFDE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344453D-FB27-29F8-158A-27FDB8BBA75D}"/>
              </a:ext>
            </a:extLst>
          </p:cNvPr>
          <p:cNvSpPr>
            <a:spLocks noGrp="1"/>
          </p:cNvSpPr>
          <p:nvPr>
            <p:ph type="sldNum" sz="quarter" idx="12"/>
          </p:nvPr>
        </p:nvSpPr>
        <p:spPr/>
        <p:txBody>
          <a:bodyPr/>
          <a:lstStyle/>
          <a:p>
            <a:fld id="{9723B924-8EC3-4BBE-A1EF-DFB54945654F}" type="slidenum">
              <a:rPr lang="es-PE" smtClean="0"/>
              <a:t>‹Nº›</a:t>
            </a:fld>
            <a:endParaRPr lang="es-PE"/>
          </a:p>
        </p:txBody>
      </p:sp>
    </p:spTree>
    <p:extLst>
      <p:ext uri="{BB962C8B-B14F-4D97-AF65-F5344CB8AC3E}">
        <p14:creationId xmlns:p14="http://schemas.microsoft.com/office/powerpoint/2010/main" val="29846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EDA6717-9BF1-F2BE-DCE3-1D74FC4DD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EDCA43-DB17-2B73-D6DB-C84F3BCD2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4CA5B2-6973-3FBE-FDCC-97587416A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A6D0-DFCA-45AC-91A3-8548CF3CE04D}" type="datetimeFigureOut">
              <a:rPr lang="es-PE" smtClean="0"/>
              <a:t>21/08/2023</a:t>
            </a:fld>
            <a:endParaRPr lang="es-PE"/>
          </a:p>
        </p:txBody>
      </p:sp>
      <p:sp>
        <p:nvSpPr>
          <p:cNvPr id="5" name="Marcador de pie de página 4">
            <a:extLst>
              <a:ext uri="{FF2B5EF4-FFF2-40B4-BE49-F238E27FC236}">
                <a16:creationId xmlns:a16="http://schemas.microsoft.com/office/drawing/2014/main" id="{7F11E64D-E3B7-17D1-0521-6CE33BF2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FDB8379A-0533-DF34-39D0-0E1F8383D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3B924-8EC3-4BBE-A1EF-DFB54945654F}" type="slidenum">
              <a:rPr lang="es-PE" smtClean="0"/>
              <a:t>‹Nº›</a:t>
            </a:fld>
            <a:endParaRPr lang="es-PE"/>
          </a:p>
        </p:txBody>
      </p:sp>
    </p:spTree>
    <p:extLst>
      <p:ext uri="{BB962C8B-B14F-4D97-AF65-F5344CB8AC3E}">
        <p14:creationId xmlns:p14="http://schemas.microsoft.com/office/powerpoint/2010/main" val="257436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14E410B-51E6-5884-C744-52233D9746EA}"/>
              </a:ext>
            </a:extLst>
          </p:cNvPr>
          <p:cNvSpPr txBox="1"/>
          <p:nvPr/>
        </p:nvSpPr>
        <p:spPr>
          <a:xfrm>
            <a:off x="281410" y="3689731"/>
            <a:ext cx="7108217" cy="923330"/>
          </a:xfrm>
          <a:prstGeom prst="rect">
            <a:avLst/>
          </a:prstGeom>
          <a:noFill/>
        </p:spPr>
        <p:txBody>
          <a:bodyPr wrap="square" rtlCol="0">
            <a:spAutoFit/>
          </a:bodyPr>
          <a:lstStyle/>
          <a:p>
            <a:pPr algn="just"/>
            <a:r>
              <a:rPr lang="es-ES" dirty="0"/>
              <a:t>Figura XX. Anomalías del índice del factor de condición (AFC) de anchoveta peruana </a:t>
            </a:r>
            <a:r>
              <a:rPr lang="es-ES" i="1" dirty="0" err="1"/>
              <a:t>Engraulis</a:t>
            </a:r>
            <a:r>
              <a:rPr lang="es-ES" i="1" dirty="0"/>
              <a:t> </a:t>
            </a:r>
            <a:r>
              <a:rPr lang="es-ES" i="1" dirty="0" err="1"/>
              <a:t>ringens</a:t>
            </a:r>
            <a:r>
              <a:rPr lang="es-ES" i="1" dirty="0"/>
              <a:t> </a:t>
            </a:r>
            <a:r>
              <a:rPr lang="es-ES" dirty="0"/>
              <a:t>desde enero del 2022 hasta </a:t>
            </a:r>
            <a:r>
              <a:rPr lang="es-US" dirty="0"/>
              <a:t>agosto</a:t>
            </a:r>
            <a:r>
              <a:rPr lang="es-ES" dirty="0"/>
              <a:t> del 2023 (determinada a partir de Cuba et al, 2019). Climatología 2010-2022.</a:t>
            </a:r>
            <a:endParaRPr lang="es-PE" dirty="0"/>
          </a:p>
        </p:txBody>
      </p:sp>
      <p:sp>
        <p:nvSpPr>
          <p:cNvPr id="2" name="CuadroTexto 1">
            <a:extLst>
              <a:ext uri="{FF2B5EF4-FFF2-40B4-BE49-F238E27FC236}">
                <a16:creationId xmlns:a16="http://schemas.microsoft.com/office/drawing/2014/main" id="{B80C7F05-C530-E619-FEAA-D863CFA1F626}"/>
              </a:ext>
            </a:extLst>
          </p:cNvPr>
          <p:cNvSpPr txBox="1"/>
          <p:nvPr/>
        </p:nvSpPr>
        <p:spPr>
          <a:xfrm>
            <a:off x="7652845" y="109623"/>
            <a:ext cx="4099727" cy="3416320"/>
          </a:xfrm>
          <a:prstGeom prst="rect">
            <a:avLst/>
          </a:prstGeom>
          <a:noFill/>
        </p:spPr>
        <p:txBody>
          <a:bodyPr wrap="square" rtlCol="0">
            <a:spAutoFit/>
          </a:bodyPr>
          <a:lstStyle/>
          <a:p>
            <a:pPr algn="just"/>
            <a:r>
              <a:rPr lang="es-ES" dirty="0"/>
              <a:t>De enero del 2022 a </a:t>
            </a:r>
            <a:r>
              <a:rPr lang="es-US" dirty="0"/>
              <a:t>agosto</a:t>
            </a:r>
            <a:r>
              <a:rPr lang="es-ES" dirty="0"/>
              <a:t> del 2023, en general, observamos anomalías del factor de condición (AFC) negativas de efecto moderado y fuerte, lo cual indica que el recurso presentó una condición somática menor a la esperada para la época. </a:t>
            </a:r>
            <a:r>
              <a:rPr lang="es-US" dirty="0"/>
              <a:t>En lo que va de la segunda quincena del mes de agosto, se observan anomalías negativas sin efecto, mostrando un gasto en la reserva energética del recurso, pero el cual está dentro de lo esperado para la época.</a:t>
            </a:r>
          </a:p>
        </p:txBody>
      </p:sp>
      <p:pic>
        <p:nvPicPr>
          <p:cNvPr id="6" name="Imagen 5" descr="Gráfico&#10;&#10;Descripción generada automáticamente">
            <a:extLst>
              <a:ext uri="{FF2B5EF4-FFF2-40B4-BE49-F238E27FC236}">
                <a16:creationId xmlns:a16="http://schemas.microsoft.com/office/drawing/2014/main" id="{F980694E-BBE8-772D-72DD-42F7D3044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03" y="11937"/>
            <a:ext cx="7364829" cy="3682414"/>
          </a:xfrm>
          <a:prstGeom prst="rect">
            <a:avLst/>
          </a:prstGeom>
        </p:spPr>
      </p:pic>
    </p:spTree>
    <p:extLst>
      <p:ext uri="{BB962C8B-B14F-4D97-AF65-F5344CB8AC3E}">
        <p14:creationId xmlns:p14="http://schemas.microsoft.com/office/powerpoint/2010/main" val="14010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26CCFE2-409F-7D49-84FE-C46F0148F48E}"/>
              </a:ext>
            </a:extLst>
          </p:cNvPr>
          <p:cNvSpPr txBox="1"/>
          <p:nvPr/>
        </p:nvSpPr>
        <p:spPr>
          <a:xfrm>
            <a:off x="0" y="3117381"/>
            <a:ext cx="1607737" cy="369332"/>
          </a:xfrm>
          <a:prstGeom prst="rect">
            <a:avLst/>
          </a:prstGeom>
          <a:noFill/>
        </p:spPr>
        <p:txBody>
          <a:bodyPr wrap="square" rtlCol="0">
            <a:spAutoFit/>
          </a:bodyPr>
          <a:lstStyle/>
          <a:p>
            <a:pPr algn="ctr"/>
            <a:r>
              <a:rPr lang="es-ES" b="1" dirty="0"/>
              <a:t>AFC E22-A23</a:t>
            </a:r>
            <a:endParaRPr lang="es-PE" b="1" dirty="0"/>
          </a:p>
        </p:txBody>
      </p:sp>
      <p:sp>
        <p:nvSpPr>
          <p:cNvPr id="2" name="CuadroTexto 1">
            <a:extLst>
              <a:ext uri="{FF2B5EF4-FFF2-40B4-BE49-F238E27FC236}">
                <a16:creationId xmlns:a16="http://schemas.microsoft.com/office/drawing/2014/main" id="{153DFD74-93C2-1B38-9521-3BCB39227C5A}"/>
              </a:ext>
            </a:extLst>
          </p:cNvPr>
          <p:cNvSpPr txBox="1"/>
          <p:nvPr/>
        </p:nvSpPr>
        <p:spPr>
          <a:xfrm>
            <a:off x="5106572" y="1178388"/>
            <a:ext cx="6270172" cy="4247317"/>
          </a:xfrm>
          <a:prstGeom prst="rect">
            <a:avLst/>
          </a:prstGeom>
          <a:noFill/>
        </p:spPr>
        <p:txBody>
          <a:bodyPr wrap="square" rtlCol="0">
            <a:spAutoFit/>
          </a:bodyPr>
          <a:lstStyle/>
          <a:p>
            <a:pPr algn="just"/>
            <a:r>
              <a:rPr lang="es-ES" dirty="0"/>
              <a:t>Reconocimiento:</a:t>
            </a:r>
          </a:p>
          <a:p>
            <a:pPr algn="just"/>
            <a:r>
              <a:rPr lang="es-PE" dirty="0"/>
              <a:t>Las anomalías del índice de factor de condición fueron determinadas a partir de información brindada por el Laboratorio de Biología Reproductiva de la sede central de IMARPE. </a:t>
            </a:r>
          </a:p>
          <a:p>
            <a:pPr algn="just"/>
            <a:endParaRPr lang="es-PE" dirty="0"/>
          </a:p>
          <a:p>
            <a:pPr algn="just"/>
            <a:r>
              <a:rPr lang="es-PE" dirty="0"/>
              <a:t>Bibliografía:</a:t>
            </a:r>
          </a:p>
          <a:p>
            <a:pPr algn="just"/>
            <a:r>
              <a:rPr lang="es-PE" dirty="0"/>
              <a:t>Cuba, A., Sánchez, J., Mori, J., Chávez, G. (2019). ANOMALÍAS DE LOS ÍNDICES REPRODUCTIVOS FRACCIÓN DESOVANTE E ÍNDICE GONADOSOMÁTICO DE ANCHOVETA PERUANA ENGRAULIS RINGENS (JENYNS, 1842) DEL STOCK NORTE-CENTRO DEL PERÚ EN RELACIÓN A EL NIÑO COSTERO 2017. </a:t>
            </a:r>
            <a:r>
              <a:rPr lang="es-PE" dirty="0" err="1"/>
              <a:t>The</a:t>
            </a:r>
            <a:r>
              <a:rPr lang="es-PE" dirty="0"/>
              <a:t> </a:t>
            </a:r>
            <a:r>
              <a:rPr lang="es-PE" dirty="0" err="1"/>
              <a:t>Biologist</a:t>
            </a:r>
            <a:r>
              <a:rPr lang="es-PE" dirty="0"/>
              <a:t>, 17(2).</a:t>
            </a:r>
          </a:p>
          <a:p>
            <a:pPr algn="just"/>
            <a:endParaRPr lang="es-PE" dirty="0"/>
          </a:p>
          <a:p>
            <a:pPr algn="just"/>
            <a:r>
              <a:rPr lang="es-PE" dirty="0"/>
              <a:t>IMARPE. (2023). REPORTE DE INDICADORES REPRODUCTIVOS DE ANCHOVETA PERUANA </a:t>
            </a:r>
            <a:r>
              <a:rPr lang="es-PE" i="1" dirty="0" err="1"/>
              <a:t>Engraulis</a:t>
            </a:r>
            <a:r>
              <a:rPr lang="es-PE" i="1" dirty="0"/>
              <a:t> </a:t>
            </a:r>
            <a:r>
              <a:rPr lang="es-PE" i="1" dirty="0" err="1"/>
              <a:t>ringens</a:t>
            </a:r>
            <a:r>
              <a:rPr lang="es-PE" dirty="0"/>
              <a:t>. N°06-2023. LBR/AFINRP/DGIRP. </a:t>
            </a:r>
          </a:p>
        </p:txBody>
      </p:sp>
      <p:graphicFrame>
        <p:nvGraphicFramePr>
          <p:cNvPr id="4" name="Tabla 3">
            <a:extLst>
              <a:ext uri="{FF2B5EF4-FFF2-40B4-BE49-F238E27FC236}">
                <a16:creationId xmlns:a16="http://schemas.microsoft.com/office/drawing/2014/main" id="{2B45550D-5EDD-2EF3-ECDD-A54036D63314}"/>
              </a:ext>
            </a:extLst>
          </p:cNvPr>
          <p:cNvGraphicFramePr>
            <a:graphicFrameLocks noGrp="1"/>
          </p:cNvGraphicFramePr>
          <p:nvPr>
            <p:extLst>
              <p:ext uri="{D42A27DB-BD31-4B8C-83A1-F6EECF244321}">
                <p14:modId xmlns:p14="http://schemas.microsoft.com/office/powerpoint/2010/main" val="48936649"/>
              </p:ext>
            </p:extLst>
          </p:nvPr>
        </p:nvGraphicFramePr>
        <p:xfrm>
          <a:off x="1980615" y="19439"/>
          <a:ext cx="2272938" cy="7120296"/>
        </p:xfrm>
        <a:graphic>
          <a:graphicData uri="http://schemas.openxmlformats.org/drawingml/2006/table">
            <a:tbl>
              <a:tblPr/>
              <a:tblGrid>
                <a:gridCol w="369101">
                  <a:extLst>
                    <a:ext uri="{9D8B030D-6E8A-4147-A177-3AD203B41FA5}">
                      <a16:colId xmlns:a16="http://schemas.microsoft.com/office/drawing/2014/main" val="2112871782"/>
                    </a:ext>
                  </a:extLst>
                </a:gridCol>
                <a:gridCol w="471805">
                  <a:extLst>
                    <a:ext uri="{9D8B030D-6E8A-4147-A177-3AD203B41FA5}">
                      <a16:colId xmlns:a16="http://schemas.microsoft.com/office/drawing/2014/main" val="1618212678"/>
                    </a:ext>
                  </a:extLst>
                </a:gridCol>
                <a:gridCol w="716016">
                  <a:extLst>
                    <a:ext uri="{9D8B030D-6E8A-4147-A177-3AD203B41FA5}">
                      <a16:colId xmlns:a16="http://schemas.microsoft.com/office/drawing/2014/main" val="3245736895"/>
                    </a:ext>
                  </a:extLst>
                </a:gridCol>
                <a:gridCol w="716016">
                  <a:extLst>
                    <a:ext uri="{9D8B030D-6E8A-4147-A177-3AD203B41FA5}">
                      <a16:colId xmlns:a16="http://schemas.microsoft.com/office/drawing/2014/main" val="3847090506"/>
                    </a:ext>
                  </a:extLst>
                </a:gridCol>
              </a:tblGrid>
              <a:tr h="300616">
                <a:tc>
                  <a:txBody>
                    <a:bodyPr/>
                    <a:lstStyle/>
                    <a:p>
                      <a:pPr algn="ctr" fontAlgn="b"/>
                      <a:r>
                        <a:rPr lang="es-PE" sz="1050" b="0" i="0" u="none" strike="noStrike" dirty="0">
                          <a:solidFill>
                            <a:srgbClr val="000000"/>
                          </a:solidFill>
                          <a:effectLst/>
                          <a:latin typeface="+mn-lt"/>
                        </a:rPr>
                        <a:t>Año</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Mes</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Quincena</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AFC</a:t>
                      </a:r>
                    </a:p>
                  </a:txBody>
                  <a:tcPr marL="7018" marR="7018" marT="7018" marB="0" anchor="ctr">
                    <a:lnL>
                      <a:noFill/>
                    </a:lnL>
                    <a:lnR>
                      <a:noFill/>
                    </a:lnR>
                    <a:lnT>
                      <a:noFill/>
                    </a:lnT>
                    <a:lnB>
                      <a:noFill/>
                    </a:lnB>
                  </a:tcPr>
                </a:tc>
                <a:extLst>
                  <a:ext uri="{0D108BD9-81ED-4DB2-BD59-A6C34878D82A}">
                    <a16:rowId xmlns:a16="http://schemas.microsoft.com/office/drawing/2014/main" val="3621987432"/>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-0.0226</a:t>
                      </a:r>
                    </a:p>
                  </a:txBody>
                  <a:tcPr marL="7018" marR="7018" marT="7018" marB="0" anchor="ctr">
                    <a:lnL>
                      <a:noFill/>
                    </a:lnL>
                    <a:lnR>
                      <a:noFill/>
                    </a:lnR>
                    <a:lnT>
                      <a:noFill/>
                    </a:lnT>
                    <a:lnB>
                      <a:noFill/>
                    </a:lnB>
                  </a:tcPr>
                </a:tc>
                <a:extLst>
                  <a:ext uri="{0D108BD9-81ED-4DB2-BD59-A6C34878D82A}">
                    <a16:rowId xmlns:a16="http://schemas.microsoft.com/office/drawing/2014/main" val="1667740551"/>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NA</a:t>
                      </a:r>
                    </a:p>
                  </a:txBody>
                  <a:tcPr marL="7018" marR="7018" marT="7018" marB="0" anchor="ctr">
                    <a:lnL>
                      <a:noFill/>
                    </a:lnL>
                    <a:lnR>
                      <a:noFill/>
                    </a:lnR>
                    <a:lnT>
                      <a:noFill/>
                    </a:lnT>
                    <a:lnB>
                      <a:noFill/>
                    </a:lnB>
                  </a:tcPr>
                </a:tc>
                <a:extLst>
                  <a:ext uri="{0D108BD9-81ED-4DB2-BD59-A6C34878D82A}">
                    <a16:rowId xmlns:a16="http://schemas.microsoft.com/office/drawing/2014/main" val="410359023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-0.0344</a:t>
                      </a:r>
                    </a:p>
                  </a:txBody>
                  <a:tcPr marL="7018" marR="7018" marT="7018" marB="0" anchor="ctr">
                    <a:lnL>
                      <a:noFill/>
                    </a:lnL>
                    <a:lnR>
                      <a:noFill/>
                    </a:lnR>
                    <a:lnT>
                      <a:noFill/>
                    </a:lnT>
                    <a:lnB>
                      <a:noFill/>
                    </a:lnB>
                  </a:tcPr>
                </a:tc>
                <a:extLst>
                  <a:ext uri="{0D108BD9-81ED-4DB2-BD59-A6C34878D82A}">
                    <a16:rowId xmlns:a16="http://schemas.microsoft.com/office/drawing/2014/main" val="3696063221"/>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-0.0575</a:t>
                      </a:r>
                    </a:p>
                  </a:txBody>
                  <a:tcPr marL="7018" marR="7018" marT="7018" marB="0" anchor="ctr">
                    <a:lnL>
                      <a:noFill/>
                    </a:lnL>
                    <a:lnR>
                      <a:noFill/>
                    </a:lnR>
                    <a:lnT>
                      <a:noFill/>
                    </a:lnT>
                    <a:lnB>
                      <a:noFill/>
                    </a:lnB>
                  </a:tcPr>
                </a:tc>
                <a:extLst>
                  <a:ext uri="{0D108BD9-81ED-4DB2-BD59-A6C34878D82A}">
                    <a16:rowId xmlns:a16="http://schemas.microsoft.com/office/drawing/2014/main" val="1292957927"/>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-0.0316</a:t>
                      </a:r>
                    </a:p>
                  </a:txBody>
                  <a:tcPr marL="7018" marR="7018" marT="7018" marB="0" anchor="ctr">
                    <a:lnL>
                      <a:noFill/>
                    </a:lnL>
                    <a:lnR>
                      <a:noFill/>
                    </a:lnR>
                    <a:lnT>
                      <a:noFill/>
                    </a:lnT>
                    <a:lnB>
                      <a:noFill/>
                    </a:lnB>
                  </a:tcPr>
                </a:tc>
                <a:extLst>
                  <a:ext uri="{0D108BD9-81ED-4DB2-BD59-A6C34878D82A}">
                    <a16:rowId xmlns:a16="http://schemas.microsoft.com/office/drawing/2014/main" val="3560485836"/>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-0.0611</a:t>
                      </a:r>
                    </a:p>
                  </a:txBody>
                  <a:tcPr marL="7018" marR="7018" marT="7018" marB="0" anchor="ctr">
                    <a:lnL>
                      <a:noFill/>
                    </a:lnL>
                    <a:lnR>
                      <a:noFill/>
                    </a:lnR>
                    <a:lnT>
                      <a:noFill/>
                    </a:lnT>
                    <a:lnB>
                      <a:noFill/>
                    </a:lnB>
                  </a:tcPr>
                </a:tc>
                <a:extLst>
                  <a:ext uri="{0D108BD9-81ED-4DB2-BD59-A6C34878D82A}">
                    <a16:rowId xmlns:a16="http://schemas.microsoft.com/office/drawing/2014/main" val="292264181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4</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-0.0659</a:t>
                      </a:r>
                    </a:p>
                  </a:txBody>
                  <a:tcPr marL="7018" marR="7018" marT="7018" marB="0" anchor="ctr">
                    <a:lnL>
                      <a:noFill/>
                    </a:lnL>
                    <a:lnR>
                      <a:noFill/>
                    </a:lnR>
                    <a:lnT>
                      <a:noFill/>
                    </a:lnT>
                    <a:lnB>
                      <a:noFill/>
                    </a:lnB>
                  </a:tcPr>
                </a:tc>
                <a:extLst>
                  <a:ext uri="{0D108BD9-81ED-4DB2-BD59-A6C34878D82A}">
                    <a16:rowId xmlns:a16="http://schemas.microsoft.com/office/drawing/2014/main" val="3410465711"/>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4</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-0.0382</a:t>
                      </a:r>
                    </a:p>
                  </a:txBody>
                  <a:tcPr marL="7018" marR="7018" marT="7018" marB="0" anchor="ctr">
                    <a:lnL>
                      <a:noFill/>
                    </a:lnL>
                    <a:lnR>
                      <a:noFill/>
                    </a:lnR>
                    <a:lnT>
                      <a:noFill/>
                    </a:lnT>
                    <a:lnB>
                      <a:noFill/>
                    </a:lnB>
                  </a:tcPr>
                </a:tc>
                <a:extLst>
                  <a:ext uri="{0D108BD9-81ED-4DB2-BD59-A6C34878D82A}">
                    <a16:rowId xmlns:a16="http://schemas.microsoft.com/office/drawing/2014/main" val="71578586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5</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-0.0771</a:t>
                      </a:r>
                    </a:p>
                  </a:txBody>
                  <a:tcPr marL="7018" marR="7018" marT="7018" marB="0" anchor="ctr">
                    <a:lnL>
                      <a:noFill/>
                    </a:lnL>
                    <a:lnR>
                      <a:noFill/>
                    </a:lnR>
                    <a:lnT>
                      <a:noFill/>
                    </a:lnT>
                    <a:lnB>
                      <a:noFill/>
                    </a:lnB>
                  </a:tcPr>
                </a:tc>
                <a:extLst>
                  <a:ext uri="{0D108BD9-81ED-4DB2-BD59-A6C34878D82A}">
                    <a16:rowId xmlns:a16="http://schemas.microsoft.com/office/drawing/2014/main" val="3984726606"/>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5</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-0.011</a:t>
                      </a:r>
                    </a:p>
                  </a:txBody>
                  <a:tcPr marL="7018" marR="7018" marT="7018" marB="0" anchor="ctr">
                    <a:lnL>
                      <a:noFill/>
                    </a:lnL>
                    <a:lnR>
                      <a:noFill/>
                    </a:lnR>
                    <a:lnT>
                      <a:noFill/>
                    </a:lnT>
                    <a:lnB>
                      <a:noFill/>
                    </a:lnB>
                  </a:tcPr>
                </a:tc>
                <a:extLst>
                  <a:ext uri="{0D108BD9-81ED-4DB2-BD59-A6C34878D82A}">
                    <a16:rowId xmlns:a16="http://schemas.microsoft.com/office/drawing/2014/main" val="1737161787"/>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6</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-0.033</a:t>
                      </a:r>
                    </a:p>
                  </a:txBody>
                  <a:tcPr marL="7018" marR="7018" marT="7018" marB="0" anchor="ctr">
                    <a:lnL>
                      <a:noFill/>
                    </a:lnL>
                    <a:lnR>
                      <a:noFill/>
                    </a:lnR>
                    <a:lnT>
                      <a:noFill/>
                    </a:lnT>
                    <a:lnB>
                      <a:noFill/>
                    </a:lnB>
                  </a:tcPr>
                </a:tc>
                <a:extLst>
                  <a:ext uri="{0D108BD9-81ED-4DB2-BD59-A6C34878D82A}">
                    <a16:rowId xmlns:a16="http://schemas.microsoft.com/office/drawing/2014/main" val="1971986192"/>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6</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0.002</a:t>
                      </a:r>
                    </a:p>
                  </a:txBody>
                  <a:tcPr marL="7018" marR="7018" marT="7018" marB="0" anchor="ctr">
                    <a:lnL>
                      <a:noFill/>
                    </a:lnL>
                    <a:lnR>
                      <a:noFill/>
                    </a:lnR>
                    <a:lnT>
                      <a:noFill/>
                    </a:lnT>
                    <a:lnB>
                      <a:noFill/>
                    </a:lnB>
                  </a:tcPr>
                </a:tc>
                <a:extLst>
                  <a:ext uri="{0D108BD9-81ED-4DB2-BD59-A6C34878D82A}">
                    <a16:rowId xmlns:a16="http://schemas.microsoft.com/office/drawing/2014/main" val="840486263"/>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7</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-0.0063</a:t>
                      </a:r>
                    </a:p>
                  </a:txBody>
                  <a:tcPr marL="7018" marR="7018" marT="7018" marB="0" anchor="ctr">
                    <a:lnL>
                      <a:noFill/>
                    </a:lnL>
                    <a:lnR>
                      <a:noFill/>
                    </a:lnR>
                    <a:lnT>
                      <a:noFill/>
                    </a:lnT>
                    <a:lnB>
                      <a:noFill/>
                    </a:lnB>
                  </a:tcPr>
                </a:tc>
                <a:extLst>
                  <a:ext uri="{0D108BD9-81ED-4DB2-BD59-A6C34878D82A}">
                    <a16:rowId xmlns:a16="http://schemas.microsoft.com/office/drawing/2014/main" val="2421737515"/>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7</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-0.0483</a:t>
                      </a:r>
                    </a:p>
                  </a:txBody>
                  <a:tcPr marL="7018" marR="7018" marT="7018" marB="0" anchor="ctr">
                    <a:lnL>
                      <a:noFill/>
                    </a:lnL>
                    <a:lnR>
                      <a:noFill/>
                    </a:lnR>
                    <a:lnT>
                      <a:noFill/>
                    </a:lnT>
                    <a:lnB>
                      <a:noFill/>
                    </a:lnB>
                  </a:tcPr>
                </a:tc>
                <a:extLst>
                  <a:ext uri="{0D108BD9-81ED-4DB2-BD59-A6C34878D82A}">
                    <a16:rowId xmlns:a16="http://schemas.microsoft.com/office/drawing/2014/main" val="2611313830"/>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8</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-0.0147</a:t>
                      </a:r>
                    </a:p>
                  </a:txBody>
                  <a:tcPr marL="7018" marR="7018" marT="7018" marB="0" anchor="ctr">
                    <a:lnL>
                      <a:noFill/>
                    </a:lnL>
                    <a:lnR>
                      <a:noFill/>
                    </a:lnR>
                    <a:lnT>
                      <a:noFill/>
                    </a:lnT>
                    <a:lnB>
                      <a:noFill/>
                    </a:lnB>
                  </a:tcPr>
                </a:tc>
                <a:extLst>
                  <a:ext uri="{0D108BD9-81ED-4DB2-BD59-A6C34878D82A}">
                    <a16:rowId xmlns:a16="http://schemas.microsoft.com/office/drawing/2014/main" val="45187615"/>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8</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-0.0207</a:t>
                      </a:r>
                    </a:p>
                  </a:txBody>
                  <a:tcPr marL="7018" marR="7018" marT="7018" marB="0" anchor="ctr">
                    <a:lnL>
                      <a:noFill/>
                    </a:lnL>
                    <a:lnR>
                      <a:noFill/>
                    </a:lnR>
                    <a:lnT>
                      <a:noFill/>
                    </a:lnT>
                    <a:lnB>
                      <a:noFill/>
                    </a:lnB>
                  </a:tcPr>
                </a:tc>
                <a:extLst>
                  <a:ext uri="{0D108BD9-81ED-4DB2-BD59-A6C34878D82A}">
                    <a16:rowId xmlns:a16="http://schemas.microsoft.com/office/drawing/2014/main" val="290716350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9</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-0.0536</a:t>
                      </a:r>
                    </a:p>
                  </a:txBody>
                  <a:tcPr marL="7018" marR="7018" marT="7018" marB="0" anchor="ctr">
                    <a:lnL>
                      <a:noFill/>
                    </a:lnL>
                    <a:lnR>
                      <a:noFill/>
                    </a:lnR>
                    <a:lnT>
                      <a:noFill/>
                    </a:lnT>
                    <a:lnB>
                      <a:noFill/>
                    </a:lnB>
                  </a:tcPr>
                </a:tc>
                <a:extLst>
                  <a:ext uri="{0D108BD9-81ED-4DB2-BD59-A6C34878D82A}">
                    <a16:rowId xmlns:a16="http://schemas.microsoft.com/office/drawing/2014/main" val="1096505469"/>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9</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-0.0704</a:t>
                      </a:r>
                    </a:p>
                  </a:txBody>
                  <a:tcPr marL="7018" marR="7018" marT="7018" marB="0" anchor="ctr">
                    <a:lnL>
                      <a:noFill/>
                    </a:lnL>
                    <a:lnR>
                      <a:noFill/>
                    </a:lnR>
                    <a:lnT>
                      <a:noFill/>
                    </a:lnT>
                    <a:lnB>
                      <a:noFill/>
                    </a:lnB>
                  </a:tcPr>
                </a:tc>
                <a:extLst>
                  <a:ext uri="{0D108BD9-81ED-4DB2-BD59-A6C34878D82A}">
                    <a16:rowId xmlns:a16="http://schemas.microsoft.com/office/drawing/2014/main" val="2100676348"/>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10</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-0.0445</a:t>
                      </a:r>
                    </a:p>
                  </a:txBody>
                  <a:tcPr marL="7018" marR="7018" marT="7018" marB="0" anchor="ctr">
                    <a:lnL>
                      <a:noFill/>
                    </a:lnL>
                    <a:lnR>
                      <a:noFill/>
                    </a:lnR>
                    <a:lnT>
                      <a:noFill/>
                    </a:lnT>
                    <a:lnB>
                      <a:noFill/>
                    </a:lnB>
                  </a:tcPr>
                </a:tc>
                <a:extLst>
                  <a:ext uri="{0D108BD9-81ED-4DB2-BD59-A6C34878D82A}">
                    <a16:rowId xmlns:a16="http://schemas.microsoft.com/office/drawing/2014/main" val="1467661694"/>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10</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-0.0253</a:t>
                      </a:r>
                    </a:p>
                  </a:txBody>
                  <a:tcPr marL="7018" marR="7018" marT="7018" marB="0" anchor="ctr">
                    <a:lnL>
                      <a:noFill/>
                    </a:lnL>
                    <a:lnR>
                      <a:noFill/>
                    </a:lnR>
                    <a:lnT>
                      <a:noFill/>
                    </a:lnT>
                    <a:lnB>
                      <a:noFill/>
                    </a:lnB>
                  </a:tcPr>
                </a:tc>
                <a:extLst>
                  <a:ext uri="{0D108BD9-81ED-4DB2-BD59-A6C34878D82A}">
                    <a16:rowId xmlns:a16="http://schemas.microsoft.com/office/drawing/2014/main" val="487366085"/>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-0.0315</a:t>
                      </a:r>
                    </a:p>
                  </a:txBody>
                  <a:tcPr marL="7018" marR="7018" marT="7018" marB="0" anchor="ctr">
                    <a:lnL>
                      <a:noFill/>
                    </a:lnL>
                    <a:lnR>
                      <a:noFill/>
                    </a:lnR>
                    <a:lnT>
                      <a:noFill/>
                    </a:lnT>
                    <a:lnB>
                      <a:noFill/>
                    </a:lnB>
                  </a:tcPr>
                </a:tc>
                <a:extLst>
                  <a:ext uri="{0D108BD9-81ED-4DB2-BD59-A6C34878D82A}">
                    <a16:rowId xmlns:a16="http://schemas.microsoft.com/office/drawing/2014/main" val="400367801"/>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-0.0559</a:t>
                      </a:r>
                    </a:p>
                  </a:txBody>
                  <a:tcPr marL="7018" marR="7018" marT="7018" marB="0" anchor="ctr">
                    <a:lnL>
                      <a:noFill/>
                    </a:lnL>
                    <a:lnR>
                      <a:noFill/>
                    </a:lnR>
                    <a:lnT>
                      <a:noFill/>
                    </a:lnT>
                    <a:lnB>
                      <a:noFill/>
                    </a:lnB>
                  </a:tcPr>
                </a:tc>
                <a:extLst>
                  <a:ext uri="{0D108BD9-81ED-4DB2-BD59-A6C34878D82A}">
                    <a16:rowId xmlns:a16="http://schemas.microsoft.com/office/drawing/2014/main" val="522926523"/>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-0.0616</a:t>
                      </a:r>
                    </a:p>
                  </a:txBody>
                  <a:tcPr marL="7018" marR="7018" marT="7018" marB="0" anchor="ctr">
                    <a:lnL>
                      <a:noFill/>
                    </a:lnL>
                    <a:lnR>
                      <a:noFill/>
                    </a:lnR>
                    <a:lnT>
                      <a:noFill/>
                    </a:lnT>
                    <a:lnB>
                      <a:noFill/>
                    </a:lnB>
                  </a:tcPr>
                </a:tc>
                <a:extLst>
                  <a:ext uri="{0D108BD9-81ED-4DB2-BD59-A6C34878D82A}">
                    <a16:rowId xmlns:a16="http://schemas.microsoft.com/office/drawing/2014/main" val="2988803633"/>
                  </a:ext>
                </a:extLst>
              </a:tr>
              <a:tr h="170492">
                <a:tc>
                  <a:txBody>
                    <a:bodyPr/>
                    <a:lstStyle/>
                    <a:p>
                      <a:pPr algn="ctr" fontAlgn="b"/>
                      <a:r>
                        <a:rPr lang="es-PE" sz="1050" b="0" i="0" u="none" strike="noStrike">
                          <a:solidFill>
                            <a:srgbClr val="000000"/>
                          </a:solidFill>
                          <a:effectLst/>
                          <a:latin typeface="+mn-lt"/>
                        </a:rPr>
                        <a:t>2022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-0.0851</a:t>
                      </a:r>
                    </a:p>
                  </a:txBody>
                  <a:tcPr marL="7018" marR="7018" marT="7018" marB="0" anchor="ctr">
                    <a:lnL>
                      <a:noFill/>
                    </a:lnL>
                    <a:lnR>
                      <a:noFill/>
                    </a:lnR>
                    <a:lnT>
                      <a:noFill/>
                    </a:lnT>
                    <a:lnB>
                      <a:noFill/>
                    </a:lnB>
                  </a:tcPr>
                </a:tc>
                <a:extLst>
                  <a:ext uri="{0D108BD9-81ED-4DB2-BD59-A6C34878D82A}">
                    <a16:rowId xmlns:a16="http://schemas.microsoft.com/office/drawing/2014/main" val="1868881672"/>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-0.0916</a:t>
                      </a:r>
                    </a:p>
                  </a:txBody>
                  <a:tcPr marL="7018" marR="7018" marT="7018" marB="0" anchor="ctr">
                    <a:lnL>
                      <a:noFill/>
                    </a:lnL>
                    <a:lnR>
                      <a:noFill/>
                    </a:lnR>
                    <a:lnT>
                      <a:noFill/>
                    </a:lnT>
                    <a:lnB>
                      <a:noFill/>
                    </a:lnB>
                  </a:tcPr>
                </a:tc>
                <a:extLst>
                  <a:ext uri="{0D108BD9-81ED-4DB2-BD59-A6C34878D82A}">
                    <a16:rowId xmlns:a16="http://schemas.microsoft.com/office/drawing/2014/main" val="1283745699"/>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-0.079</a:t>
                      </a:r>
                    </a:p>
                  </a:txBody>
                  <a:tcPr marL="7018" marR="7018" marT="7018" marB="0" anchor="ctr">
                    <a:lnL>
                      <a:noFill/>
                    </a:lnL>
                    <a:lnR>
                      <a:noFill/>
                    </a:lnR>
                    <a:lnT>
                      <a:noFill/>
                    </a:lnT>
                    <a:lnB>
                      <a:noFill/>
                    </a:lnB>
                  </a:tcPr>
                </a:tc>
                <a:extLst>
                  <a:ext uri="{0D108BD9-81ED-4DB2-BD59-A6C34878D82A}">
                    <a16:rowId xmlns:a16="http://schemas.microsoft.com/office/drawing/2014/main" val="1883573996"/>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-0.0559</a:t>
                      </a:r>
                    </a:p>
                  </a:txBody>
                  <a:tcPr marL="7018" marR="7018" marT="7018" marB="0" anchor="ctr">
                    <a:lnL>
                      <a:noFill/>
                    </a:lnL>
                    <a:lnR>
                      <a:noFill/>
                    </a:lnR>
                    <a:lnT>
                      <a:noFill/>
                    </a:lnT>
                    <a:lnB>
                      <a:noFill/>
                    </a:lnB>
                  </a:tcPr>
                </a:tc>
                <a:extLst>
                  <a:ext uri="{0D108BD9-81ED-4DB2-BD59-A6C34878D82A}">
                    <a16:rowId xmlns:a16="http://schemas.microsoft.com/office/drawing/2014/main" val="2474512037"/>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-0.1388</a:t>
                      </a:r>
                    </a:p>
                  </a:txBody>
                  <a:tcPr marL="7018" marR="7018" marT="7018" marB="0" anchor="ctr">
                    <a:lnL>
                      <a:noFill/>
                    </a:lnL>
                    <a:lnR>
                      <a:noFill/>
                    </a:lnR>
                    <a:lnT>
                      <a:noFill/>
                    </a:lnT>
                    <a:lnB>
                      <a:noFill/>
                    </a:lnB>
                  </a:tcPr>
                </a:tc>
                <a:extLst>
                  <a:ext uri="{0D108BD9-81ED-4DB2-BD59-A6C34878D82A}">
                    <a16:rowId xmlns:a16="http://schemas.microsoft.com/office/drawing/2014/main" val="755850873"/>
                  </a:ext>
                </a:extLst>
              </a:tr>
              <a:tr h="170492">
                <a:tc>
                  <a:txBody>
                    <a:bodyPr/>
                    <a:lstStyle/>
                    <a:p>
                      <a:pPr algn="ctr" fontAlgn="b"/>
                      <a:r>
                        <a:rPr lang="es-PE" sz="1050" b="0" i="0" u="none" strike="noStrike">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3</a:t>
                      </a:r>
                    </a:p>
                  </a:txBody>
                  <a:tcPr marL="7018" marR="7018" marT="7018" marB="0" anchor="ctr">
                    <a:lnL>
                      <a:noFill/>
                    </a:lnL>
                    <a:lnR>
                      <a:noFill/>
                    </a:lnR>
                    <a:lnT>
                      <a:noFill/>
                    </a:lnT>
                    <a:lnB>
                      <a:noFill/>
                    </a:lnB>
                  </a:tcPr>
                </a:tc>
                <a:tc>
                  <a:txBody>
                    <a:bodyPr/>
                    <a:lstStyle/>
                    <a:p>
                      <a:pPr algn="ctr" fontAlgn="b"/>
                      <a:r>
                        <a:rPr lang="es-PE" sz="1050" b="0" i="0" u="none" strike="noStrike">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-0.0712</a:t>
                      </a:r>
                    </a:p>
                  </a:txBody>
                  <a:tcPr marL="7018" marR="7018" marT="7018" marB="0" anchor="ctr">
                    <a:lnL>
                      <a:noFill/>
                    </a:lnL>
                    <a:lnR>
                      <a:noFill/>
                    </a:lnR>
                    <a:lnT>
                      <a:noFill/>
                    </a:lnT>
                    <a:lnB>
                      <a:noFill/>
                    </a:lnB>
                  </a:tcPr>
                </a:tc>
                <a:extLst>
                  <a:ext uri="{0D108BD9-81ED-4DB2-BD59-A6C34878D82A}">
                    <a16:rowId xmlns:a16="http://schemas.microsoft.com/office/drawing/2014/main" val="2934630735"/>
                  </a:ext>
                </a:extLst>
              </a:tr>
              <a:tr h="170492">
                <a:tc>
                  <a:txBody>
                    <a:bodyPr/>
                    <a:lstStyle/>
                    <a:p>
                      <a:pPr algn="ctr" fontAlgn="b"/>
                      <a:r>
                        <a:rPr lang="es-PE" sz="1050" b="0" i="0" u="none" strike="noStrike" dirty="0">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3</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-0.0701</a:t>
                      </a:r>
                    </a:p>
                  </a:txBody>
                  <a:tcPr marL="7018" marR="7018" marT="7018" marB="0" anchor="ctr">
                    <a:lnL>
                      <a:noFill/>
                    </a:lnL>
                    <a:lnR>
                      <a:noFill/>
                    </a:lnR>
                    <a:lnT>
                      <a:noFill/>
                    </a:lnT>
                    <a:lnB>
                      <a:noFill/>
                    </a:lnB>
                  </a:tcPr>
                </a:tc>
                <a:extLst>
                  <a:ext uri="{0D108BD9-81ED-4DB2-BD59-A6C34878D82A}">
                    <a16:rowId xmlns:a16="http://schemas.microsoft.com/office/drawing/2014/main" val="2869543026"/>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1</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-0.0574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3248457136"/>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2</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-0.0565</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8765100"/>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5</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1</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-0.0574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1571516975"/>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5</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2</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-0.054</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1249858482"/>
                  </a:ext>
                </a:extLst>
              </a:tr>
              <a:tr h="170492">
                <a:tc>
                  <a:txBody>
                    <a:bodyPr/>
                    <a:lstStyle/>
                    <a:p>
                      <a:pPr algn="ctr" fontAlgn="b"/>
                      <a:r>
                        <a:rPr lang="es-PE" sz="1050" b="0" i="0" u="none" strike="noStrike" dirty="0">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6</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1</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-0.0232</a:t>
                      </a:r>
                    </a:p>
                  </a:txBody>
                  <a:tcPr marL="7018" marR="7018" marT="7018" marB="0" anchor="ctr">
                    <a:lnL>
                      <a:noFill/>
                    </a:lnL>
                    <a:lnR>
                      <a:noFill/>
                    </a:lnR>
                    <a:lnT>
                      <a:noFill/>
                    </a:lnT>
                    <a:lnB>
                      <a:noFill/>
                    </a:lnB>
                  </a:tcPr>
                </a:tc>
                <a:extLst>
                  <a:ext uri="{0D108BD9-81ED-4DB2-BD59-A6C34878D82A}">
                    <a16:rowId xmlns:a16="http://schemas.microsoft.com/office/drawing/2014/main" val="402387151"/>
                  </a:ext>
                </a:extLst>
              </a:tr>
              <a:tr h="170492">
                <a:tc>
                  <a:txBody>
                    <a:bodyPr/>
                    <a:lstStyle/>
                    <a:p>
                      <a:pPr algn="ctr" fontAlgn="b"/>
                      <a:r>
                        <a:rPr lang="es-PE" sz="1050" b="0" i="0" u="none" strike="noStrike" dirty="0">
                          <a:solidFill>
                            <a:srgbClr val="000000"/>
                          </a:solidFill>
                          <a:effectLst/>
                          <a:latin typeface="+mn-lt"/>
                        </a:rPr>
                        <a:t>2023</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6</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2</a:t>
                      </a:r>
                    </a:p>
                  </a:txBody>
                  <a:tcPr marL="7018" marR="7018" marT="7018" marB="0" anchor="ctr">
                    <a:lnL>
                      <a:noFill/>
                    </a:lnL>
                    <a:lnR>
                      <a:noFill/>
                    </a:lnR>
                    <a:lnT>
                      <a:noFill/>
                    </a:lnT>
                    <a:lnB>
                      <a:noFill/>
                    </a:lnB>
                  </a:tcPr>
                </a:tc>
                <a:tc>
                  <a:txBody>
                    <a:bodyPr/>
                    <a:lstStyle/>
                    <a:p>
                      <a:pPr algn="ctr" fontAlgn="b"/>
                      <a:r>
                        <a:rPr lang="es-PE" sz="1050" b="0" i="0" u="none" strike="noStrike" dirty="0">
                          <a:solidFill>
                            <a:srgbClr val="000000"/>
                          </a:solidFill>
                          <a:effectLst/>
                          <a:latin typeface="+mn-lt"/>
                        </a:rPr>
                        <a:t>-0.0239</a:t>
                      </a:r>
                      <a:endParaRPr lang="es-US" sz="1050" b="0" i="0" u="none" strike="noStrike" dirty="0">
                        <a:solidFill>
                          <a:srgbClr val="000000"/>
                        </a:solidFill>
                        <a:effectLst/>
                        <a:latin typeface="+mn-lt"/>
                      </a:endParaRPr>
                    </a:p>
                  </a:txBody>
                  <a:tcPr marL="7018" marR="7018" marT="7018" marB="0" anchor="ctr">
                    <a:lnL>
                      <a:noFill/>
                    </a:lnL>
                    <a:lnR>
                      <a:noFill/>
                    </a:lnR>
                    <a:lnT>
                      <a:noFill/>
                    </a:lnT>
                    <a:lnB>
                      <a:noFill/>
                    </a:lnB>
                  </a:tcPr>
                </a:tc>
                <a:extLst>
                  <a:ext uri="{0D108BD9-81ED-4DB2-BD59-A6C34878D82A}">
                    <a16:rowId xmlns:a16="http://schemas.microsoft.com/office/drawing/2014/main" val="2864817326"/>
                  </a:ext>
                </a:extLst>
              </a:tr>
              <a:tr h="170492">
                <a:tc>
                  <a:txBody>
                    <a:bodyPr/>
                    <a:lstStyle/>
                    <a:p>
                      <a:pPr algn="ctr" fontAlgn="b"/>
                      <a:r>
                        <a:rPr lang="es-U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7</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1</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-0.0313</a:t>
                      </a:r>
                    </a:p>
                  </a:txBody>
                  <a:tcPr marL="7018" marR="7018" marT="7018" marB="0" anchor="ctr">
                    <a:lnL>
                      <a:noFill/>
                    </a:lnL>
                    <a:lnR>
                      <a:noFill/>
                    </a:lnR>
                    <a:lnT>
                      <a:noFill/>
                    </a:lnT>
                    <a:lnB>
                      <a:noFill/>
                    </a:lnB>
                  </a:tcPr>
                </a:tc>
                <a:extLst>
                  <a:ext uri="{0D108BD9-81ED-4DB2-BD59-A6C34878D82A}">
                    <a16:rowId xmlns:a16="http://schemas.microsoft.com/office/drawing/2014/main" val="277426900"/>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7</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2</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-0.0330</a:t>
                      </a:r>
                    </a:p>
                  </a:txBody>
                  <a:tcPr marL="7018" marR="7018" marT="7018" marB="0" anchor="ctr">
                    <a:lnL>
                      <a:noFill/>
                    </a:lnL>
                    <a:lnR>
                      <a:noFill/>
                    </a:lnR>
                    <a:lnT>
                      <a:noFill/>
                    </a:lnT>
                    <a:lnB>
                      <a:noFill/>
                    </a:lnB>
                  </a:tcPr>
                </a:tc>
                <a:extLst>
                  <a:ext uri="{0D108BD9-81ED-4DB2-BD59-A6C34878D82A}">
                    <a16:rowId xmlns:a16="http://schemas.microsoft.com/office/drawing/2014/main" val="1411807769"/>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8</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1</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-0.0241</a:t>
                      </a:r>
                    </a:p>
                  </a:txBody>
                  <a:tcPr marL="7018" marR="7018" marT="7018" marB="0" anchor="ctr">
                    <a:lnL>
                      <a:noFill/>
                    </a:lnL>
                    <a:lnR>
                      <a:noFill/>
                    </a:lnR>
                    <a:lnT>
                      <a:noFill/>
                    </a:lnT>
                    <a:lnB>
                      <a:noFill/>
                    </a:lnB>
                  </a:tcPr>
                </a:tc>
                <a:extLst>
                  <a:ext uri="{0D108BD9-81ED-4DB2-BD59-A6C34878D82A}">
                    <a16:rowId xmlns:a16="http://schemas.microsoft.com/office/drawing/2014/main" val="2731683618"/>
                  </a:ext>
                </a:extLst>
              </a:tr>
              <a:tr h="170492">
                <a:tc>
                  <a:txBody>
                    <a:bodyPr/>
                    <a:lstStyle/>
                    <a:p>
                      <a:pPr algn="ctr" fontAlgn="b"/>
                      <a:r>
                        <a:rPr lang="es-ES" sz="1050" b="0" i="0" u="none" strike="noStrike" dirty="0">
                          <a:solidFill>
                            <a:srgbClr val="000000"/>
                          </a:solidFill>
                          <a:effectLst/>
                          <a:latin typeface="+mn-lt"/>
                        </a:rPr>
                        <a:t>2023</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8</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ES" sz="1050" b="0" i="0" u="none" strike="noStrike" dirty="0">
                          <a:solidFill>
                            <a:srgbClr val="000000"/>
                          </a:solidFill>
                          <a:effectLst/>
                          <a:latin typeface="+mn-lt"/>
                        </a:rPr>
                        <a:t>2</a:t>
                      </a:r>
                      <a:endParaRPr lang="es-PE" sz="1050" b="0" i="0" u="none" strike="noStrike" dirty="0">
                        <a:solidFill>
                          <a:srgbClr val="000000"/>
                        </a:solidFill>
                        <a:effectLst/>
                        <a:latin typeface="+mn-lt"/>
                      </a:endParaRPr>
                    </a:p>
                  </a:txBody>
                  <a:tcPr marL="7018" marR="7018" marT="7018" marB="0" anchor="ctr">
                    <a:lnL>
                      <a:noFill/>
                    </a:lnL>
                    <a:lnR>
                      <a:noFill/>
                    </a:lnR>
                    <a:lnT>
                      <a:noFill/>
                    </a:lnT>
                    <a:lnB>
                      <a:noFill/>
                    </a:lnB>
                  </a:tcPr>
                </a:tc>
                <a:tc>
                  <a:txBody>
                    <a:bodyPr/>
                    <a:lstStyle/>
                    <a:p>
                      <a:pPr algn="ctr" fontAlgn="b"/>
                      <a:r>
                        <a:rPr lang="es-US" sz="1050" b="0" i="0" u="none" strike="noStrike" dirty="0">
                          <a:solidFill>
                            <a:srgbClr val="000000"/>
                          </a:solidFill>
                          <a:effectLst/>
                          <a:latin typeface="+mn-lt"/>
                        </a:rPr>
                        <a:t>-0.0103</a:t>
                      </a:r>
                    </a:p>
                  </a:txBody>
                  <a:tcPr marL="7018" marR="7018" marT="7018" marB="0" anchor="ctr">
                    <a:lnL>
                      <a:noFill/>
                    </a:lnL>
                    <a:lnR>
                      <a:noFill/>
                    </a:lnR>
                    <a:lnT>
                      <a:noFill/>
                    </a:lnT>
                    <a:lnB>
                      <a:noFill/>
                    </a:lnB>
                  </a:tcPr>
                </a:tc>
                <a:extLst>
                  <a:ext uri="{0D108BD9-81ED-4DB2-BD59-A6C34878D82A}">
                    <a16:rowId xmlns:a16="http://schemas.microsoft.com/office/drawing/2014/main" val="124497528"/>
                  </a:ext>
                </a:extLst>
              </a:tr>
            </a:tbl>
          </a:graphicData>
        </a:graphic>
      </p:graphicFrame>
    </p:spTree>
    <p:extLst>
      <p:ext uri="{BB962C8B-B14F-4D97-AF65-F5344CB8AC3E}">
        <p14:creationId xmlns:p14="http://schemas.microsoft.com/office/powerpoint/2010/main" val="19094133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446</Words>
  <Application>Microsoft Office PowerPoint</Application>
  <PresentationFormat>Panorámica</PresentationFormat>
  <Paragraphs>174</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Cuba Meza</dc:creator>
  <cp:lastModifiedBy>Antonio Alejandro Cuba Martinez</cp:lastModifiedBy>
  <cp:revision>24</cp:revision>
  <dcterms:created xsi:type="dcterms:W3CDTF">2023-03-20T20:16:48Z</dcterms:created>
  <dcterms:modified xsi:type="dcterms:W3CDTF">2023-08-21T16:09:22Z</dcterms:modified>
</cp:coreProperties>
</file>