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>
        <p:scale>
          <a:sx n="90" d="100"/>
          <a:sy n="90" d="100"/>
        </p:scale>
        <p:origin x="355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A09CDF-F6D0-3AFD-73B8-39701DFCD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D4ABDE-397D-EEEF-748C-CB0A1159D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8E5BB8-4CA4-0895-630D-F03182D60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A6D0-DFCA-45AC-91A3-8548CF3CE04D}" type="datetimeFigureOut">
              <a:rPr lang="es-PE" smtClean="0"/>
              <a:t>28/08/2023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5A0546-5C5A-8AAE-3BD3-C78673B68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7C2808-FFF9-1769-E56B-F798CD598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B924-8EC3-4BBE-A1EF-DFB5494565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0297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331363-9AAE-8201-3398-238020088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99F1278-AC28-3BA6-56C5-C82F32D4F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7149DA-7597-B070-85F7-4117D1C51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A6D0-DFCA-45AC-91A3-8548CF3CE04D}" type="datetimeFigureOut">
              <a:rPr lang="es-PE" smtClean="0"/>
              <a:t>28/08/2023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54E0AA-D013-B8F4-E049-E435D53B3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F04AA6-CC5A-B406-DA73-4D1E02C97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B924-8EC3-4BBE-A1EF-DFB5494565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92234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2C3444C-8C3B-D917-42FA-9DE90B40A2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8FB0BDE-6BF8-A034-204E-F1F3A99C2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323CB2-1E68-3FE3-8D7A-661E5A2AA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A6D0-DFCA-45AC-91A3-8548CF3CE04D}" type="datetimeFigureOut">
              <a:rPr lang="es-PE" smtClean="0"/>
              <a:t>28/08/2023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0D880D-8AAB-D7C8-0C46-1C8E73614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0966ED-4CBF-7370-3782-D098DD461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B924-8EC3-4BBE-A1EF-DFB5494565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72510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F7CC75-B7A5-780E-8DD4-C107D5CC4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E8CB25-314F-8D4B-B003-2BA31406B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5C1D60-2398-7B93-4801-FFA1B2363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A6D0-DFCA-45AC-91A3-8548CF3CE04D}" type="datetimeFigureOut">
              <a:rPr lang="es-PE" smtClean="0"/>
              <a:t>28/08/2023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8DB8F1-2E68-9EAB-9F66-4CFA45FA9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7EAFD5-476D-9877-B885-B29DB15E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B924-8EC3-4BBE-A1EF-DFB5494565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42288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3199F-DFCB-592C-C0AB-B3719BF5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11DBBF-A705-1AB8-A7B0-9915BBEFE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19FF02-7893-634C-DF28-E9AD15694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A6D0-DFCA-45AC-91A3-8548CF3CE04D}" type="datetimeFigureOut">
              <a:rPr lang="es-PE" smtClean="0"/>
              <a:t>28/08/2023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D0D018-3FC7-720E-4DF5-B8CBE67D6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90C764-EBBC-7071-EF64-87F47DDD7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B924-8EC3-4BBE-A1EF-DFB5494565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1379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C0291-FF01-338D-61A7-DED32F659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A6EE75-7474-A717-21AE-3777B7292B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7173AC1-C0B2-3BAB-ABF5-4F80720B1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3FC310-99AE-142D-BFF9-03A5957AB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A6D0-DFCA-45AC-91A3-8548CF3CE04D}" type="datetimeFigureOut">
              <a:rPr lang="es-PE" smtClean="0"/>
              <a:t>28/08/2023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D94BEC-3BDB-801F-5900-962F24B84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7D13D4-B31B-5AD5-BB0C-7CF610A1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B924-8EC3-4BBE-A1EF-DFB5494565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1231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D9D1D-3A23-7026-B7D1-455CBD38C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47B8E8-09D1-EC21-E102-DD44510D4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1481B2D-019F-42F4-4FFB-E8E7F213A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70BD842-8138-A2FE-1BCB-2660940D01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A8BEBCB-E234-D566-350A-EBEE61ED2E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5C8758E-9BFB-4EF0-E52C-362BCEEC9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A6D0-DFCA-45AC-91A3-8548CF3CE04D}" type="datetimeFigureOut">
              <a:rPr lang="es-PE" smtClean="0"/>
              <a:t>28/08/2023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1133B24-3C69-2B0E-B7F2-9EB819944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F4D37F6-D827-BF3D-8853-82CE626C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B924-8EC3-4BBE-A1EF-DFB5494565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9398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CD15C0-E23C-72AC-019A-7B51169A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97796F8-5576-07B3-7C99-8A9E04B7F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A6D0-DFCA-45AC-91A3-8548CF3CE04D}" type="datetimeFigureOut">
              <a:rPr lang="es-PE" smtClean="0"/>
              <a:t>28/08/2023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A75D03E-EC1B-2A8A-CC57-593817E02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0F662F9-1C45-00FC-2049-846917CDC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B924-8EC3-4BBE-A1EF-DFB5494565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8418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CF62B6C-FF17-3892-9892-2B5B8D7D7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A6D0-DFCA-45AC-91A3-8548CF3CE04D}" type="datetimeFigureOut">
              <a:rPr lang="es-PE" smtClean="0"/>
              <a:t>28/08/2023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AA0EC8B-2A2A-C558-BFA8-4354A925A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AE3D74A-AD40-88EF-BE46-2606346E3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B924-8EC3-4BBE-A1EF-DFB5494565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68852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30928-FF07-5646-B0FB-50E0CCB66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84B411-4D61-BB3B-CC4E-295534F22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6DF784B-151C-B97F-5E59-58625DA0B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FD57C9-99D8-CC9F-05FE-6617DDE5E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A6D0-DFCA-45AC-91A3-8548CF3CE04D}" type="datetimeFigureOut">
              <a:rPr lang="es-PE" smtClean="0"/>
              <a:t>28/08/2023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36901A-F9E2-3A7D-0B1F-D8FCDDFB6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BCA1E99-9441-E41F-BBBE-9985B2C71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B924-8EC3-4BBE-A1EF-DFB5494565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95044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C4B2DE-6C40-1B63-3665-F2B44147A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1E098F2-2968-DCD8-6DDD-4F76EEC532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EE9E3E5-7957-D948-D958-29360775A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86CE25-351B-31F4-FC5A-2BAE1FF5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A6D0-DFCA-45AC-91A3-8548CF3CE04D}" type="datetimeFigureOut">
              <a:rPr lang="es-PE" smtClean="0"/>
              <a:t>28/08/2023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E155B7-B5F2-F799-7225-9506F13CF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44453D-FB27-29F8-158A-27FDB8BBA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B924-8EC3-4BBE-A1EF-DFB5494565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8468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EDA6717-9BF1-F2BE-DCE3-1D74FC4D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EDCA43-DB17-2B73-D6DB-C84F3BCD2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4CA5B2-6973-3FBE-FDCC-97587416A8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DA6D0-DFCA-45AC-91A3-8548CF3CE04D}" type="datetimeFigureOut">
              <a:rPr lang="es-PE" smtClean="0"/>
              <a:t>28/08/2023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11E64D-E3B7-17D1-0521-6CE33BF2B1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B8379A-0533-DF34-39D0-0E1F8383D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3B924-8EC3-4BBE-A1EF-DFB5494565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43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14E410B-51E6-5884-C744-52233D9746EA}"/>
              </a:ext>
            </a:extLst>
          </p:cNvPr>
          <p:cNvSpPr txBox="1"/>
          <p:nvPr/>
        </p:nvSpPr>
        <p:spPr>
          <a:xfrm>
            <a:off x="281410" y="5249859"/>
            <a:ext cx="7108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Figura XX. Anomalías del índice del factor de condición (AFC) de anchoveta peruana </a:t>
            </a:r>
            <a:r>
              <a:rPr lang="es-ES" i="1" dirty="0" err="1"/>
              <a:t>Engraulis</a:t>
            </a:r>
            <a:r>
              <a:rPr lang="es-ES" i="1" dirty="0"/>
              <a:t> </a:t>
            </a:r>
            <a:r>
              <a:rPr lang="es-ES" i="1" dirty="0" err="1"/>
              <a:t>ringens</a:t>
            </a:r>
            <a:r>
              <a:rPr lang="es-ES" i="1" dirty="0"/>
              <a:t> </a:t>
            </a:r>
            <a:r>
              <a:rPr lang="es-ES" dirty="0"/>
              <a:t>desde enero del 2022 hasta </a:t>
            </a:r>
            <a:r>
              <a:rPr lang="es-US" dirty="0" smtClean="0"/>
              <a:t>julio</a:t>
            </a:r>
            <a:r>
              <a:rPr lang="es-ES" dirty="0" smtClean="0"/>
              <a:t> </a:t>
            </a:r>
            <a:r>
              <a:rPr lang="es-ES" dirty="0"/>
              <a:t>del 2023 (determinada a partir de Cuba et al, 2019). Climatología 2010-2022.</a:t>
            </a:r>
            <a:endParaRPr lang="es-PE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80C7F05-C530-E619-FEAA-D863CFA1F626}"/>
              </a:ext>
            </a:extLst>
          </p:cNvPr>
          <p:cNvSpPr txBox="1"/>
          <p:nvPr/>
        </p:nvSpPr>
        <p:spPr>
          <a:xfrm>
            <a:off x="7724168" y="1364265"/>
            <a:ext cx="40997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De enero del 2022 a </a:t>
            </a:r>
            <a:r>
              <a:rPr lang="es-US" dirty="0" smtClean="0"/>
              <a:t>agosto</a:t>
            </a:r>
            <a:r>
              <a:rPr lang="es-ES" dirty="0" smtClean="0"/>
              <a:t> </a:t>
            </a:r>
            <a:r>
              <a:rPr lang="es-ES" dirty="0"/>
              <a:t>del 2023, en general, observamos anomalías del factor de condición (AFC) negativas de efecto moderado y fuerte, lo cual indica que el recurso presentó una condición somática menor a la esperada para la época. </a:t>
            </a:r>
            <a:r>
              <a:rPr lang="es-US" dirty="0"/>
              <a:t>En la primera quincena de </a:t>
            </a:r>
            <a:r>
              <a:rPr lang="es-US" dirty="0" smtClean="0"/>
              <a:t>agosto, </a:t>
            </a:r>
            <a:r>
              <a:rPr lang="es-US" dirty="0"/>
              <a:t>se observan anomalías negativas </a:t>
            </a:r>
            <a:r>
              <a:rPr lang="es-US" dirty="0" smtClean="0"/>
              <a:t>sin efecto, </a:t>
            </a:r>
            <a:r>
              <a:rPr lang="es-US" dirty="0"/>
              <a:t>manteniendo una relación con la condición reproductiva de la anchoveta. Para la segunda quincena de </a:t>
            </a:r>
            <a:r>
              <a:rPr lang="es-US" dirty="0" smtClean="0"/>
              <a:t>agosto </a:t>
            </a:r>
            <a:r>
              <a:rPr lang="es-US" dirty="0"/>
              <a:t>no se ha obtenido información.</a:t>
            </a:r>
            <a:endParaRPr lang="es-PE" dirty="0"/>
          </a:p>
          <a:p>
            <a:pPr algn="just"/>
            <a:endParaRPr lang="es-US" dirty="0"/>
          </a:p>
          <a:p>
            <a:pPr algn="just"/>
            <a:endParaRPr lang="es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10" y="1364265"/>
            <a:ext cx="7095079" cy="354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0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26CCFE2-409F-7D49-84FE-C46F0148F48E}"/>
              </a:ext>
            </a:extLst>
          </p:cNvPr>
          <p:cNvSpPr txBox="1"/>
          <p:nvPr/>
        </p:nvSpPr>
        <p:spPr>
          <a:xfrm>
            <a:off x="0" y="3117381"/>
            <a:ext cx="160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AFC E20-J23</a:t>
            </a:r>
            <a:endParaRPr lang="es-PE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53DFD74-93C2-1B38-9521-3BCB39227C5A}"/>
              </a:ext>
            </a:extLst>
          </p:cNvPr>
          <p:cNvSpPr txBox="1"/>
          <p:nvPr/>
        </p:nvSpPr>
        <p:spPr>
          <a:xfrm>
            <a:off x="5106572" y="1178388"/>
            <a:ext cx="62701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Reconocimiento:</a:t>
            </a:r>
          </a:p>
          <a:p>
            <a:pPr algn="just"/>
            <a:r>
              <a:rPr lang="es-PE" dirty="0"/>
              <a:t>Las anomalías del índice de factor de condición fueron determinadas a partir de información brindada por el Laboratorio de Biología Reproductiva de la sede central de IMARPE. </a:t>
            </a:r>
          </a:p>
          <a:p>
            <a:pPr algn="just"/>
            <a:endParaRPr lang="es-PE" dirty="0"/>
          </a:p>
          <a:p>
            <a:pPr algn="just"/>
            <a:r>
              <a:rPr lang="es-PE" dirty="0"/>
              <a:t>Bibliografía:</a:t>
            </a:r>
          </a:p>
          <a:p>
            <a:pPr algn="just"/>
            <a:r>
              <a:rPr lang="es-PE" dirty="0"/>
              <a:t>Cuba, A., Sánchez, J., Mori, J., Chávez, G. (2019). ANOMALÍAS DE LOS ÍNDICES REPRODUCTIVOS FRACCIÓN DESOVANTE E ÍNDICE GONADOSOMÁTICO DE ANCHOVETA PERUANA ENGRAULIS RINGENS (JENYNS, 1842) DEL STOCK NORTE-CENTRO DEL PERÚ EN RELACIÓN A EL NIÑO COSTERO 2017. </a:t>
            </a:r>
            <a:r>
              <a:rPr lang="es-PE" dirty="0" err="1"/>
              <a:t>The</a:t>
            </a:r>
            <a:r>
              <a:rPr lang="es-PE" dirty="0"/>
              <a:t> </a:t>
            </a:r>
            <a:r>
              <a:rPr lang="es-PE" dirty="0" err="1"/>
              <a:t>Biologist</a:t>
            </a:r>
            <a:r>
              <a:rPr lang="es-PE" dirty="0"/>
              <a:t>, 17(2).</a:t>
            </a:r>
          </a:p>
          <a:p>
            <a:pPr algn="just"/>
            <a:endParaRPr lang="es-PE" dirty="0"/>
          </a:p>
          <a:p>
            <a:pPr algn="just"/>
            <a:r>
              <a:rPr lang="es-PE" dirty="0"/>
              <a:t>IMARPE. (2023). REPORTE DE INDICADORES REPRODUCTIVOS DE ANCHVOETA PERUANA </a:t>
            </a:r>
            <a:r>
              <a:rPr lang="es-PE" i="1" dirty="0" err="1"/>
              <a:t>Engraulis</a:t>
            </a:r>
            <a:r>
              <a:rPr lang="es-PE" i="1" dirty="0"/>
              <a:t> </a:t>
            </a:r>
            <a:r>
              <a:rPr lang="es-PE" i="1" dirty="0" err="1"/>
              <a:t>ringens</a:t>
            </a:r>
            <a:r>
              <a:rPr lang="es-PE" dirty="0"/>
              <a:t>. N°06-2023. LBR/AFINRP/DGIRP. 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2B45550D-5EDD-2EF3-ECDD-A54036D633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639864"/>
              </p:ext>
            </p:extLst>
          </p:nvPr>
        </p:nvGraphicFramePr>
        <p:xfrm>
          <a:off x="2133602" y="109393"/>
          <a:ext cx="1981199" cy="6602631"/>
        </p:xfrm>
        <a:graphic>
          <a:graphicData uri="http://schemas.openxmlformats.org/drawingml/2006/table">
            <a:tbl>
              <a:tblPr/>
              <a:tblGrid>
                <a:gridCol w="321726">
                  <a:extLst>
                    <a:ext uri="{9D8B030D-6E8A-4147-A177-3AD203B41FA5}">
                      <a16:colId xmlns:a16="http://schemas.microsoft.com/office/drawing/2014/main" val="2112871782"/>
                    </a:ext>
                  </a:extLst>
                </a:gridCol>
                <a:gridCol w="411247">
                  <a:extLst>
                    <a:ext uri="{9D8B030D-6E8A-4147-A177-3AD203B41FA5}">
                      <a16:colId xmlns:a16="http://schemas.microsoft.com/office/drawing/2014/main" val="1618212678"/>
                    </a:ext>
                  </a:extLst>
                </a:gridCol>
                <a:gridCol w="624113">
                  <a:extLst>
                    <a:ext uri="{9D8B030D-6E8A-4147-A177-3AD203B41FA5}">
                      <a16:colId xmlns:a16="http://schemas.microsoft.com/office/drawing/2014/main" val="3245736895"/>
                    </a:ext>
                  </a:extLst>
                </a:gridCol>
                <a:gridCol w="624113">
                  <a:extLst>
                    <a:ext uri="{9D8B030D-6E8A-4147-A177-3AD203B41FA5}">
                      <a16:colId xmlns:a16="http://schemas.microsoft.com/office/drawing/2014/main" val="3847090506"/>
                    </a:ext>
                  </a:extLst>
                </a:gridCol>
              </a:tblGrid>
              <a:tr h="220496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Año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Mes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Quincena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AFC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1987432"/>
                  </a:ext>
                </a:extLst>
              </a:tr>
              <a:tr h="1571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-0.0226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740551"/>
                  </a:ext>
                </a:extLst>
              </a:tr>
              <a:tr h="1571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3590238"/>
                  </a:ext>
                </a:extLst>
              </a:tr>
              <a:tr h="1571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-0.0344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063221"/>
                  </a:ext>
                </a:extLst>
              </a:tr>
              <a:tr h="1571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-0.0575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957927"/>
                  </a:ext>
                </a:extLst>
              </a:tr>
              <a:tr h="1571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-0.0316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485836"/>
                  </a:ext>
                </a:extLst>
              </a:tr>
              <a:tr h="1571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-0.0611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2641818"/>
                  </a:ext>
                </a:extLst>
              </a:tr>
              <a:tr h="1571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-0.0659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0465711"/>
                  </a:ext>
                </a:extLst>
              </a:tr>
              <a:tr h="1571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-0.0382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5785868"/>
                  </a:ext>
                </a:extLst>
              </a:tr>
              <a:tr h="1571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-0.0771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726606"/>
                  </a:ext>
                </a:extLst>
              </a:tr>
              <a:tr h="1571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-0.011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7161787"/>
                  </a:ext>
                </a:extLst>
              </a:tr>
              <a:tr h="1571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-0.033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1986192"/>
                  </a:ext>
                </a:extLst>
              </a:tr>
              <a:tr h="1571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0486263"/>
                  </a:ext>
                </a:extLst>
              </a:tr>
              <a:tr h="1571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-0.0063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1737515"/>
                  </a:ext>
                </a:extLst>
              </a:tr>
              <a:tr h="1571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-0.0483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1313830"/>
                  </a:ext>
                </a:extLst>
              </a:tr>
              <a:tr h="1571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-0.0147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87615"/>
                  </a:ext>
                </a:extLst>
              </a:tr>
              <a:tr h="1571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-0.0207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7163508"/>
                  </a:ext>
                </a:extLst>
              </a:tr>
              <a:tr h="1571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-0.0536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505469"/>
                  </a:ext>
                </a:extLst>
              </a:tr>
              <a:tr h="1571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-0.0704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0676348"/>
                  </a:ext>
                </a:extLst>
              </a:tr>
              <a:tr h="1571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-0.0445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661694"/>
                  </a:ext>
                </a:extLst>
              </a:tr>
              <a:tr h="1571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-0.0253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7366085"/>
                  </a:ext>
                </a:extLst>
              </a:tr>
              <a:tr h="1571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-0.0315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67801"/>
                  </a:ext>
                </a:extLst>
              </a:tr>
              <a:tr h="1571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-0.0559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2926523"/>
                  </a:ext>
                </a:extLst>
              </a:tr>
              <a:tr h="1571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-0.0616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8803633"/>
                  </a:ext>
                </a:extLst>
              </a:tr>
              <a:tr h="1571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-0.0851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8881672"/>
                  </a:ext>
                </a:extLst>
              </a:tr>
              <a:tr h="1571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-0.0916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3745699"/>
                  </a:ext>
                </a:extLst>
              </a:tr>
              <a:tr h="1571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-0.079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3573996"/>
                  </a:ext>
                </a:extLst>
              </a:tr>
              <a:tr h="1571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-0.0559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512037"/>
                  </a:ext>
                </a:extLst>
              </a:tr>
              <a:tr h="1571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-0.1388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5850873"/>
                  </a:ext>
                </a:extLst>
              </a:tr>
              <a:tr h="1571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-0.0712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4630735"/>
                  </a:ext>
                </a:extLst>
              </a:tr>
              <a:tr h="1571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-0.0701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9543026"/>
                  </a:ext>
                </a:extLst>
              </a:tr>
              <a:tr h="1571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-0.0574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8457136"/>
                  </a:ext>
                </a:extLst>
              </a:tr>
              <a:tr h="1571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-0.0565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65100"/>
                  </a:ext>
                </a:extLst>
              </a:tr>
              <a:tr h="1571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-0.0574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516975"/>
                  </a:ext>
                </a:extLst>
              </a:tr>
              <a:tr h="1571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-0.054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858482"/>
                  </a:ext>
                </a:extLst>
              </a:tr>
              <a:tr h="1571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-0.0232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87151"/>
                  </a:ext>
                </a:extLst>
              </a:tr>
              <a:tr h="1571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-0.0239</a:t>
                      </a:r>
                      <a:endParaRPr lang="es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4817326"/>
                  </a:ext>
                </a:extLst>
              </a:tr>
              <a:tr h="157100">
                <a:tc>
                  <a:txBody>
                    <a:bodyPr/>
                    <a:lstStyle/>
                    <a:p>
                      <a:pPr algn="ctr" fontAlgn="b"/>
                      <a:r>
                        <a:rPr lang="es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s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0.0313</a:t>
                      </a:r>
                      <a:endParaRPr lang="es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426900"/>
                  </a:ext>
                </a:extLst>
              </a:tr>
              <a:tr h="157100">
                <a:tc>
                  <a:txBody>
                    <a:bodyPr/>
                    <a:lstStyle/>
                    <a:p>
                      <a:pPr algn="ctr" fontAlgn="b"/>
                      <a:r>
                        <a:rPr lang="es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-0.0330</a:t>
                      </a:r>
                      <a:endParaRPr lang="es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354733"/>
                  </a:ext>
                </a:extLst>
              </a:tr>
              <a:tr h="157100">
                <a:tc>
                  <a:txBody>
                    <a:bodyPr/>
                    <a:lstStyle/>
                    <a:p>
                      <a:pPr algn="ctr" fontAlgn="b"/>
                      <a:r>
                        <a:rPr lang="es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-0.0241</a:t>
                      </a:r>
                      <a:endParaRPr lang="es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3417046"/>
                  </a:ext>
                </a:extLst>
              </a:tr>
              <a:tr h="164833">
                <a:tc>
                  <a:txBody>
                    <a:bodyPr/>
                    <a:lstStyle/>
                    <a:p>
                      <a:pPr algn="ctr" fontAlgn="b"/>
                      <a:r>
                        <a:rPr lang="es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-0.0169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9373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941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435</Words>
  <Application>Microsoft Office PowerPoint</Application>
  <PresentationFormat>Panorámica</PresentationFormat>
  <Paragraphs>174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Cuba Meza</dc:creator>
  <cp:lastModifiedBy>Grecia Albania Chavez Collazos</cp:lastModifiedBy>
  <cp:revision>22</cp:revision>
  <dcterms:created xsi:type="dcterms:W3CDTF">2023-03-20T20:16:48Z</dcterms:created>
  <dcterms:modified xsi:type="dcterms:W3CDTF">2023-08-28T20:32:12Z</dcterms:modified>
</cp:coreProperties>
</file>