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FF00"/>
    <a:srgbClr val="FF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54"/>
  </p:normalViewPr>
  <p:slideViewPr>
    <p:cSldViewPr snapToGrid="0" snapToObjects="1">
      <p:cViewPr>
        <p:scale>
          <a:sx n="75" d="100"/>
          <a:sy n="75" d="100"/>
        </p:scale>
        <p:origin x="17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hackathon.galileojob.com/challenge/entusiasta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hyperlink" Target="https://hackathon.galileojob.com/challenge/entusiasta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A8C63-EB6D-4694-8D56-D9B7F809757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90F4B5D-F060-41D5-833E-8F3C0CA33A1A}">
      <dgm:prSet phldrT="[Texto]" custT="1"/>
      <dgm:spPr>
        <a:solidFill>
          <a:srgbClr val="FFFFFF">
            <a:alpha val="7843"/>
          </a:srgbClr>
        </a:solidFill>
      </dgm:spPr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PE" sz="1600" b="1" dirty="0">
              <a:solidFill>
                <a:schemeClr val="bg1"/>
              </a:solidFill>
              <a:latin typeface="Brevia Medium" panose="02000503030000020004" pitchFamily="50" charset="0"/>
            </a:rPr>
            <a:t>Instrucciones antes de iniciar:</a:t>
          </a:r>
          <a:endParaRPr lang="es-PE" sz="16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Empieza por echar un vistazo a toda la prueba y planifica cómo distribuir tu tiempo. Recuerda que cuentas hasta </a:t>
          </a:r>
          <a:r>
            <a:rPr lang="es-PE" sz="1400" b="1" dirty="0">
              <a:solidFill>
                <a:schemeClr val="bg1"/>
              </a:solidFill>
              <a:latin typeface="Brevia Medium" panose="02000503030000020004" pitchFamily="50" charset="0"/>
            </a:rPr>
            <a:t>el </a:t>
          </a:r>
          <a:r>
            <a:rPr lang="es-PE" sz="1600" b="1" dirty="0">
              <a:solidFill>
                <a:schemeClr val="bg1"/>
              </a:solidFill>
              <a:latin typeface="Brevia Medium" panose="02000503030000020004" pitchFamily="50" charset="0"/>
            </a:rPr>
            <a:t>Martes</a:t>
          </a:r>
          <a:r>
            <a:rPr lang="es-PE" sz="1600" b="1" u="sng" dirty="0">
              <a:solidFill>
                <a:schemeClr val="bg1"/>
              </a:solidFill>
              <a:highlight>
                <a:srgbClr val="000000"/>
              </a:highlight>
              <a:latin typeface="Brevia Medium" panose="02000503030000020004" pitchFamily="50" charset="0"/>
            </a:rPr>
            <a:t> 23/11 final del día (11:00pm</a:t>
          </a:r>
          <a:r>
            <a:rPr lang="es-PE" sz="1400" b="1" dirty="0">
              <a:solidFill>
                <a:schemeClr val="bg1"/>
              </a:solidFill>
              <a:highlight>
                <a:srgbClr val="000000"/>
              </a:highlight>
              <a:latin typeface="Brevia Medium" panose="02000503030000020004" pitchFamily="50" charset="0"/>
            </a:rPr>
            <a:t>) </a:t>
          </a: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para resolver y enviar la solución del caso.</a:t>
          </a: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Descarga estos archivos en tu laptop.</a:t>
          </a: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No puedes consultar, compartir, debatir este desafío con alguna persona, recuerda ¡Jugamos limpio!.</a:t>
          </a:r>
        </a:p>
      </dgm:t>
    </dgm:pt>
    <dgm:pt modelId="{C6AD70DB-C477-400C-824E-22AFE474CA95}" type="parTrans" cxnId="{730CA8D8-623C-4D10-BE9D-CC1583922838}">
      <dgm:prSet/>
      <dgm:spPr/>
      <dgm:t>
        <a:bodyPr/>
        <a:lstStyle/>
        <a:p>
          <a:endParaRPr lang="es-PE"/>
        </a:p>
      </dgm:t>
    </dgm:pt>
    <dgm:pt modelId="{D1221968-84B5-43CF-A12F-7B0D62AD8A9D}" type="sibTrans" cxnId="{730CA8D8-623C-4D10-BE9D-CC1583922838}">
      <dgm:prSet/>
      <dgm:spPr/>
      <dgm:t>
        <a:bodyPr/>
        <a:lstStyle/>
        <a:p>
          <a:endParaRPr lang="es-PE"/>
        </a:p>
      </dgm:t>
    </dgm:pt>
    <dgm:pt modelId="{E9700F08-9986-4E91-872C-3D2CF9126A47}">
      <dgm:prSet phldrT="[Texto]" custT="1"/>
      <dgm:spPr>
        <a:solidFill>
          <a:srgbClr val="FFFFFF">
            <a:alpha val="7843"/>
          </a:srgbClr>
        </a:solidFill>
      </dgm:spPr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PE" sz="1600" b="1" dirty="0">
              <a:solidFill>
                <a:schemeClr val="bg1"/>
              </a:solidFill>
              <a:latin typeface="Brevia Medium" panose="02000503030000020004" pitchFamily="50" charset="0"/>
            </a:rPr>
            <a:t>Instrucciones durante el desarrollo:</a:t>
          </a:r>
          <a:endParaRPr lang="es-PE" sz="16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Está permitido consultar libros o notas para la prueba.</a:t>
          </a: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La pregunta que requiere una videograbación es </a:t>
          </a:r>
          <a:r>
            <a:rPr lang="es-PE" sz="1400" u="sng" dirty="0">
              <a:solidFill>
                <a:schemeClr val="bg1"/>
              </a:solidFill>
              <a:latin typeface="Brevia Medium" panose="02000503030000020004" pitchFamily="50" charset="0"/>
            </a:rPr>
            <a:t>obligatoria </a:t>
          </a: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para concluir el desafío.</a:t>
          </a: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Guarda continuamente tu trabajo en el archivo de respuestas para asegurar que se registre tu avance.</a:t>
          </a:r>
        </a:p>
        <a:p>
          <a:pPr>
            <a:buFont typeface="Wingdings" panose="05000000000000000000" pitchFamily="2" charset="2"/>
            <a:buChar char="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Si tienes alguna pregunta envía un whatsapp a Maribel Ballardo (+51 982095875).</a:t>
          </a:r>
        </a:p>
      </dgm:t>
    </dgm:pt>
    <dgm:pt modelId="{1A5A9118-6F9F-45E9-BBBA-DF1718E30D1B}" type="parTrans" cxnId="{F113FF95-7110-413F-9B0D-B5F0376A188D}">
      <dgm:prSet/>
      <dgm:spPr/>
      <dgm:t>
        <a:bodyPr/>
        <a:lstStyle/>
        <a:p>
          <a:endParaRPr lang="es-PE"/>
        </a:p>
      </dgm:t>
    </dgm:pt>
    <dgm:pt modelId="{F5146912-F644-452F-B010-71A8E841642F}" type="sibTrans" cxnId="{F113FF95-7110-413F-9B0D-B5F0376A188D}">
      <dgm:prSet/>
      <dgm:spPr/>
      <dgm:t>
        <a:bodyPr/>
        <a:lstStyle/>
        <a:p>
          <a:endParaRPr lang="es-PE"/>
        </a:p>
      </dgm:t>
    </dgm:pt>
    <dgm:pt modelId="{6F581622-7918-45E4-853E-4E7332E72B05}">
      <dgm:prSet phldrT="[Texto]" custT="1"/>
      <dgm:spPr>
        <a:solidFill>
          <a:srgbClr val="FFFFFF">
            <a:alpha val="902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PE" sz="1400" b="1" dirty="0">
              <a:solidFill>
                <a:schemeClr val="bg1"/>
              </a:solidFill>
              <a:latin typeface="Brevia Medium" panose="02000503030000020004" pitchFamily="50" charset="0"/>
            </a:rPr>
            <a:t>Instrucciones para enviar tus respuestas:</a:t>
          </a:r>
          <a:endParaRPr lang="es-PE" sz="14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>
            <a:buFont typeface="+mj-lt"/>
            <a:buAutoNum type="arabicPeriod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Hemos habilitado un portal para que puedas adjuntar y videograbar tus respuestas:</a:t>
          </a:r>
        </a:p>
        <a:p>
          <a:pPr>
            <a:buFont typeface="+mj-lt"/>
            <a:buAutoNum type="arabicPeriod"/>
          </a:pPr>
          <a:r>
            <a:rPr lang="es-PE" sz="1400" b="1" dirty="0">
              <a:solidFill>
                <a:srgbClr val="00FF00"/>
              </a:solidFill>
              <a:highlight>
                <a:srgbClr val="FFFFFF"/>
              </a:highlight>
              <a:latin typeface="Brevia Medium" panose="02000503030000020004" pitchFamily="50" charset="0"/>
              <a:hlinkClick xmlns:r="http://schemas.openxmlformats.org/officeDocument/2006/relationships" r:id="rId1"/>
            </a:rPr>
            <a:t>https://hackathon.galileojob.com/challenge/entusiasta</a:t>
          </a:r>
          <a:r>
            <a:rPr lang="es-PE" sz="1400" b="1" dirty="0">
              <a:solidFill>
                <a:srgbClr val="00FF00"/>
              </a:solidFill>
              <a:highlight>
                <a:srgbClr val="FFFFFF"/>
              </a:highlight>
              <a:latin typeface="Brevia Medium" panose="02000503030000020004" pitchFamily="50" charset="0"/>
            </a:rPr>
            <a:t> </a:t>
          </a:r>
        </a:p>
        <a:p>
          <a:pPr>
            <a:buFont typeface="+mj-lt"/>
            <a:buAutoNum type="arabicPeriod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Carga tu archivo de respuestas y tu PPT en los espacios indicados.</a:t>
          </a:r>
        </a:p>
        <a:p>
          <a:pPr>
            <a:buFont typeface="+mj-lt"/>
            <a:buAutoNum type="arabicPeriod"/>
          </a:pP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- Graba tu videorespuesta (este paso es </a:t>
          </a:r>
          <a:r>
            <a:rPr lang="es-PE" sz="1400" u="sng" dirty="0">
              <a:solidFill>
                <a:schemeClr val="bg1"/>
              </a:solidFill>
              <a:latin typeface="Brevia Medium" panose="02000503030000020004" pitchFamily="50" charset="0"/>
            </a:rPr>
            <a:t>obligatorio</a:t>
          </a:r>
          <a:r>
            <a:rPr lang="es-PE" sz="1400" dirty="0">
              <a:solidFill>
                <a:schemeClr val="bg1"/>
              </a:solidFill>
              <a:latin typeface="Brevia Medium" panose="02000503030000020004" pitchFamily="50" charset="0"/>
            </a:rPr>
            <a:t> para culminar la evaluación)</a:t>
          </a:r>
        </a:p>
      </dgm:t>
    </dgm:pt>
    <dgm:pt modelId="{273B77A4-FE9A-4A86-A3F6-72C6B72EF1C1}" type="parTrans" cxnId="{A9BE9B56-77FF-4769-8B1D-2BFC38396F45}">
      <dgm:prSet/>
      <dgm:spPr/>
      <dgm:t>
        <a:bodyPr/>
        <a:lstStyle/>
        <a:p>
          <a:endParaRPr lang="es-PE"/>
        </a:p>
      </dgm:t>
    </dgm:pt>
    <dgm:pt modelId="{06039A14-15A5-4B0A-9609-6648D5D0DC8E}" type="sibTrans" cxnId="{A9BE9B56-77FF-4769-8B1D-2BFC38396F45}">
      <dgm:prSet/>
      <dgm:spPr/>
      <dgm:t>
        <a:bodyPr/>
        <a:lstStyle/>
        <a:p>
          <a:endParaRPr lang="es-PE"/>
        </a:p>
      </dgm:t>
    </dgm:pt>
    <dgm:pt modelId="{E20C0147-A4CA-479B-87A8-6CFDAD241687}" type="pres">
      <dgm:prSet presAssocID="{5CAA8C63-EB6D-4694-8D56-D9B7F8097571}" presName="Name0" presStyleCnt="0">
        <dgm:presLayoutVars>
          <dgm:dir/>
          <dgm:resizeHandles val="exact"/>
        </dgm:presLayoutVars>
      </dgm:prSet>
      <dgm:spPr/>
    </dgm:pt>
    <dgm:pt modelId="{C6F9260F-CF69-4488-A02B-D92A5B1DD8E5}" type="pres">
      <dgm:prSet presAssocID="{C90F4B5D-F060-41D5-833E-8F3C0CA33A1A}" presName="composite" presStyleCnt="0"/>
      <dgm:spPr/>
    </dgm:pt>
    <dgm:pt modelId="{3B22A52E-25E2-4D70-8BFC-2788E82502FD}" type="pres">
      <dgm:prSet presAssocID="{C90F4B5D-F060-41D5-833E-8F3C0CA33A1A}" presName="rect1" presStyleLbl="trAlignAcc1" presStyleIdx="0" presStyleCnt="3" custScaleY="130755">
        <dgm:presLayoutVars>
          <dgm:bulletEnabled val="1"/>
        </dgm:presLayoutVars>
      </dgm:prSet>
      <dgm:spPr/>
    </dgm:pt>
    <dgm:pt modelId="{0CB77A29-E044-4C4F-ABA6-572599E6570F}" type="pres">
      <dgm:prSet presAssocID="{C90F4B5D-F060-41D5-833E-8F3C0CA33A1A}" presName="rect2" presStyleLbl="fgImgPlace1" presStyleIdx="0" presStyleCnt="3" custScaleX="77898" custScaleY="636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argar desde la nube"/>
        </a:ext>
      </dgm:extLst>
    </dgm:pt>
    <dgm:pt modelId="{E96382A3-0E1B-40CD-A391-8D22A76B5A43}" type="pres">
      <dgm:prSet presAssocID="{D1221968-84B5-43CF-A12F-7B0D62AD8A9D}" presName="sibTrans" presStyleCnt="0"/>
      <dgm:spPr/>
    </dgm:pt>
    <dgm:pt modelId="{7660FC52-8064-490D-BCD8-8C0C6DD144EE}" type="pres">
      <dgm:prSet presAssocID="{E9700F08-9986-4E91-872C-3D2CF9126A47}" presName="composite" presStyleCnt="0"/>
      <dgm:spPr/>
    </dgm:pt>
    <dgm:pt modelId="{5D181658-5CE5-4955-83BB-C5B11C98B4B8}" type="pres">
      <dgm:prSet presAssocID="{E9700F08-9986-4E91-872C-3D2CF9126A47}" presName="rect1" presStyleLbl="trAlignAcc1" presStyleIdx="1" presStyleCnt="3" custScaleY="143862">
        <dgm:presLayoutVars>
          <dgm:bulletEnabled val="1"/>
        </dgm:presLayoutVars>
      </dgm:prSet>
      <dgm:spPr/>
    </dgm:pt>
    <dgm:pt modelId="{54D48552-5B10-440F-AD37-F46E62B573EA}" type="pres">
      <dgm:prSet presAssocID="{E9700F08-9986-4E91-872C-3D2CF9126A47}" presName="rect2" presStyleLbl="fgImgPlace1" presStyleIdx="1" presStyleCnt="3" custScaleX="74491" custScaleY="7217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a con idea"/>
        </a:ext>
      </dgm:extLst>
    </dgm:pt>
    <dgm:pt modelId="{654B9B9E-510F-40B6-AB22-8A52C40B4754}" type="pres">
      <dgm:prSet presAssocID="{F5146912-F644-452F-B010-71A8E841642F}" presName="sibTrans" presStyleCnt="0"/>
      <dgm:spPr/>
    </dgm:pt>
    <dgm:pt modelId="{9C736A63-D36B-4929-A779-F7C511055259}" type="pres">
      <dgm:prSet presAssocID="{6F581622-7918-45E4-853E-4E7332E72B05}" presName="composite" presStyleCnt="0"/>
      <dgm:spPr/>
    </dgm:pt>
    <dgm:pt modelId="{29D12AC2-8589-458B-A0C6-1764DAC0778F}" type="pres">
      <dgm:prSet presAssocID="{6F581622-7918-45E4-853E-4E7332E72B05}" presName="rect1" presStyleLbl="trAlignAcc1" presStyleIdx="2" presStyleCnt="3" custScaleY="140024">
        <dgm:presLayoutVars>
          <dgm:bulletEnabled val="1"/>
        </dgm:presLayoutVars>
      </dgm:prSet>
      <dgm:spPr/>
    </dgm:pt>
    <dgm:pt modelId="{5DB9A897-5E40-4156-921B-884729E55126}" type="pres">
      <dgm:prSet presAssocID="{6F581622-7918-45E4-853E-4E7332E72B05}" presName="rect2" presStyleLbl="fgImgPlace1" presStyleIdx="2" presStyleCnt="3" custScaleX="65310" custScaleY="54341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iar"/>
        </a:ext>
      </dgm:extLst>
    </dgm:pt>
  </dgm:ptLst>
  <dgm:cxnLst>
    <dgm:cxn modelId="{52A45919-D1A7-4DF7-A2A7-250B1EB5FBE2}" type="presOf" srcId="{5CAA8C63-EB6D-4694-8D56-D9B7F8097571}" destId="{E20C0147-A4CA-479B-87A8-6CFDAD241687}" srcOrd="0" destOrd="0" presId="urn:microsoft.com/office/officeart/2008/layout/PictureStrips"/>
    <dgm:cxn modelId="{7370EE61-C7A2-4A87-8A8E-2B6A8EB8827A}" type="presOf" srcId="{E9700F08-9986-4E91-872C-3D2CF9126A47}" destId="{5D181658-5CE5-4955-83BB-C5B11C98B4B8}" srcOrd="0" destOrd="0" presId="urn:microsoft.com/office/officeart/2008/layout/PictureStrips"/>
    <dgm:cxn modelId="{A9BE9B56-77FF-4769-8B1D-2BFC38396F45}" srcId="{5CAA8C63-EB6D-4694-8D56-D9B7F8097571}" destId="{6F581622-7918-45E4-853E-4E7332E72B05}" srcOrd="2" destOrd="0" parTransId="{273B77A4-FE9A-4A86-A3F6-72C6B72EF1C1}" sibTransId="{06039A14-15A5-4B0A-9609-6648D5D0DC8E}"/>
    <dgm:cxn modelId="{D00A3889-F9FD-47E0-90BB-5FCF5BF9775F}" type="presOf" srcId="{C90F4B5D-F060-41D5-833E-8F3C0CA33A1A}" destId="{3B22A52E-25E2-4D70-8BFC-2788E82502FD}" srcOrd="0" destOrd="0" presId="urn:microsoft.com/office/officeart/2008/layout/PictureStrips"/>
    <dgm:cxn modelId="{F113FF95-7110-413F-9B0D-B5F0376A188D}" srcId="{5CAA8C63-EB6D-4694-8D56-D9B7F8097571}" destId="{E9700F08-9986-4E91-872C-3D2CF9126A47}" srcOrd="1" destOrd="0" parTransId="{1A5A9118-6F9F-45E9-BBBA-DF1718E30D1B}" sibTransId="{F5146912-F644-452F-B010-71A8E841642F}"/>
    <dgm:cxn modelId="{6C6194A3-5191-486A-BFA0-09128B67D788}" type="presOf" srcId="{6F581622-7918-45E4-853E-4E7332E72B05}" destId="{29D12AC2-8589-458B-A0C6-1764DAC0778F}" srcOrd="0" destOrd="0" presId="urn:microsoft.com/office/officeart/2008/layout/PictureStrips"/>
    <dgm:cxn modelId="{730CA8D8-623C-4D10-BE9D-CC1583922838}" srcId="{5CAA8C63-EB6D-4694-8D56-D9B7F8097571}" destId="{C90F4B5D-F060-41D5-833E-8F3C0CA33A1A}" srcOrd="0" destOrd="0" parTransId="{C6AD70DB-C477-400C-824E-22AFE474CA95}" sibTransId="{D1221968-84B5-43CF-A12F-7B0D62AD8A9D}"/>
    <dgm:cxn modelId="{B0B1F8F4-F801-420A-9909-13DE7468C0EA}" type="presParOf" srcId="{E20C0147-A4CA-479B-87A8-6CFDAD241687}" destId="{C6F9260F-CF69-4488-A02B-D92A5B1DD8E5}" srcOrd="0" destOrd="0" presId="urn:microsoft.com/office/officeart/2008/layout/PictureStrips"/>
    <dgm:cxn modelId="{52AA5EA4-958C-4D23-845D-0A9D125760DC}" type="presParOf" srcId="{C6F9260F-CF69-4488-A02B-D92A5B1DD8E5}" destId="{3B22A52E-25E2-4D70-8BFC-2788E82502FD}" srcOrd="0" destOrd="0" presId="urn:microsoft.com/office/officeart/2008/layout/PictureStrips"/>
    <dgm:cxn modelId="{CFD0074D-FACA-4187-88FF-2A7580527662}" type="presParOf" srcId="{C6F9260F-CF69-4488-A02B-D92A5B1DD8E5}" destId="{0CB77A29-E044-4C4F-ABA6-572599E6570F}" srcOrd="1" destOrd="0" presId="urn:microsoft.com/office/officeart/2008/layout/PictureStrips"/>
    <dgm:cxn modelId="{28C7324D-FD85-4558-B45B-FA2F49D8AA8F}" type="presParOf" srcId="{E20C0147-A4CA-479B-87A8-6CFDAD241687}" destId="{E96382A3-0E1B-40CD-A391-8D22A76B5A43}" srcOrd="1" destOrd="0" presId="urn:microsoft.com/office/officeart/2008/layout/PictureStrips"/>
    <dgm:cxn modelId="{CF8E36BF-6F00-4728-8312-225B087EA05C}" type="presParOf" srcId="{E20C0147-A4CA-479B-87A8-6CFDAD241687}" destId="{7660FC52-8064-490D-BCD8-8C0C6DD144EE}" srcOrd="2" destOrd="0" presId="urn:microsoft.com/office/officeart/2008/layout/PictureStrips"/>
    <dgm:cxn modelId="{8E3B587C-4B37-4092-8FBB-4723D00120F2}" type="presParOf" srcId="{7660FC52-8064-490D-BCD8-8C0C6DD144EE}" destId="{5D181658-5CE5-4955-83BB-C5B11C98B4B8}" srcOrd="0" destOrd="0" presId="urn:microsoft.com/office/officeart/2008/layout/PictureStrips"/>
    <dgm:cxn modelId="{F36270A1-6026-432D-85B1-D80C6C9A9B2B}" type="presParOf" srcId="{7660FC52-8064-490D-BCD8-8C0C6DD144EE}" destId="{54D48552-5B10-440F-AD37-F46E62B573EA}" srcOrd="1" destOrd="0" presId="urn:microsoft.com/office/officeart/2008/layout/PictureStrips"/>
    <dgm:cxn modelId="{3F693DBE-6F24-491D-BBB6-F0E7CF593336}" type="presParOf" srcId="{E20C0147-A4CA-479B-87A8-6CFDAD241687}" destId="{654B9B9E-510F-40B6-AB22-8A52C40B4754}" srcOrd="3" destOrd="0" presId="urn:microsoft.com/office/officeart/2008/layout/PictureStrips"/>
    <dgm:cxn modelId="{EBB9090B-AD2F-42C0-A2A0-8DEEA639ECA8}" type="presParOf" srcId="{E20C0147-A4CA-479B-87A8-6CFDAD241687}" destId="{9C736A63-D36B-4929-A779-F7C511055259}" srcOrd="4" destOrd="0" presId="urn:microsoft.com/office/officeart/2008/layout/PictureStrips"/>
    <dgm:cxn modelId="{6BEB7757-E56D-47A1-9A2D-47D521139197}" type="presParOf" srcId="{9C736A63-D36B-4929-A779-F7C511055259}" destId="{29D12AC2-8589-458B-A0C6-1764DAC0778F}" srcOrd="0" destOrd="0" presId="urn:microsoft.com/office/officeart/2008/layout/PictureStrips"/>
    <dgm:cxn modelId="{F70DB449-DC3F-418E-B864-991BB3DB65C3}" type="presParOf" srcId="{9C736A63-D36B-4929-A779-F7C511055259}" destId="{5DB9A897-5E40-4156-921B-884729E5512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2A52E-25E2-4D70-8BFC-2788E82502FD}">
      <dsp:nvSpPr>
        <dsp:cNvPr id="0" name=""/>
        <dsp:cNvSpPr/>
      </dsp:nvSpPr>
      <dsp:spPr>
        <a:xfrm>
          <a:off x="537391" y="562550"/>
          <a:ext cx="5443772" cy="2224376"/>
        </a:xfrm>
        <a:prstGeom prst="rect">
          <a:avLst/>
        </a:prstGeom>
        <a:solidFill>
          <a:srgbClr val="FFFFFF">
            <a:alpha val="7843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265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600" b="1" kern="1200" dirty="0">
              <a:solidFill>
                <a:schemeClr val="bg1"/>
              </a:solidFill>
              <a:latin typeface="Brevia Medium" panose="02000503030000020004" pitchFamily="50" charset="0"/>
            </a:rPr>
            <a:t>Instrucciones antes de iniciar:</a:t>
          </a:r>
          <a:endParaRPr lang="es-PE" sz="1600" kern="12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Empieza por echar un vistazo a toda la prueba y planifica cómo distribuir tu tiempo. Recuerda que cuentas hasta </a:t>
          </a:r>
          <a:r>
            <a:rPr lang="es-PE" sz="1400" b="1" kern="1200" dirty="0">
              <a:solidFill>
                <a:schemeClr val="bg1"/>
              </a:solidFill>
              <a:latin typeface="Brevia Medium" panose="02000503030000020004" pitchFamily="50" charset="0"/>
            </a:rPr>
            <a:t>el </a:t>
          </a:r>
          <a:r>
            <a:rPr lang="es-PE" sz="1600" b="1" kern="1200" dirty="0">
              <a:solidFill>
                <a:schemeClr val="bg1"/>
              </a:solidFill>
              <a:latin typeface="Brevia Medium" panose="02000503030000020004" pitchFamily="50" charset="0"/>
            </a:rPr>
            <a:t>Martes</a:t>
          </a:r>
          <a:r>
            <a:rPr lang="es-PE" sz="1600" b="1" u="sng" kern="1200" dirty="0">
              <a:solidFill>
                <a:schemeClr val="bg1"/>
              </a:solidFill>
              <a:highlight>
                <a:srgbClr val="000000"/>
              </a:highlight>
              <a:latin typeface="Brevia Medium" panose="02000503030000020004" pitchFamily="50" charset="0"/>
            </a:rPr>
            <a:t> 23/11 final del día (11:00pm</a:t>
          </a:r>
          <a:r>
            <a:rPr lang="es-PE" sz="1400" b="1" kern="1200" dirty="0">
              <a:solidFill>
                <a:schemeClr val="bg1"/>
              </a:solidFill>
              <a:highlight>
                <a:srgbClr val="000000"/>
              </a:highlight>
              <a:latin typeface="Brevia Medium" panose="02000503030000020004" pitchFamily="50" charset="0"/>
            </a:rPr>
            <a:t>) </a:t>
          </a: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para resolver y enviar la solución del caso.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Descarga estos archivos en tu laptop.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No puedes consultar, compartir, debatir este desafío con alguna persona, recuerda ¡Jugamos limpio!.</a:t>
          </a:r>
        </a:p>
      </dsp:txBody>
      <dsp:txXfrm>
        <a:off x="537391" y="562550"/>
        <a:ext cx="5443772" cy="2224376"/>
      </dsp:txXfrm>
    </dsp:sp>
    <dsp:sp modelId="{0CB77A29-E044-4C4F-ABA6-572599E6570F}">
      <dsp:nvSpPr>
        <dsp:cNvPr id="0" name=""/>
        <dsp:cNvSpPr/>
      </dsp:nvSpPr>
      <dsp:spPr>
        <a:xfrm>
          <a:off x="442166" y="903411"/>
          <a:ext cx="927628" cy="1136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81658-5CE5-4955-83BB-C5B11C98B4B8}">
      <dsp:nvSpPr>
        <dsp:cNvPr id="0" name=""/>
        <dsp:cNvSpPr/>
      </dsp:nvSpPr>
      <dsp:spPr>
        <a:xfrm>
          <a:off x="527248" y="2981617"/>
          <a:ext cx="5443772" cy="2447349"/>
        </a:xfrm>
        <a:prstGeom prst="rect">
          <a:avLst/>
        </a:prstGeom>
        <a:solidFill>
          <a:srgbClr val="FFFFFF">
            <a:alpha val="7843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265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600" b="1" kern="1200" dirty="0">
              <a:solidFill>
                <a:schemeClr val="bg1"/>
              </a:solidFill>
              <a:latin typeface="Brevia Medium" panose="02000503030000020004" pitchFamily="50" charset="0"/>
            </a:rPr>
            <a:t>Instrucciones durante el desarrollo:</a:t>
          </a:r>
          <a:endParaRPr lang="es-PE" sz="1600" kern="12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Está permitido consultar libros o notas para la prueba.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La pregunta que requiere una videograbación es </a:t>
          </a:r>
          <a:r>
            <a:rPr lang="es-PE" sz="1400" u="sng" kern="1200" dirty="0">
              <a:solidFill>
                <a:schemeClr val="bg1"/>
              </a:solidFill>
              <a:latin typeface="Brevia Medium" panose="02000503030000020004" pitchFamily="50" charset="0"/>
            </a:rPr>
            <a:t>obligatoria </a:t>
          </a: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para concluir el desafío.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Guarda continuamente tu trabajo en el archivo de respuestas para asegurar que se registre tu avance.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Si tienes alguna pregunta envía un whatsapp a Maribel Ballardo (+51 982095875).</a:t>
          </a:r>
        </a:p>
      </dsp:txBody>
      <dsp:txXfrm>
        <a:off x="527248" y="2981617"/>
        <a:ext cx="5443772" cy="2447349"/>
      </dsp:txXfrm>
    </dsp:sp>
    <dsp:sp modelId="{54D48552-5B10-440F-AD37-F46E62B573EA}">
      <dsp:nvSpPr>
        <dsp:cNvPr id="0" name=""/>
        <dsp:cNvSpPr/>
      </dsp:nvSpPr>
      <dsp:spPr>
        <a:xfrm>
          <a:off x="452308" y="3357469"/>
          <a:ext cx="887057" cy="1289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12AC2-8589-458B-A0C6-1764DAC0778F}">
      <dsp:nvSpPr>
        <dsp:cNvPr id="0" name=""/>
        <dsp:cNvSpPr/>
      </dsp:nvSpPr>
      <dsp:spPr>
        <a:xfrm>
          <a:off x="499916" y="5623657"/>
          <a:ext cx="5443772" cy="2382058"/>
        </a:xfrm>
        <a:prstGeom prst="rect">
          <a:avLst/>
        </a:prstGeom>
        <a:solidFill>
          <a:srgbClr val="FFFFFF">
            <a:alpha val="902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265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PE" sz="1400" b="1" kern="1200" dirty="0">
              <a:solidFill>
                <a:schemeClr val="bg1"/>
              </a:solidFill>
              <a:latin typeface="Brevia Medium" panose="02000503030000020004" pitchFamily="50" charset="0"/>
            </a:rPr>
            <a:t>Instrucciones para enviar tus respuestas:</a:t>
          </a:r>
          <a:endParaRPr lang="es-PE" sz="1400" kern="1200" dirty="0">
            <a:solidFill>
              <a:schemeClr val="bg1"/>
            </a:solidFill>
            <a:latin typeface="Brevia Medium" panose="02000503030000020004" pitchFamily="50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Hemos habilitado un portal para que puedas adjuntar y videograbar tus respuestas: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PE" sz="1400" b="1" kern="1200" dirty="0">
              <a:solidFill>
                <a:srgbClr val="00FF00"/>
              </a:solidFill>
              <a:highlight>
                <a:srgbClr val="FFFFFF"/>
              </a:highlight>
              <a:latin typeface="Brevia Medium" panose="02000503030000020004" pitchFamily="50" charset="0"/>
              <a:hlinkClick xmlns:r="http://schemas.openxmlformats.org/officeDocument/2006/relationships" r:id="rId5"/>
            </a:rPr>
            <a:t>https://hackathon.galileojob.com/challenge/entusiasta</a:t>
          </a:r>
          <a:r>
            <a:rPr lang="es-PE" sz="1400" b="1" kern="1200" dirty="0">
              <a:solidFill>
                <a:srgbClr val="00FF00"/>
              </a:solidFill>
              <a:highlight>
                <a:srgbClr val="FFFFFF"/>
              </a:highlight>
              <a:latin typeface="Brevia Medium" panose="02000503030000020004" pitchFamily="50" charset="0"/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Carga tu archivo de respuestas y tu PPT en los espacios indicados.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- Graba tu videorespuesta (este paso es </a:t>
          </a:r>
          <a:r>
            <a:rPr lang="es-PE" sz="1400" u="sng" kern="1200" dirty="0">
              <a:solidFill>
                <a:schemeClr val="bg1"/>
              </a:solidFill>
              <a:latin typeface="Brevia Medium" panose="02000503030000020004" pitchFamily="50" charset="0"/>
            </a:rPr>
            <a:t>obligatorio</a:t>
          </a:r>
          <a:r>
            <a:rPr lang="es-PE" sz="1400" kern="1200" dirty="0">
              <a:solidFill>
                <a:schemeClr val="bg1"/>
              </a:solidFill>
              <a:latin typeface="Brevia Medium" panose="02000503030000020004" pitchFamily="50" charset="0"/>
            </a:rPr>
            <a:t> para culminar la evaluación)</a:t>
          </a:r>
        </a:p>
      </dsp:txBody>
      <dsp:txXfrm>
        <a:off x="499916" y="5623657"/>
        <a:ext cx="5443772" cy="2382058"/>
      </dsp:txXfrm>
    </dsp:sp>
    <dsp:sp modelId="{5DB9A897-5E40-4156-921B-884729E55126}">
      <dsp:nvSpPr>
        <dsp:cNvPr id="0" name=""/>
        <dsp:cNvSpPr/>
      </dsp:nvSpPr>
      <dsp:spPr>
        <a:xfrm>
          <a:off x="479641" y="6126160"/>
          <a:ext cx="777727" cy="97065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46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34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91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174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0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455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75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22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849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799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841D-B2B7-8042-8EB8-3B0EB04EAFBB}" type="datetimeFigureOut">
              <a:rPr lang="es-ES_tradnl" smtClean="0"/>
              <a:t>19/11/2021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2A5C-8C7D-2B4C-889C-AB1CCBFE74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55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552F88-74C0-8D4A-80ED-125CB7313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90" t="1118" r="25147" b="461"/>
          <a:stretch/>
        </p:blipFill>
        <p:spPr>
          <a:xfrm>
            <a:off x="-1" y="0"/>
            <a:ext cx="7559675" cy="10713532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079CC3-01DC-46EB-8721-1CC5442A3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697583"/>
              </p:ext>
            </p:extLst>
          </p:nvPr>
        </p:nvGraphicFramePr>
        <p:xfrm>
          <a:off x="525951" y="1947332"/>
          <a:ext cx="6423330" cy="856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A5F8398-86D4-434D-86F3-A70BDF1809A9}"/>
              </a:ext>
            </a:extLst>
          </p:cNvPr>
          <p:cNvSpPr/>
          <p:nvPr/>
        </p:nvSpPr>
        <p:spPr>
          <a:xfrm>
            <a:off x="824402" y="1654944"/>
            <a:ext cx="5910870" cy="584775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>
            <a:spAutoFit/>
          </a:bodyPr>
          <a:lstStyle/>
          <a:p>
            <a:pPr marR="10795">
              <a:spcBef>
                <a:spcPts val="600"/>
              </a:spcBef>
              <a:spcAft>
                <a:spcPts val="600"/>
              </a:spcAft>
              <a:tabLst>
                <a:tab pos="2743200" algn="ctr"/>
                <a:tab pos="6301105" algn="l"/>
              </a:tabLst>
            </a:pPr>
            <a:r>
              <a:rPr lang="es-PE" sz="1600" b="1" dirty="0">
                <a:solidFill>
                  <a:srgbClr val="FFFF00"/>
                </a:solidFill>
                <a:latin typeface="Brevia Medium Italic" pitchFamily="50" charset="0"/>
                <a:ea typeface="Times New Roman" panose="02020603050405020304" pitchFamily="18" charset="0"/>
              </a:rPr>
              <a:t>Antes de comenzar, lee atentamente todas las instrucciones y ten en cuenta que en Mibanco ¡jugamos limpio!</a:t>
            </a:r>
            <a:endParaRPr lang="es-PE" sz="2400" dirty="0">
              <a:solidFill>
                <a:srgbClr val="FFFF00"/>
              </a:solidFill>
              <a:effectLst/>
              <a:latin typeface="Brevia Medium Italic" pitchFamily="50" charset="0"/>
              <a:ea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837416-1B51-4177-AF19-F455324962B9}"/>
              </a:ext>
            </a:extLst>
          </p:cNvPr>
          <p:cNvSpPr/>
          <p:nvPr/>
        </p:nvSpPr>
        <p:spPr>
          <a:xfrm>
            <a:off x="1473190" y="816253"/>
            <a:ext cx="4979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795">
              <a:spcBef>
                <a:spcPts val="600"/>
              </a:spcBef>
              <a:spcAft>
                <a:spcPts val="600"/>
              </a:spcAft>
              <a:tabLst>
                <a:tab pos="2743200" algn="ctr"/>
                <a:tab pos="6301105" algn="l"/>
              </a:tabLst>
            </a:pPr>
            <a:r>
              <a:rPr lang="es-PE" sz="2400" b="1" dirty="0">
                <a:solidFill>
                  <a:srgbClr val="FFFF00"/>
                </a:solidFill>
                <a:latin typeface="Brevia ExtraBlack" panose="02000503030000020004" pitchFamily="50" charset="0"/>
                <a:ea typeface="Times New Roman" panose="02020603050405020304" pitchFamily="18" charset="0"/>
              </a:rPr>
              <a:t>Evaluación: DATA SCIENTIS</a:t>
            </a:r>
            <a:endParaRPr lang="es-PE" sz="3600" dirty="0">
              <a:solidFill>
                <a:srgbClr val="FFFF00"/>
              </a:solidFill>
              <a:effectLst/>
              <a:latin typeface="Brevia ExtraBlack" panose="02000503030000020004" pitchFamily="50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8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552F88-74C0-8D4A-80ED-125CB7313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90" t="1118" r="25147" b="461"/>
          <a:stretch/>
        </p:blipFill>
        <p:spPr>
          <a:xfrm>
            <a:off x="-1" y="0"/>
            <a:ext cx="7559675" cy="10713532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31EEDB-71EF-43B1-88EF-57C0AEEB78E7}"/>
              </a:ext>
            </a:extLst>
          </p:cNvPr>
          <p:cNvSpPr/>
          <p:nvPr/>
        </p:nvSpPr>
        <p:spPr>
          <a:xfrm>
            <a:off x="372533" y="1312437"/>
            <a:ext cx="6807200" cy="9016187"/>
          </a:xfrm>
          <a:prstGeom prst="roundRect">
            <a:avLst/>
          </a:prstGeom>
          <a:solidFill>
            <a:srgbClr val="00000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FF00"/>
                </a:solidFill>
                <a:latin typeface="Brevia Medium" panose="02000503030000020004" pitchFamily="50" charset="0"/>
              </a:rPr>
              <a:t>Teniendo en cuenta la base de datos enviada, resuelve las siguientes consultas en el archivo “Base y archivo de respuestas” en cada pestaña señalada (detallar procedimiento y respuesta) y luego elabora una PPT donde presentes las respuestas en un máximo de 8 láminas.</a:t>
            </a:r>
          </a:p>
          <a:p>
            <a:endParaRPr lang="es-MX" sz="1400" dirty="0">
              <a:latin typeface="Brevia Medium" panose="02000503030000020004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latin typeface="Brevia Medium" panose="02000503030000020004" pitchFamily="50" charset="0"/>
              </a:rPr>
              <a:t>1. Realiza una exploración visual de las variables demográficas (sexo, estado civil, edad, educación, ingreso, ocupación y tamaño de ciudad).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(7 puntos).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latin typeface="Brevia Medium" panose="02000503030000020004" pitchFamily="50" charset="0"/>
              </a:rPr>
              <a:t>2. Realiza un análisis calculando primero las siguientes variables por cliente: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latin typeface="Brevia Medium" panose="02000503030000020004" pitchFamily="50" charset="0"/>
              </a:rPr>
              <a:t>Recencia: Días desde la última venta efectiva para cada cliente (considera el día actual como el día 731)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latin typeface="Brevia Medium" panose="02000503030000020004" pitchFamily="50" charset="0"/>
              </a:rPr>
              <a:t>Frecuencia: Cantidad de ventas efectivas para cada cliente.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latin typeface="Brevia Medium" panose="02000503030000020004" pitchFamily="50" charset="0"/>
              </a:rPr>
              <a:t>Valor Monetario: Valor total de las ventas efectivas para cada cliente.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latin typeface="Brevia Medium" panose="02000503030000020004" pitchFamily="50" charset="0"/>
              </a:rPr>
              <a:t>Luego ejecuta lo siguiente:</a:t>
            </a: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es-MX" sz="1200" dirty="0">
                <a:latin typeface="Brevia Medium" panose="02000503030000020004" pitchFamily="50" charset="0"/>
              </a:rPr>
              <a:t>Completa las columnas “Recencia”, “Frecuencia” y “Valor Monetario” en la hoja de respuestas (pestaña “Respuesta 2a”).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(6 puntos)</a:t>
            </a:r>
            <a:endParaRPr lang="es-MX" sz="1200" dirty="0">
              <a:latin typeface="Brevia Medium" panose="02000503030000020004" pitchFamily="50" charset="0"/>
            </a:endParaRP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s-MX" sz="1200" dirty="0">
                <a:latin typeface="Brevia Medium" panose="02000503030000020004" pitchFamily="50" charset="0"/>
              </a:rPr>
              <a:t>Define puntos de corte a tu criterio para cada una de las 3 variables (Recencia, Frecuencia y Valor Monetario), de tal forma que se puedan crear entre 6 a 12 segmentos a partir de las combinaciones entre estas variables (se puede juntar combinaciones diferentes en un único segmento). Completa la columna “Segmento” en la hoja de respuestas (pestaña “Respuesta 2b”).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(24 puntos)</a:t>
            </a: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s-MX" sz="1200" dirty="0">
                <a:latin typeface="Brevia Medium" panose="02000503030000020004" pitchFamily="50" charset="0"/>
              </a:rPr>
              <a:t>Ponle un nombre a cada segmento e interprétalos. Recuerda que más segmentos no implican necesariamente un mejor análisis.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(9 puntos)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solidFill>
                  <a:srgbClr val="00FF00"/>
                </a:solidFill>
                <a:highlight>
                  <a:srgbClr val="000000"/>
                </a:highlight>
                <a:latin typeface="Brevia Medium" panose="02000503030000020004" pitchFamily="50" charset="0"/>
              </a:rPr>
              <a:t>3. Esta pregunta debe ser respondida en video (podrás grabarte mientras proyectas esta parte de tu solución): Establece un criterio de priorización de tus segmentos (1 minuto) y define al menos una sugerencia accionable para 4 segmentos (4 minutos). </a:t>
            </a:r>
            <a:r>
              <a:rPr lang="es-MX" sz="1200" dirty="0">
                <a:solidFill>
                  <a:srgbClr val="FF33CC"/>
                </a:solidFill>
                <a:highlight>
                  <a:srgbClr val="000000"/>
                </a:highlight>
                <a:latin typeface="Brevia Medium" panose="02000503030000020004" pitchFamily="50" charset="0"/>
              </a:rPr>
              <a:t>(30 puntos)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latin typeface="Brevia Medium" panose="02000503030000020004" pitchFamily="50" charset="0"/>
              </a:rPr>
              <a:t>4. Combina los segmentos con las variables demográficas (puedes usar histogramas) y encuentra 3 insights (cada uno en un segmento diferente) que potencien las operaciones que no generaron venta.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(15 puntos)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200" dirty="0">
                <a:latin typeface="Brevia Medium" panose="02000503030000020004" pitchFamily="50" charset="0"/>
              </a:rPr>
              <a:t>5. Explica cuales segmentos considerarías como “clientes dormidos”, “clientes  potenciales” y “clientes en riesgo”. </a:t>
            </a:r>
            <a:r>
              <a:rPr lang="es-MX" sz="1200" dirty="0">
                <a:solidFill>
                  <a:srgbClr val="FF33CC"/>
                </a:solidFill>
                <a:latin typeface="Brevia Medium" panose="02000503030000020004" pitchFamily="50" charset="0"/>
              </a:rPr>
              <a:t>(9 puntos)</a:t>
            </a:r>
            <a:endParaRPr lang="es-MX" sz="1400" dirty="0">
              <a:solidFill>
                <a:srgbClr val="FF33CC"/>
              </a:solidFill>
              <a:latin typeface="Brevia Medium" panose="02000503030000020004" pitchFamily="50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31D624-3E93-4AB5-8E4C-6748911D5B36}"/>
              </a:ext>
            </a:extLst>
          </p:cNvPr>
          <p:cNvSpPr/>
          <p:nvPr/>
        </p:nvSpPr>
        <p:spPr>
          <a:xfrm>
            <a:off x="1473190" y="816253"/>
            <a:ext cx="4979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795" algn="ctr">
              <a:spcBef>
                <a:spcPts val="600"/>
              </a:spcBef>
              <a:spcAft>
                <a:spcPts val="600"/>
              </a:spcAft>
              <a:tabLst>
                <a:tab pos="2743200" algn="ctr"/>
                <a:tab pos="6301105" algn="l"/>
              </a:tabLst>
            </a:pPr>
            <a:r>
              <a:rPr lang="es-PE" sz="2400" b="1" dirty="0">
                <a:solidFill>
                  <a:srgbClr val="FFFF00"/>
                </a:solidFill>
                <a:latin typeface="Brevia ExtraBlack" panose="02000503030000020004" pitchFamily="50" charset="0"/>
                <a:ea typeface="Times New Roman" panose="02020603050405020304" pitchFamily="18" charset="0"/>
              </a:rPr>
              <a:t>CASO</a:t>
            </a:r>
            <a:endParaRPr lang="es-PE" sz="3600" dirty="0">
              <a:solidFill>
                <a:srgbClr val="FFFF00"/>
              </a:solidFill>
              <a:effectLst/>
              <a:latin typeface="Brevia ExtraBlack" panose="02000503030000020004" pitchFamily="50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95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602</Words>
  <Application>Microsoft Office PowerPoint</Application>
  <PresentationFormat>Personalizado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Brevia ExtraBlack</vt:lpstr>
      <vt:lpstr>Brevia Medium</vt:lpstr>
      <vt:lpstr>Brevia Medium Italic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Liseth Briceño Pajuelo</dc:creator>
  <cp:lastModifiedBy>Maribel Jackelin Ballardo Chavez</cp:lastModifiedBy>
  <cp:revision>35</cp:revision>
  <dcterms:created xsi:type="dcterms:W3CDTF">2021-07-06T23:55:03Z</dcterms:created>
  <dcterms:modified xsi:type="dcterms:W3CDTF">2021-11-19T13:35:19Z</dcterms:modified>
</cp:coreProperties>
</file>