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20" dt="2021-05-13T13:41:40.838"/>
    <p1510:client id="{06F33CD3-EC8B-438E-8F17-18C82AEC715D}" v="116" dt="2021-05-13T00:43:13.158"/>
    <p1510:client id="{24D97CE8-B49F-49A7-898A-98C2EE6C3F84}" v="25" dt="2021-05-13T00:51:46.471"/>
    <p1510:client id="{34BD52C4-690D-43E6-A1E1-710DE775AA9F}" v="98" dt="2021-05-13T14:18:11.696"/>
    <p1510:client id="{411C6038-7938-4061-95BD-F2FCEF56807E}" v="11" dt="2021-05-13T00:49:20.089"/>
    <p1510:client id="{4D13391E-8329-4EA5-9D9E-1AD63E838A94}" v="21" dt="2021-05-13T18:59:29.360"/>
    <p1510:client id="{52C55BCD-5CDA-43D1-998D-E80F67A4208C}" v="1" dt="2021-05-13T14:33:43.143"/>
    <p1510:client id="{6B4D1076-D7EB-4FA4-B31A-8F405F3FD94F}" v="11" dt="2021-05-13T14:36:29.044"/>
    <p1510:client id="{6B8BED0D-F149-46E1-A34D-C52EF111C77E}" v="16" dt="2021-05-13T01:00:40.247"/>
    <p1510:client id="{7222C39A-3DB2-4B8E-9A2A-97AAFAA1067C}" v="64" dt="2021-05-13T01:16:41.954"/>
    <p1510:client id="{774A3940-856D-44B9-BD05-7177D5E3751E}" v="53" dt="2021-05-13T00:47:13.955"/>
    <p1510:client id="{B546BDA4-0E88-4464-BE94-64CBE1EF5D72}" v="77" dt="2021-05-13T02:46:32.266"/>
    <p1510:client id="{CFDBAA68-79C2-4B77-8396-076BA088D076}" v="47" dt="2021-05-13T01:19:43.222"/>
    <p1510:client id="{D9337AC1-2174-43F0-9841-7FD0BB1DC818}" v="51" dt="2021-05-13T01:04:34.455"/>
    <p1510:client id="{D94288B2-489A-9539-3E9B-2D115C5C7D2A}" v="266" dt="2021-05-13T01:28:30.373"/>
    <p1510:client id="{DF8ED418-DA8C-4329-86A3-036BFC7C9D30}" v="57" dt="2021-05-13T01:10:11.316"/>
    <p1510:client id="{E3A678AE-D1F4-4285-B384-8900C000CBD4}" v="5" dt="2021-05-13T01:13:47.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581"/>
        <p:guide pos="27069"/>
        <p:guide pos="281"/>
        <p:guide pos="2736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86175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837582451"/>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wmf"/><Relationship Id="rId12" Type="http://schemas.openxmlformats.org/officeDocument/2006/relationships/hyperlink" Target="https://www.kaggle.com/cryptexcode/mpst-movie-plot-synopses-with-tag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kaggle.com/jrobischon/wikipedia-movie-plots" TargetMode="External"/><Relationship Id="rId5" Type="http://schemas.openxmlformats.org/officeDocument/2006/relationships/image" Target="../media/image4.png"/><Relationship Id="rId10" Type="http://schemas.openxmlformats.org/officeDocument/2006/relationships/hyperlink" Target="https://www.kaggle.com/mananjhaveri/imdb-movies-data/tasks?taskId=2170" TargetMode="External"/><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0056813" cy="7691314"/>
          </a:xfrm>
        </p:spPr>
        <p:txBody>
          <a:bodyPr wrap="square" lIns="228589" tIns="228589" rIns="228589" bIns="228589" anchor="t">
            <a:spAutoFit/>
          </a:bodyPr>
          <a:lstStyle/>
          <a:p>
            <a:pPr rtl="0" fontAlgn="base">
              <a:spcBef>
                <a:spcPts val="600"/>
              </a:spcBef>
              <a:spcAft>
                <a:spcPts val="600"/>
              </a:spcAft>
              <a:buFont typeface="Arial" panose="020B0604020202020204" pitchFamily="34" charset="0"/>
              <a:buChar char="•"/>
            </a:pPr>
            <a:r>
              <a:rPr lang="en-US" sz="3200" b="0" i="0" u="none" strike="noStrike">
                <a:solidFill>
                  <a:srgbClr val="002060"/>
                </a:solidFill>
                <a:effectLst/>
                <a:latin typeface="Arial"/>
                <a:cs typeface="Times New Roman"/>
              </a:rPr>
              <a:t>Traditional recommender systems use a mix of ratings systems and clustering based on movies watched and similar movie genres or length. </a:t>
            </a:r>
          </a:p>
          <a:p>
            <a:pPr rtl="0" fontAlgn="base">
              <a:spcBef>
                <a:spcPts val="600"/>
              </a:spcBef>
              <a:spcAft>
                <a:spcPts val="600"/>
              </a:spcAft>
              <a:buFont typeface="Arial" panose="020B0604020202020204" pitchFamily="34" charset="0"/>
              <a:buChar char="•"/>
            </a:pPr>
            <a:r>
              <a:rPr lang="en-US" sz="3200" b="0" i="0" u="none" strike="noStrike">
                <a:solidFill>
                  <a:srgbClr val="002060"/>
                </a:solidFill>
                <a:effectLst/>
                <a:latin typeface="Arial"/>
                <a:cs typeface="Times New Roman"/>
              </a:rPr>
              <a:t>Our goal is to create an addition to these recommender systems by using NLP techniques that match users with relevant movies based on processing the plots of movies they have seen. </a:t>
            </a:r>
          </a:p>
          <a:p>
            <a:pPr rtl="0" fontAlgn="base">
              <a:spcBef>
                <a:spcPts val="600"/>
              </a:spcBef>
              <a:spcAft>
                <a:spcPts val="600"/>
              </a:spcAft>
              <a:buFont typeface="Arial" panose="020B0604020202020204" pitchFamily="34" charset="0"/>
              <a:buChar char="•"/>
            </a:pPr>
            <a:r>
              <a:rPr lang="en-US" sz="3200" b="0" i="0" u="none" strike="noStrike">
                <a:solidFill>
                  <a:srgbClr val="002060"/>
                </a:solidFill>
                <a:effectLst/>
                <a:latin typeface="Arial"/>
                <a:cs typeface="Times New Roman"/>
              </a:rPr>
              <a:t>Recommending movies based on the content of a film’s plot will not only recommend movies that are similar to a user’s likes and interests (what current recommenders do) but also expand their interest across genres and types of movies they may typically watch.</a:t>
            </a:r>
          </a:p>
          <a:p>
            <a:endParaRPr lang="en-US"/>
          </a:p>
        </p:txBody>
      </p:sp>
      <p:sp>
        <p:nvSpPr>
          <p:cNvPr id="3" name="Text Placeholder 2"/>
          <p:cNvSpPr>
            <a:spLocks noGrp="1"/>
          </p:cNvSpPr>
          <p:nvPr>
            <p:ph type="body" sz="quarter" idx="11"/>
          </p:nvPr>
        </p:nvSpPr>
        <p:spPr/>
        <p:txBody>
          <a:bodyPr/>
          <a:lstStyle/>
          <a:p>
            <a:r>
              <a:rPr lang="en-US">
                <a:solidFill>
                  <a:srgbClr val="002060"/>
                </a:solidFill>
              </a:rPr>
              <a:t>Project Rationale</a:t>
            </a:r>
          </a:p>
        </p:txBody>
      </p:sp>
      <p:sp>
        <p:nvSpPr>
          <p:cNvPr id="4" name="Text Placeholder 3"/>
          <p:cNvSpPr>
            <a:spLocks noGrp="1"/>
          </p:cNvSpPr>
          <p:nvPr>
            <p:ph type="body" sz="quarter" idx="20"/>
          </p:nvPr>
        </p:nvSpPr>
        <p:spPr>
          <a:xfrm>
            <a:off x="422139" y="13656386"/>
            <a:ext cx="10050462" cy="754045"/>
          </a:xfrm>
        </p:spPr>
        <p:txBody>
          <a:bodyPr/>
          <a:lstStyle/>
          <a:p>
            <a:r>
              <a:rPr lang="en-US">
                <a:solidFill>
                  <a:srgbClr val="002060"/>
                </a:solidFill>
              </a:rPr>
              <a:t>Data Description</a:t>
            </a:r>
          </a:p>
        </p:txBody>
      </p:sp>
      <p:sp>
        <p:nvSpPr>
          <p:cNvPr id="5" name="Text Placeholder 4"/>
          <p:cNvSpPr>
            <a:spLocks noGrp="1"/>
          </p:cNvSpPr>
          <p:nvPr>
            <p:ph type="body" sz="quarter" idx="21"/>
          </p:nvPr>
        </p:nvSpPr>
        <p:spPr>
          <a:xfrm>
            <a:off x="11460161" y="6378481"/>
            <a:ext cx="10048874" cy="7325060"/>
          </a:xfrm>
        </p:spPr>
        <p:txBody>
          <a:bodyPr wrap="square" lIns="228589" tIns="228589" rIns="228589" bIns="228589" anchor="t">
            <a:spAutoFit/>
          </a:bodyPr>
          <a:lstStyle/>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features selected are the text of the plot summary only.</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We analyzed the sentiments of each sentence in the plot and created an average sentiment value of the movies based on the plot and used negative, positive, neutral, and compound sentiment values from VADER sentiment analyzer as part of our feature sets.</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most common words were used as feature sets as well by removing stop words and names.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most common verbs, adverbs, adjectives were used as feature sets as well after removing stop words.</a:t>
            </a:r>
          </a:p>
        </p:txBody>
      </p:sp>
      <p:sp>
        <p:nvSpPr>
          <p:cNvPr id="6" name="Text Placeholder 5"/>
          <p:cNvSpPr>
            <a:spLocks noGrp="1"/>
          </p:cNvSpPr>
          <p:nvPr>
            <p:ph type="body" sz="quarter" idx="22"/>
          </p:nvPr>
        </p:nvSpPr>
        <p:spPr/>
        <p:txBody>
          <a:bodyPr/>
          <a:lstStyle/>
          <a:p>
            <a:r>
              <a:rPr lang="en-US">
                <a:solidFill>
                  <a:srgbClr val="002060"/>
                </a:solidFill>
              </a:rPr>
              <a:t>Feature Selection</a:t>
            </a:r>
          </a:p>
        </p:txBody>
      </p:sp>
      <p:sp>
        <p:nvSpPr>
          <p:cNvPr id="7" name="Text Placeholder 6"/>
          <p:cNvSpPr>
            <a:spLocks noGrp="1"/>
          </p:cNvSpPr>
          <p:nvPr>
            <p:ph type="body" sz="quarter" idx="23"/>
          </p:nvPr>
        </p:nvSpPr>
        <p:spPr>
          <a:xfrm>
            <a:off x="22448845" y="6378481"/>
            <a:ext cx="10048874" cy="17377043"/>
          </a:xfrm>
        </p:spPr>
        <p:txBody>
          <a:bodyPr wrap="square" lIns="228589" tIns="228589" rIns="228589" bIns="228589" anchor="t">
            <a:spAutoFit/>
          </a:bodyPr>
          <a:lstStyle/>
          <a:p>
            <a:pPr marL="285750" indent="-285750">
              <a:buFont typeface="Arial" panose="020B0604020202020204" pitchFamily="34" charset="0"/>
              <a:buChar char="•"/>
            </a:pPr>
            <a:r>
              <a:rPr lang="en-US" sz="3200">
                <a:solidFill>
                  <a:srgbClr val="002060"/>
                </a:solidFill>
                <a:latin typeface="Arial"/>
                <a:cs typeface="Times New Roman"/>
              </a:rPr>
              <a:t>Words common to all documents get discounted by the inverse of their frequency:</a:t>
            </a:r>
          </a:p>
          <a:p>
            <a:pPr marL="285750" indent="-285750">
              <a:buFont typeface="Arial" panose="020B0604020202020204" pitchFamily="34" charset="0"/>
              <a:buChar char="•"/>
            </a:pPr>
            <a:endParaRPr lang="en-US" sz="3200">
              <a:solidFill>
                <a:srgbClr val="002060"/>
              </a:solidFill>
              <a:latin typeface="Arial"/>
              <a:cs typeface="Times New Roman"/>
            </a:endParaRPr>
          </a:p>
          <a:p>
            <a:endParaRPr lang="en-US" sz="3200">
              <a:solidFill>
                <a:srgbClr val="002060"/>
              </a:solidFill>
              <a:latin typeface="Arial"/>
              <a:cs typeface="Times New Roman"/>
            </a:endParaRPr>
          </a:p>
          <a:p>
            <a:pPr marL="1771015" lvl="1" indent="-285750">
              <a:buFont typeface="Arial" panose="020B0604020202020204" pitchFamily="34" charset="0"/>
              <a:buChar char="•"/>
            </a:pPr>
            <a:r>
              <a:rPr lang="en-US" sz="3200">
                <a:solidFill>
                  <a:srgbClr val="002060"/>
                </a:solidFill>
                <a:latin typeface="Arial"/>
                <a:cs typeface="Times New Roman"/>
              </a:rPr>
              <a:t>𝑓𝑖  is number of documents that contain word  𝑖</a:t>
            </a:r>
          </a:p>
          <a:p>
            <a:pPr rtl="0" fontAlgn="base">
              <a:spcBef>
                <a:spcPts val="0"/>
              </a:spcBef>
              <a:spcAft>
                <a:spcPts val="0"/>
              </a:spcAft>
              <a:buFont typeface="Arial" panose="020B0604020202020204" pitchFamily="34" charset="0"/>
              <a:buChar char="•"/>
            </a:pPr>
            <a:r>
              <a:rPr lang="en-US" sz="3200">
                <a:solidFill>
                  <a:srgbClr val="002060"/>
                </a:solidFill>
                <a:latin typeface="Arial"/>
                <a:cs typeface="Times New Roman"/>
              </a:rPr>
              <a:t>Generated sentiment of each movie plot using NLTK VADER applied on each sentence, with the average of all the sentences returned.</a:t>
            </a:r>
          </a:p>
          <a:p>
            <a:pPr rtl="0" fontAlgn="base">
              <a:spcBef>
                <a:spcPts val="0"/>
              </a:spcBef>
              <a:spcAft>
                <a:spcPts val="0"/>
              </a:spcAft>
              <a:buFont typeface="Arial" panose="020B0604020202020204" pitchFamily="34" charset="0"/>
              <a:buChar char="•"/>
            </a:pPr>
            <a:r>
              <a:rPr lang="en-US" sz="3200">
                <a:solidFill>
                  <a:srgbClr val="002060"/>
                </a:solidFill>
                <a:latin typeface="Arial"/>
                <a:cs typeface="Times New Roman"/>
              </a:rPr>
              <a:t>Used a </a:t>
            </a:r>
            <a:r>
              <a:rPr lang="en-US" sz="3200" err="1">
                <a:solidFill>
                  <a:srgbClr val="002060"/>
                </a:solidFill>
                <a:latin typeface="Arial"/>
                <a:cs typeface="Times New Roman"/>
              </a:rPr>
              <a:t>PySpark</a:t>
            </a:r>
            <a:r>
              <a:rPr lang="en-US" sz="3200">
                <a:solidFill>
                  <a:srgbClr val="002060"/>
                </a:solidFill>
                <a:latin typeface="Arial"/>
                <a:cs typeface="Times New Roman"/>
              </a:rPr>
              <a:t> machine learning pipeline:</a:t>
            </a:r>
          </a:p>
          <a:p>
            <a:pPr>
              <a:spcBef>
                <a:spcPts val="0"/>
              </a:spcBef>
            </a:pPr>
            <a:endParaRPr lang="en-US" sz="3200">
              <a:solidFill>
                <a:srgbClr val="002060"/>
              </a:solidFill>
              <a:latin typeface="Arial"/>
              <a:cs typeface="Times New Roman"/>
            </a:endParaRPr>
          </a:p>
          <a:p>
            <a:pPr marL="1485265" lvl="1" indent="-570865" fontAlgn="base">
              <a:spcBef>
                <a:spcPts val="0"/>
              </a:spcBef>
              <a:buFont typeface="+mj-lt"/>
              <a:buAutoNum type="arabicPeriod"/>
            </a:pPr>
            <a:r>
              <a:rPr lang="en-US" sz="2800" b="0" i="0" u="none" strike="noStrike">
                <a:solidFill>
                  <a:srgbClr val="002060"/>
                </a:solidFill>
                <a:effectLst/>
                <a:latin typeface="Arial"/>
                <a:cs typeface="Arial"/>
              </a:rPr>
              <a:t>Tokenizer()</a:t>
            </a:r>
          </a:p>
          <a:p>
            <a:pPr marL="1485265" lvl="1" indent="-570865" fontAlgn="base">
              <a:spcBef>
                <a:spcPts val="0"/>
              </a:spcBef>
              <a:buFont typeface="+mj-lt"/>
              <a:buAutoNum type="arabicPeriod"/>
            </a:pPr>
            <a:r>
              <a:rPr lang="en-US" sz="2800" b="0" i="0" u="none" strike="noStrike" err="1">
                <a:solidFill>
                  <a:srgbClr val="002060"/>
                </a:solidFill>
                <a:effectLst/>
                <a:latin typeface="Arial"/>
                <a:cs typeface="Arial"/>
              </a:rPr>
              <a:t>StopWordsRemover</a:t>
            </a:r>
            <a:r>
              <a:rPr lang="en-US" sz="2800" b="0" i="0" u="none" strike="noStrike">
                <a:solidFill>
                  <a:srgbClr val="002060"/>
                </a:solidFill>
                <a:effectLst/>
                <a:latin typeface="Arial"/>
                <a:cs typeface="Arial"/>
              </a:rPr>
              <a:t>()</a:t>
            </a:r>
          </a:p>
          <a:p>
            <a:pPr marL="1485265" lvl="1" indent="-570865" fontAlgn="base">
              <a:spcBef>
                <a:spcPts val="0"/>
              </a:spcBef>
              <a:buFont typeface="+mj-lt"/>
              <a:buAutoNum type="arabicPeriod"/>
            </a:pPr>
            <a:r>
              <a:rPr lang="en-US" sz="2800" b="0" i="0" u="none" strike="noStrike" err="1">
                <a:solidFill>
                  <a:srgbClr val="002060"/>
                </a:solidFill>
                <a:effectLst/>
                <a:latin typeface="Arial"/>
                <a:cs typeface="Arial"/>
              </a:rPr>
              <a:t>CountVectorizer</a:t>
            </a:r>
            <a:r>
              <a:rPr lang="en-US" sz="2800" b="0" i="0" u="none" strike="noStrike">
                <a:solidFill>
                  <a:srgbClr val="002060"/>
                </a:solidFill>
                <a:effectLst/>
                <a:latin typeface="Arial"/>
                <a:cs typeface="Arial"/>
              </a:rPr>
              <a:t>()</a:t>
            </a:r>
          </a:p>
          <a:p>
            <a:pPr marL="1485265" lvl="1" indent="-570865" fontAlgn="base">
              <a:spcBef>
                <a:spcPts val="0"/>
              </a:spcBef>
              <a:buFont typeface="+mj-lt"/>
              <a:buAutoNum type="arabicPeriod"/>
            </a:pPr>
            <a:r>
              <a:rPr lang="en-US" sz="2800" b="0" i="0" u="none" strike="noStrike">
                <a:solidFill>
                  <a:srgbClr val="002060"/>
                </a:solidFill>
                <a:effectLst/>
                <a:latin typeface="Arial"/>
                <a:cs typeface="Arial"/>
              </a:rPr>
              <a:t>IDF()</a:t>
            </a:r>
          </a:p>
          <a:p>
            <a:pPr marL="1485265" lvl="1" indent="-570865" fontAlgn="base">
              <a:spcBef>
                <a:spcPts val="0"/>
              </a:spcBef>
              <a:buFont typeface="+mj-lt"/>
              <a:buAutoNum type="arabicPeriod"/>
            </a:pPr>
            <a:r>
              <a:rPr lang="en-US" sz="2800" b="0" i="0" u="none" strike="noStrike" err="1">
                <a:solidFill>
                  <a:srgbClr val="002060"/>
                </a:solidFill>
                <a:effectLst/>
                <a:latin typeface="Arial"/>
                <a:cs typeface="Arial"/>
              </a:rPr>
              <a:t>VectorAssembler</a:t>
            </a:r>
            <a:r>
              <a:rPr lang="en-US" sz="2800" b="0" i="0" u="none" strike="noStrike">
                <a:solidFill>
                  <a:srgbClr val="002060"/>
                </a:solidFill>
                <a:effectLst/>
                <a:latin typeface="Arial"/>
                <a:cs typeface="Arial"/>
              </a:rPr>
              <a:t>()</a:t>
            </a:r>
          </a:p>
          <a:p>
            <a:pPr marL="1485265" lvl="1" indent="-570865" fontAlgn="base">
              <a:spcBef>
                <a:spcPts val="0"/>
              </a:spcBef>
              <a:buFont typeface="+mj-lt"/>
              <a:buAutoNum type="arabicPeriod"/>
            </a:pPr>
            <a:r>
              <a:rPr lang="en-US" sz="2800" b="0" i="0" u="none" strike="noStrike" err="1">
                <a:solidFill>
                  <a:srgbClr val="002060"/>
                </a:solidFill>
                <a:effectLst/>
                <a:latin typeface="Arial"/>
                <a:cs typeface="Arial"/>
              </a:rPr>
              <a:t>StandardScaler</a:t>
            </a:r>
            <a:r>
              <a:rPr lang="en-US" sz="2800" b="0" i="0" u="none" strike="noStrike">
                <a:solidFill>
                  <a:srgbClr val="002060"/>
                </a:solidFill>
                <a:effectLst/>
                <a:latin typeface="Arial"/>
                <a:cs typeface="Arial"/>
              </a:rPr>
              <a:t>()</a:t>
            </a:r>
          </a:p>
          <a:p>
            <a:pPr marL="1485265" lvl="1" indent="-570865" fontAlgn="base">
              <a:spcBef>
                <a:spcPts val="0"/>
              </a:spcBef>
              <a:buFont typeface="+mj-lt"/>
              <a:buAutoNum type="arabicPeriod"/>
            </a:pPr>
            <a:r>
              <a:rPr lang="en-US" sz="2800" b="0" i="0" u="none" strike="noStrike">
                <a:solidFill>
                  <a:srgbClr val="002060"/>
                </a:solidFill>
                <a:effectLst/>
                <a:latin typeface="Arial"/>
                <a:cs typeface="Arial"/>
              </a:rPr>
              <a:t>Kmeans()</a:t>
            </a:r>
            <a:endParaRPr lang="en-US" sz="3200" b="0" i="0" u="none" strike="noStrike">
              <a:solidFill>
                <a:srgbClr val="002060"/>
              </a:solidFill>
              <a:effectLst/>
              <a:latin typeface="Arial"/>
              <a:cs typeface="Arial"/>
            </a:endParaRPr>
          </a:p>
          <a:p>
            <a:pPr marL="914400" lvl="1" indent="0">
              <a:spcBef>
                <a:spcPts val="0"/>
              </a:spcBef>
              <a:buNone/>
            </a:pPr>
            <a:endParaRPr lang="en-US" sz="2800">
              <a:solidFill>
                <a:srgbClr val="002060"/>
              </a:solidFill>
              <a:latin typeface="Arial"/>
              <a:cs typeface="Arial"/>
            </a:endParaRP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Produced K-means clusters, where k=100 distinct clusters.</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Few very large clusters where there was too little plot data and therefore insufficient distinction amongst individual movies.</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Few very small clusters that appeared to be outliers.</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Returned ~ 40 very strong candidates for good clusters which generated interesting insights and results that could be used to make a movie recommendation.</a:t>
            </a:r>
          </a:p>
          <a:p>
            <a:endParaRPr lang="en-US"/>
          </a:p>
          <a:p>
            <a:endParaRPr lang="en-US"/>
          </a:p>
          <a:p>
            <a:endParaRPr lang="en-US"/>
          </a:p>
          <a:p>
            <a:endParaRPr lang="en-US"/>
          </a:p>
          <a:p>
            <a:endParaRPr lang="en-US"/>
          </a:p>
        </p:txBody>
      </p:sp>
      <p:sp>
        <p:nvSpPr>
          <p:cNvPr id="8" name="Text Placeholder 7"/>
          <p:cNvSpPr>
            <a:spLocks noGrp="1"/>
          </p:cNvSpPr>
          <p:nvPr>
            <p:ph type="body" sz="quarter" idx="24"/>
          </p:nvPr>
        </p:nvSpPr>
        <p:spPr/>
        <p:txBody>
          <a:bodyPr/>
          <a:lstStyle/>
          <a:p>
            <a:r>
              <a:rPr lang="en-US">
                <a:solidFill>
                  <a:srgbClr val="002060"/>
                </a:solidFill>
              </a:rPr>
              <a:t>Model 2 (TF-IDF)</a:t>
            </a:r>
          </a:p>
        </p:txBody>
      </p:sp>
      <p:sp>
        <p:nvSpPr>
          <p:cNvPr id="9" name="Text Placeholder 8"/>
          <p:cNvSpPr>
            <a:spLocks noGrp="1"/>
          </p:cNvSpPr>
          <p:nvPr>
            <p:ph type="body" sz="quarter" idx="25"/>
          </p:nvPr>
        </p:nvSpPr>
        <p:spPr>
          <a:xfrm>
            <a:off x="33189925" y="17395304"/>
            <a:ext cx="10047018" cy="754045"/>
          </a:xfrm>
        </p:spPr>
        <p:txBody>
          <a:bodyPr/>
          <a:lstStyle/>
          <a:p>
            <a:r>
              <a:rPr lang="en-US">
                <a:solidFill>
                  <a:srgbClr val="002060"/>
                </a:solidFill>
              </a:rPr>
              <a:t>Comparison</a:t>
            </a:r>
            <a:endParaRPr lang="en-US">
              <a:solidFill>
                <a:srgbClr val="002060"/>
              </a:solidFill>
              <a:cs typeface="Calibri"/>
            </a:endParaRPr>
          </a:p>
        </p:txBody>
      </p:sp>
      <p:sp>
        <p:nvSpPr>
          <p:cNvPr id="10" name="Text Placeholder 9"/>
          <p:cNvSpPr>
            <a:spLocks noGrp="1"/>
          </p:cNvSpPr>
          <p:nvPr>
            <p:ph type="body" sz="quarter" idx="26"/>
          </p:nvPr>
        </p:nvSpPr>
        <p:spPr>
          <a:xfrm>
            <a:off x="33476096" y="5926552"/>
            <a:ext cx="10127998" cy="7445093"/>
          </a:xfrm>
        </p:spPr>
        <p:txBody>
          <a:bodyPr wrap="square" lIns="228589" tIns="228589" rIns="228589" bIns="228589" anchor="t">
            <a:spAutoFit/>
          </a:bodyPr>
          <a:lstStyle/>
          <a:p>
            <a:pPr fontAlgn="base">
              <a:spcBef>
                <a:spcPts val="0"/>
              </a:spcBef>
              <a:buFont typeface="Arial" panose="020B0604020202020204" pitchFamily="34" charset="0"/>
              <a:buChar char="•"/>
            </a:pPr>
            <a:r>
              <a:rPr lang="en-US" sz="3200" dirty="0">
                <a:solidFill>
                  <a:srgbClr val="002060"/>
                </a:solidFill>
                <a:latin typeface="Arial"/>
                <a:cs typeface="Times New Roman"/>
              </a:rPr>
              <a:t>This method uses word embedding and filtration to create vectors for each movie, a well-known algorithm used by companies such as Netflix.</a:t>
            </a:r>
          </a:p>
          <a:p>
            <a:pPr fontAlgn="base">
              <a:spcBef>
                <a:spcPts val="0"/>
              </a:spcBef>
              <a:buFont typeface="Arial" panose="020B0604020202020204" pitchFamily="34" charset="0"/>
              <a:buChar char="•"/>
            </a:pPr>
            <a:r>
              <a:rPr lang="en-US" sz="3200" dirty="0">
                <a:solidFill>
                  <a:srgbClr val="002060"/>
                </a:solidFill>
                <a:latin typeface="Arial"/>
                <a:cs typeface="Times New Roman"/>
              </a:rPr>
              <a:t>Recommender System using Words2Vector Pipeline:</a:t>
            </a:r>
          </a:p>
          <a:p>
            <a:pPr marL="1485265" lvl="1" indent="-570865">
              <a:spcBef>
                <a:spcPts val="0"/>
              </a:spcBef>
              <a:buAutoNum type="arabicPeriod"/>
            </a:pPr>
            <a:r>
              <a:rPr lang="en-US" sz="2900" dirty="0">
                <a:solidFill>
                  <a:srgbClr val="002060"/>
                </a:solidFill>
                <a:latin typeface="Arial"/>
                <a:cs typeface="Times New Roman"/>
              </a:rPr>
              <a:t>Tokenizer()</a:t>
            </a:r>
          </a:p>
          <a:p>
            <a:pPr marL="1485265" lvl="1" indent="-570865">
              <a:spcBef>
                <a:spcPts val="0"/>
              </a:spcBef>
              <a:buAutoNum type="arabicPeriod"/>
            </a:pPr>
            <a:r>
              <a:rPr lang="en-US" sz="2800" dirty="0" err="1">
                <a:solidFill>
                  <a:srgbClr val="002060"/>
                </a:solidFill>
                <a:latin typeface="Arial"/>
                <a:cs typeface="Times New Roman"/>
              </a:rPr>
              <a:t>StopWordRemover</a:t>
            </a:r>
            <a:r>
              <a:rPr lang="en-US" sz="2800" dirty="0">
                <a:solidFill>
                  <a:srgbClr val="002060"/>
                </a:solidFill>
                <a:latin typeface="Arial"/>
                <a:cs typeface="Times New Roman"/>
              </a:rPr>
              <a:t>()</a:t>
            </a:r>
          </a:p>
          <a:p>
            <a:pPr marL="1485265" lvl="1" indent="-570865">
              <a:spcBef>
                <a:spcPts val="0"/>
              </a:spcBef>
              <a:buAutoNum type="arabicPeriod"/>
            </a:pPr>
            <a:r>
              <a:rPr lang="en-US" sz="2800" dirty="0">
                <a:solidFill>
                  <a:srgbClr val="002060"/>
                </a:solidFill>
                <a:latin typeface="Arial"/>
                <a:cs typeface="Times New Roman"/>
              </a:rPr>
              <a:t>Word2Vec()</a:t>
            </a:r>
          </a:p>
          <a:p>
            <a:pPr marL="1485265" lvl="1" indent="-570865">
              <a:spcBef>
                <a:spcPts val="0"/>
              </a:spcBef>
              <a:buAutoNum type="arabicPeriod"/>
            </a:pPr>
            <a:r>
              <a:rPr lang="en-US" sz="2800" dirty="0" err="1">
                <a:solidFill>
                  <a:srgbClr val="002060"/>
                </a:solidFill>
                <a:latin typeface="Arial"/>
                <a:cs typeface="Times New Roman"/>
              </a:rPr>
              <a:t>VectorAssembler</a:t>
            </a:r>
            <a:r>
              <a:rPr lang="en-US" sz="2800" dirty="0">
                <a:solidFill>
                  <a:srgbClr val="002060"/>
                </a:solidFill>
                <a:latin typeface="Arial"/>
                <a:cs typeface="Times New Roman"/>
              </a:rPr>
              <a:t>()</a:t>
            </a:r>
          </a:p>
          <a:p>
            <a:pPr marL="1485265" lvl="1" indent="-570865">
              <a:spcBef>
                <a:spcPts val="0"/>
              </a:spcBef>
              <a:buAutoNum type="arabicPeriod"/>
            </a:pPr>
            <a:r>
              <a:rPr lang="en-US" sz="2800" dirty="0" err="1">
                <a:solidFill>
                  <a:srgbClr val="002060"/>
                </a:solidFill>
                <a:latin typeface="Arial"/>
                <a:cs typeface="Times New Roman"/>
              </a:rPr>
              <a:t>Kmeans</a:t>
            </a:r>
            <a:r>
              <a:rPr lang="en-US" sz="2800" dirty="0">
                <a:solidFill>
                  <a:srgbClr val="002060"/>
                </a:solidFill>
                <a:latin typeface="Arial"/>
                <a:cs typeface="Times New Roman"/>
              </a:rPr>
              <a:t>()</a:t>
            </a:r>
          </a:p>
          <a:p>
            <a:pPr marL="1485265" lvl="1" indent="-570865">
              <a:spcBef>
                <a:spcPts val="0"/>
              </a:spcBef>
              <a:buFont typeface="Arial" panose="020B0604020202020204" pitchFamily="34" charset="0"/>
              <a:buAutoNum type="arabicPeriod"/>
            </a:pPr>
            <a:endParaRPr lang="en-US" sz="2800">
              <a:solidFill>
                <a:srgbClr val="002060"/>
              </a:solidFill>
              <a:latin typeface="Arial"/>
              <a:cs typeface="Times New Roman"/>
            </a:endParaRPr>
          </a:p>
          <a:p>
            <a:pPr fontAlgn="base">
              <a:spcBef>
                <a:spcPts val="0"/>
              </a:spcBef>
              <a:buFont typeface="Arial" panose="020B0604020202020204" pitchFamily="34" charset="0"/>
              <a:buChar char="•"/>
            </a:pPr>
            <a:r>
              <a:rPr lang="en-US" sz="3200" dirty="0">
                <a:solidFill>
                  <a:srgbClr val="002060"/>
                </a:solidFill>
                <a:latin typeface="Arial"/>
                <a:cs typeface="Times New Roman"/>
              </a:rPr>
              <a:t>This method is useful because of its high interpretability: features are in 3 dimensions, but also limited for clusters because the splits can be arbitrary.</a:t>
            </a:r>
          </a:p>
          <a:p>
            <a:endParaRPr lang="en-US"/>
          </a:p>
        </p:txBody>
      </p:sp>
      <p:sp>
        <p:nvSpPr>
          <p:cNvPr id="11" name="Text Placeholder 10"/>
          <p:cNvSpPr>
            <a:spLocks noGrp="1"/>
          </p:cNvSpPr>
          <p:nvPr>
            <p:ph type="body" sz="quarter" idx="27"/>
          </p:nvPr>
        </p:nvSpPr>
        <p:spPr>
          <a:xfrm>
            <a:off x="33469604" y="23651141"/>
            <a:ext cx="10047018" cy="754045"/>
          </a:xfrm>
          <a:noFill/>
        </p:spPr>
        <p:txBody>
          <a:bodyPr wrap="square" lIns="91436" tIns="91436" rIns="91436" bIns="91436" anchor="ctr" anchorCtr="0">
            <a:spAutoFit/>
          </a:bodyPr>
          <a:lstStyle/>
          <a:p>
            <a:r>
              <a:rPr lang="en-US">
                <a:solidFill>
                  <a:srgbClr val="002060"/>
                </a:solidFill>
              </a:rPr>
              <a:t>Interpretation</a:t>
            </a:r>
          </a:p>
        </p:txBody>
      </p:sp>
      <p:sp>
        <p:nvSpPr>
          <p:cNvPr id="12" name="Text Placeholder 11"/>
          <p:cNvSpPr>
            <a:spLocks noGrp="1"/>
          </p:cNvSpPr>
          <p:nvPr>
            <p:ph type="body" sz="quarter" idx="28"/>
          </p:nvPr>
        </p:nvSpPr>
        <p:spPr>
          <a:xfrm>
            <a:off x="485373" y="14638555"/>
            <a:ext cx="10052050" cy="8152979"/>
          </a:xfrm>
        </p:spPr>
        <p:txBody>
          <a:bodyPr wrap="square" lIns="228589" tIns="228589" rIns="228589" bIns="228589" anchor="t">
            <a:spAutoFit/>
          </a:bodyPr>
          <a:lstStyle/>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datasets we are using for our analysis are from Kaggle.</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information in these datasets come from one of two sources, IMDB or Wikipedia.</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Each dataset includes the title of the film, release year, plot summary, and a genre categorization.</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Two of the datasets add additional elements such as name of the director, prominent actors/actresses, Wikipedia page, and origin of the film.</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Combined, filtered dataset contained ~ 90,000 movie records.</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team decided to only analyze movies that were released &gt;= 1980.</a:t>
            </a:r>
          </a:p>
          <a:p>
            <a:endParaRPr lang="en-US"/>
          </a:p>
        </p:txBody>
      </p:sp>
      <p:sp>
        <p:nvSpPr>
          <p:cNvPr id="16" name="Text Placeholder 15"/>
          <p:cNvSpPr>
            <a:spLocks noGrp="1"/>
          </p:cNvSpPr>
          <p:nvPr>
            <p:ph type="body" sz="quarter" idx="150"/>
          </p:nvPr>
        </p:nvSpPr>
        <p:spPr/>
        <p:txBody>
          <a:bodyPr lIns="91440" tIns="45720" rIns="91440" bIns="45720" anchor="t">
            <a:normAutofit/>
          </a:bodyPr>
          <a:lstStyle/>
          <a:p>
            <a:r>
              <a:rPr lang="en-US">
                <a:solidFill>
                  <a:srgbClr val="002060"/>
                </a:solidFill>
                <a:cs typeface="Calibri"/>
              </a:rPr>
              <a:t>IST 664 Final Poster Presentation</a:t>
            </a:r>
          </a:p>
        </p:txBody>
      </p:sp>
      <p:sp>
        <p:nvSpPr>
          <p:cNvPr id="17" name="Text Placeholder 16"/>
          <p:cNvSpPr>
            <a:spLocks noGrp="1"/>
          </p:cNvSpPr>
          <p:nvPr>
            <p:ph type="body" sz="quarter" idx="151"/>
          </p:nvPr>
        </p:nvSpPr>
        <p:spPr/>
        <p:txBody>
          <a:bodyPr lIns="91440" tIns="45720" rIns="91440" bIns="45720" anchor="t" anchorCtr="1">
            <a:normAutofit lnSpcReduction="10000"/>
          </a:bodyPr>
          <a:lstStyle/>
          <a:p>
            <a:r>
              <a:rPr lang="en-US" b="0" i="0">
                <a:solidFill>
                  <a:srgbClr val="002060"/>
                </a:solidFill>
                <a:effectLst/>
                <a:latin typeface="Calibri"/>
                <a:cs typeface="Calibri"/>
              </a:rPr>
              <a:t>Eyoel</a:t>
            </a:r>
            <a:r>
              <a:rPr lang="en-US">
                <a:solidFill>
                  <a:srgbClr val="002060"/>
                </a:solidFill>
                <a:latin typeface="Calibri"/>
                <a:cs typeface="Calibri"/>
              </a:rPr>
              <a:t> </a:t>
            </a:r>
            <a:r>
              <a:rPr lang="en-US" b="0" i="0" err="1">
                <a:solidFill>
                  <a:srgbClr val="002060"/>
                </a:solidFill>
                <a:effectLst/>
                <a:latin typeface="Calibri"/>
                <a:cs typeface="Calibri"/>
              </a:rPr>
              <a:t>Armede</a:t>
            </a:r>
            <a:r>
              <a:rPr lang="en-US">
                <a:solidFill>
                  <a:srgbClr val="002060"/>
                </a:solidFill>
                <a:latin typeface="Calibri"/>
                <a:cs typeface="Calibri"/>
              </a:rPr>
              <a:t>, </a:t>
            </a:r>
            <a:r>
              <a:rPr lang="en-US">
                <a:solidFill>
                  <a:srgbClr val="002060"/>
                </a:solidFill>
              </a:rPr>
              <a:t>Andrew Cummings, Brad Fetes, Ian </a:t>
            </a:r>
            <a:r>
              <a:rPr lang="en-US" err="1">
                <a:solidFill>
                  <a:srgbClr val="002060"/>
                </a:solidFill>
              </a:rPr>
              <a:t>Ustanik</a:t>
            </a:r>
            <a:endParaRPr lang="en-US">
              <a:solidFill>
                <a:srgbClr val="002060"/>
              </a:solidFill>
              <a:cs typeface="Calibri"/>
            </a:endParaRPr>
          </a:p>
        </p:txBody>
      </p:sp>
      <p:sp>
        <p:nvSpPr>
          <p:cNvPr id="18" name="Text Placeholder 17"/>
          <p:cNvSpPr>
            <a:spLocks noGrp="1"/>
          </p:cNvSpPr>
          <p:nvPr>
            <p:ph type="body" sz="quarter" idx="153"/>
          </p:nvPr>
        </p:nvSpPr>
        <p:spPr/>
        <p:txBody>
          <a:bodyPr lIns="91440" tIns="45720" rIns="91440" bIns="45720" anchor="t" anchorCtr="1">
            <a:normAutofit/>
          </a:bodyPr>
          <a:lstStyle/>
          <a:p>
            <a:r>
              <a:rPr lang="en-US">
                <a:solidFill>
                  <a:srgbClr val="002060"/>
                </a:solidFill>
                <a:cs typeface="Calibri"/>
              </a:rPr>
              <a:t>Movie Plot Based Recommender System</a:t>
            </a:r>
          </a:p>
        </p:txBody>
      </p:sp>
      <p:sp>
        <p:nvSpPr>
          <p:cNvPr id="22" name="Text Placeholder 3">
            <a:extLst>
              <a:ext uri="{FF2B5EF4-FFF2-40B4-BE49-F238E27FC236}">
                <a16:creationId xmlns:a16="http://schemas.microsoft.com/office/drawing/2014/main" id="{DA5358B6-C93F-4D75-A8E9-FA26537A58BD}"/>
              </a:ext>
            </a:extLst>
          </p:cNvPr>
          <p:cNvSpPr txBox="1">
            <a:spLocks/>
          </p:cNvSpPr>
          <p:nvPr/>
        </p:nvSpPr>
        <p:spPr>
          <a:xfrm>
            <a:off x="422139" y="21913752"/>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solidFill>
                  <a:srgbClr val="002060"/>
                </a:solidFill>
              </a:rPr>
              <a:t>Pre-Processing Steps</a:t>
            </a:r>
          </a:p>
        </p:txBody>
      </p:sp>
      <p:sp>
        <p:nvSpPr>
          <p:cNvPr id="23" name="Text Placeholder 5">
            <a:extLst>
              <a:ext uri="{FF2B5EF4-FFF2-40B4-BE49-F238E27FC236}">
                <a16:creationId xmlns:a16="http://schemas.microsoft.com/office/drawing/2014/main" id="{9EC5A0DB-90FF-47CB-B32D-4280F4FFDAC2}"/>
              </a:ext>
            </a:extLst>
          </p:cNvPr>
          <p:cNvSpPr txBox="1">
            <a:spLocks/>
          </p:cNvSpPr>
          <p:nvPr/>
        </p:nvSpPr>
        <p:spPr>
          <a:xfrm>
            <a:off x="11391895" y="13692772"/>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solidFill>
                  <a:srgbClr val="002060"/>
                </a:solidFill>
              </a:rPr>
              <a:t>Model 1 (Most Common Words)</a:t>
            </a:r>
          </a:p>
        </p:txBody>
      </p:sp>
      <p:sp>
        <p:nvSpPr>
          <p:cNvPr id="24" name="Text Placeholder 5">
            <a:extLst>
              <a:ext uri="{FF2B5EF4-FFF2-40B4-BE49-F238E27FC236}">
                <a16:creationId xmlns:a16="http://schemas.microsoft.com/office/drawing/2014/main" id="{ACA47764-6598-4853-8DE4-34ECE4BABD41}"/>
              </a:ext>
            </a:extLst>
          </p:cNvPr>
          <p:cNvSpPr txBox="1">
            <a:spLocks/>
          </p:cNvSpPr>
          <p:nvPr/>
        </p:nvSpPr>
        <p:spPr>
          <a:xfrm>
            <a:off x="33444770" y="5573676"/>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solidFill>
                  <a:srgbClr val="002060"/>
                </a:solidFill>
              </a:rPr>
              <a:t>Model 3 (Recommender System</a:t>
            </a:r>
            <a:endParaRPr lang="en-US">
              <a:solidFill>
                <a:srgbClr val="002060"/>
              </a:solidFill>
              <a:cs typeface="Calibri"/>
            </a:endParaRPr>
          </a:p>
        </p:txBody>
      </p:sp>
      <p:sp>
        <p:nvSpPr>
          <p:cNvPr id="27" name="Text Placeholder 11">
            <a:extLst>
              <a:ext uri="{FF2B5EF4-FFF2-40B4-BE49-F238E27FC236}">
                <a16:creationId xmlns:a16="http://schemas.microsoft.com/office/drawing/2014/main" id="{1B2BCAC9-61CE-41D4-A28A-A71CD986500A}"/>
              </a:ext>
            </a:extLst>
          </p:cNvPr>
          <p:cNvSpPr txBox="1">
            <a:spLocks/>
          </p:cNvSpPr>
          <p:nvPr/>
        </p:nvSpPr>
        <p:spPr>
          <a:xfrm>
            <a:off x="420551" y="22667797"/>
            <a:ext cx="10052050" cy="6340175"/>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data is selected from 3 different resources as such the data set has been filtered and merged.</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All Features aren’t available across all the 3 sources as such the necessary features were plot summary, title and release year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datasets were combined in such a way that if the movie is available across all the data sets then the entry with the longest plot summary is taken as an entry.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 data set was filtered based on origin as well only taking American and British movies.</a:t>
            </a:r>
          </a:p>
        </p:txBody>
      </p:sp>
      <p:sp>
        <p:nvSpPr>
          <p:cNvPr id="29" name="Text Placeholder 4">
            <a:extLst>
              <a:ext uri="{FF2B5EF4-FFF2-40B4-BE49-F238E27FC236}">
                <a16:creationId xmlns:a16="http://schemas.microsoft.com/office/drawing/2014/main" id="{1022920A-F08F-4B09-B4DD-B08CA0E46E44}"/>
              </a:ext>
            </a:extLst>
          </p:cNvPr>
          <p:cNvSpPr txBox="1">
            <a:spLocks/>
          </p:cNvSpPr>
          <p:nvPr/>
        </p:nvSpPr>
        <p:spPr>
          <a:xfrm>
            <a:off x="11612561" y="14860154"/>
            <a:ext cx="10048874" cy="10926046"/>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One option for a recommendation engine based on movie plots would be to create features based on the most common words in the corpus.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Our corpus contained over 60,000 words and this model utilized the top 2% of words in the corpus to look for relationships between movie plots.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There are a few downsides to this potential model. First, by basing the features on the most popular words in the whole corpus, movies with unique plots may be left empty or without any defining features.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Relatedly, picking the appropriate number of words to base features on is important. If too few word features are picked, distinctions between movies will be difficult but having too many words as features may render some clusters with only one or two films. </a:t>
            </a:r>
          </a:p>
          <a:p>
            <a:pPr fontAlgn="base">
              <a:spcBef>
                <a:spcPts val="600"/>
              </a:spcBef>
              <a:spcAft>
                <a:spcPts val="600"/>
              </a:spcAft>
              <a:buFont typeface="Arial" panose="020B0604020202020204" pitchFamily="34" charset="0"/>
              <a:buChar char="•"/>
            </a:pPr>
            <a:r>
              <a:rPr lang="en-US" sz="3200">
                <a:solidFill>
                  <a:srgbClr val="002060"/>
                </a:solidFill>
                <a:latin typeface="Arial"/>
                <a:cs typeface="Times New Roman"/>
              </a:rPr>
              <a:t>Lastly, the difference in the lengths of the movie’s plots is going to be a concern using this method. For example, Legally Blonde has 147 terms in which to cluster around, while the 1987 film Cyclone only has seven. </a:t>
            </a:r>
          </a:p>
        </p:txBody>
      </p:sp>
      <p:pic>
        <p:nvPicPr>
          <p:cNvPr id="1034" name="Picture 10">
            <a:extLst>
              <a:ext uri="{FF2B5EF4-FFF2-40B4-BE49-F238E27FC236}">
                <a16:creationId xmlns:a16="http://schemas.microsoft.com/office/drawing/2014/main" id="{7D55A00E-CCFC-4208-B40F-8BA764E7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976" y="26108919"/>
            <a:ext cx="10158682" cy="521219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7182A741-0C02-461C-9D27-7F1103455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9238" y="7764172"/>
            <a:ext cx="3509962" cy="861419"/>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7FAA5F17-4BEF-4268-8360-8798B7EE3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0850" y="1253092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B310F255-E475-47FB-AF1B-9B8A89561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6800" y="21691199"/>
            <a:ext cx="9645972" cy="3896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DB82A68-5888-466F-9A04-2DEC351201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1" y="28892882"/>
            <a:ext cx="10766328" cy="3981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3527" y="600394"/>
            <a:ext cx="3019425" cy="320040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354261" y="322973"/>
            <a:ext cx="4114800" cy="4143375"/>
          </a:xfrm>
          <a:prstGeom prst="rect">
            <a:avLst/>
          </a:prstGeom>
        </p:spPr>
      </p:pic>
      <p:sp>
        <p:nvSpPr>
          <p:cNvPr id="13" name="Text Placeholder 10">
            <a:extLst>
              <a:ext uri="{FF2B5EF4-FFF2-40B4-BE49-F238E27FC236}">
                <a16:creationId xmlns:a16="http://schemas.microsoft.com/office/drawing/2014/main" id="{2993670D-5756-4EAB-96AC-31E07273A464}"/>
              </a:ext>
            </a:extLst>
          </p:cNvPr>
          <p:cNvSpPr txBox="1">
            <a:spLocks/>
          </p:cNvSpPr>
          <p:nvPr/>
        </p:nvSpPr>
        <p:spPr>
          <a:xfrm>
            <a:off x="33427982" y="29160622"/>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solidFill>
                  <a:srgbClr val="002060"/>
                </a:solidFill>
              </a:rPr>
              <a:t>Reference</a:t>
            </a:r>
          </a:p>
        </p:txBody>
      </p:sp>
      <p:pic>
        <p:nvPicPr>
          <p:cNvPr id="20" name="Picture 24">
            <a:extLst>
              <a:ext uri="{FF2B5EF4-FFF2-40B4-BE49-F238E27FC236}">
                <a16:creationId xmlns:a16="http://schemas.microsoft.com/office/drawing/2014/main" id="{541D95B7-4554-478E-BD9B-7B2136753150}"/>
              </a:ext>
            </a:extLst>
          </p:cNvPr>
          <p:cNvPicPr>
            <a:picLocks noChangeAspect="1"/>
          </p:cNvPicPr>
          <p:nvPr/>
        </p:nvPicPr>
        <p:blipFill>
          <a:blip r:embed="rId9"/>
          <a:stretch>
            <a:fillRect/>
          </a:stretch>
        </p:blipFill>
        <p:spPr>
          <a:xfrm>
            <a:off x="34600523" y="12950998"/>
            <a:ext cx="7840425" cy="4239565"/>
          </a:xfrm>
          <a:prstGeom prst="rect">
            <a:avLst/>
          </a:prstGeom>
        </p:spPr>
      </p:pic>
      <p:sp>
        <p:nvSpPr>
          <p:cNvPr id="25" name="Text Placeholder 11">
            <a:extLst>
              <a:ext uri="{FF2B5EF4-FFF2-40B4-BE49-F238E27FC236}">
                <a16:creationId xmlns:a16="http://schemas.microsoft.com/office/drawing/2014/main" id="{0CE48EAA-3353-4BAC-BCDC-1496470E6E9F}"/>
              </a:ext>
            </a:extLst>
          </p:cNvPr>
          <p:cNvSpPr txBox="1">
            <a:spLocks/>
          </p:cNvSpPr>
          <p:nvPr/>
        </p:nvSpPr>
        <p:spPr>
          <a:xfrm>
            <a:off x="32948823" y="29934428"/>
            <a:ext cx="11023810" cy="3145454"/>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14350" indent="-514350" fontAlgn="base">
              <a:buAutoNum type="arabicPeriod"/>
            </a:pPr>
            <a:r>
              <a:rPr lang="en-US" sz="2800" b="1">
                <a:latin typeface="Arial"/>
                <a:cs typeface="Times New Roman"/>
                <a:hlinkClick r:id="rId10"/>
              </a:rPr>
              <a:t>https://www.kaggle.com/mananjhaveri/imdb-movies-data/tasks?taskId=2170</a:t>
            </a:r>
            <a:r>
              <a:rPr lang="en-US" sz="2800" b="1">
                <a:latin typeface="Arial"/>
                <a:cs typeface="Times New Roman"/>
              </a:rPr>
              <a:t> </a:t>
            </a:r>
            <a:endParaRPr lang="en-US" sz="2800">
              <a:latin typeface="Arial"/>
            </a:endParaRPr>
          </a:p>
          <a:p>
            <a:pPr marL="514350" indent="-514350">
              <a:buAutoNum type="arabicPeriod"/>
            </a:pPr>
            <a:r>
              <a:rPr lang="en-US" sz="2800" b="1">
                <a:latin typeface="Arial"/>
                <a:cs typeface="Times New Roman"/>
                <a:hlinkClick r:id="rId11"/>
              </a:rPr>
              <a:t>https://www.kaggle.com/jrobischon/wikipedia-movie-plots</a:t>
            </a:r>
            <a:endParaRPr lang="en-US" sz="2800">
              <a:latin typeface="Arial"/>
            </a:endParaRPr>
          </a:p>
          <a:p>
            <a:pPr marL="514350" indent="-514350">
              <a:spcBef>
                <a:spcPts val="0"/>
              </a:spcBef>
              <a:buAutoNum type="arabicPeriod"/>
            </a:pPr>
            <a:r>
              <a:rPr lang="en-US" sz="2800" b="1">
                <a:latin typeface="Arial"/>
                <a:cs typeface="Times New Roman"/>
                <a:hlinkClick r:id="rId12"/>
              </a:rPr>
              <a:t>https://www.kaggle.com/cryptexcode/mpst-movie-plot-synopses-with-tags</a:t>
            </a:r>
            <a:r>
              <a:rPr lang="en-US" sz="2800" b="1">
                <a:latin typeface="Arial"/>
                <a:cs typeface="Times New Roman"/>
              </a:rPr>
              <a:t> </a:t>
            </a:r>
            <a:endParaRPr lang="en-US" sz="2800">
              <a:latin typeface="Arial"/>
            </a:endParaRPr>
          </a:p>
          <a:p>
            <a:endParaRPr lang="en-US"/>
          </a:p>
        </p:txBody>
      </p:sp>
      <p:pic>
        <p:nvPicPr>
          <p:cNvPr id="28" name="Picture 29" descr="Table&#10;&#10;Description automatically generated">
            <a:extLst>
              <a:ext uri="{FF2B5EF4-FFF2-40B4-BE49-F238E27FC236}">
                <a16:creationId xmlns:a16="http://schemas.microsoft.com/office/drawing/2014/main" id="{E4FB7B2F-5528-4476-AAE3-FCB922075333}"/>
              </a:ext>
            </a:extLst>
          </p:cNvPr>
          <p:cNvPicPr>
            <a:picLocks noChangeAspect="1"/>
          </p:cNvPicPr>
          <p:nvPr/>
        </p:nvPicPr>
        <p:blipFill>
          <a:blip r:embed="rId13"/>
          <a:stretch>
            <a:fillRect/>
          </a:stretch>
        </p:blipFill>
        <p:spPr>
          <a:xfrm>
            <a:off x="22656058" y="25765961"/>
            <a:ext cx="9673390" cy="6501559"/>
          </a:xfrm>
          <a:prstGeom prst="rect">
            <a:avLst/>
          </a:prstGeom>
        </p:spPr>
      </p:pic>
      <p:sp>
        <p:nvSpPr>
          <p:cNvPr id="30" name="TextBox 29">
            <a:extLst>
              <a:ext uri="{FF2B5EF4-FFF2-40B4-BE49-F238E27FC236}">
                <a16:creationId xmlns:a16="http://schemas.microsoft.com/office/drawing/2014/main" id="{059F5516-6E10-4CDF-9FB1-AC4499F46FF4}"/>
              </a:ext>
            </a:extLst>
          </p:cNvPr>
          <p:cNvSpPr txBox="1"/>
          <p:nvPr/>
        </p:nvSpPr>
        <p:spPr>
          <a:xfrm>
            <a:off x="33441582" y="16553861"/>
            <a:ext cx="9990454" cy="7082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457200" indent="-457200" fontAlgn="base">
              <a:spcBef>
                <a:spcPts val="600"/>
              </a:spcBef>
              <a:spcAft>
                <a:spcPts val="600"/>
              </a:spcAft>
              <a:buFont typeface="Arial"/>
              <a:buChar char="•"/>
            </a:pPr>
            <a:r>
              <a:rPr lang="en-US" sz="3200">
                <a:solidFill>
                  <a:srgbClr val="002060"/>
                </a:solidFill>
                <a:latin typeface="Arial"/>
                <a:cs typeface="Times New Roman"/>
              </a:rPr>
              <a:t>Features: In  model 1, the most common words were used as features, this contrasts our second model, the </a:t>
            </a:r>
            <a:r>
              <a:rPr lang="en-US" sz="3200" err="1">
                <a:solidFill>
                  <a:srgbClr val="002060"/>
                </a:solidFill>
                <a:latin typeface="Arial"/>
                <a:cs typeface="Times New Roman"/>
              </a:rPr>
              <a:t>tf-idf</a:t>
            </a:r>
            <a:r>
              <a:rPr lang="en-US" sz="3200">
                <a:solidFill>
                  <a:srgbClr val="002060"/>
                </a:solidFill>
                <a:latin typeface="Arial"/>
                <a:cs typeface="Times New Roman"/>
              </a:rPr>
              <a:t> model because </a:t>
            </a:r>
            <a:r>
              <a:rPr lang="en-US" sz="3200" err="1">
                <a:solidFill>
                  <a:srgbClr val="002060"/>
                </a:solidFill>
                <a:latin typeface="Arial"/>
                <a:cs typeface="Times New Roman"/>
              </a:rPr>
              <a:t>tf-idf</a:t>
            </a:r>
            <a:r>
              <a:rPr lang="en-US" sz="3200">
                <a:solidFill>
                  <a:srgbClr val="002060"/>
                </a:solidFill>
                <a:latin typeface="Arial"/>
                <a:cs typeface="Times New Roman"/>
              </a:rPr>
              <a:t> penalizes weights for most common words, while our third model has filtered words being embedded and compared directly without penalizing number of instances. </a:t>
            </a:r>
          </a:p>
          <a:p>
            <a:pPr marL="457200" indent="-457200" fontAlgn="base">
              <a:spcBef>
                <a:spcPts val="600"/>
              </a:spcBef>
              <a:spcAft>
                <a:spcPts val="600"/>
              </a:spcAft>
              <a:buFont typeface="Arial"/>
              <a:buChar char="•"/>
            </a:pPr>
            <a:r>
              <a:rPr lang="en-US" sz="3200">
                <a:solidFill>
                  <a:srgbClr val="002060"/>
                </a:solidFill>
                <a:latin typeface="Arial"/>
                <a:cs typeface="Times New Roman"/>
              </a:rPr>
              <a:t>Outcomes of each model: overall, each model contained 100 clusters, with all three models having one larger cluster and many smaller clusters that contained outlier movies. </a:t>
            </a:r>
          </a:p>
        </p:txBody>
      </p:sp>
      <p:sp>
        <p:nvSpPr>
          <p:cNvPr id="19" name="TextBox 18">
            <a:extLst>
              <a:ext uri="{FF2B5EF4-FFF2-40B4-BE49-F238E27FC236}">
                <a16:creationId xmlns:a16="http://schemas.microsoft.com/office/drawing/2014/main" id="{695CA672-C268-4780-B5D7-B9427011AAA5}"/>
              </a:ext>
            </a:extLst>
          </p:cNvPr>
          <p:cNvSpPr txBox="1"/>
          <p:nvPr/>
        </p:nvSpPr>
        <p:spPr>
          <a:xfrm>
            <a:off x="33460070" y="24427398"/>
            <a:ext cx="10187491" cy="6047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spcBef>
                <a:spcPts val="600"/>
              </a:spcBef>
              <a:spcAft>
                <a:spcPts val="600"/>
              </a:spcAft>
              <a:buFont typeface="Arial" panose="020B0604020202020204" pitchFamily="34" charset="0"/>
              <a:buChar char="•"/>
            </a:pPr>
            <a:r>
              <a:rPr lang="en-US" sz="3200" dirty="0">
                <a:solidFill>
                  <a:srgbClr val="002060"/>
                </a:solidFill>
                <a:latin typeface="Arial"/>
                <a:cs typeface="Times New Roman"/>
              </a:rPr>
              <a:t>We wanted to utilize the plot to find movie recommendations that bypassed feature-heavy traditional genre, user review-based models.</a:t>
            </a:r>
          </a:p>
          <a:p>
            <a:pPr fontAlgn="base">
              <a:spcBef>
                <a:spcPts val="600"/>
              </a:spcBef>
              <a:spcAft>
                <a:spcPts val="600"/>
              </a:spcAft>
              <a:buFont typeface="Arial" panose="020B0604020202020204" pitchFamily="34" charset="0"/>
              <a:buChar char="•"/>
            </a:pPr>
            <a:r>
              <a:rPr lang="en-US" sz="3200" dirty="0">
                <a:solidFill>
                  <a:srgbClr val="002060"/>
                </a:solidFill>
                <a:latin typeface="Arial"/>
                <a:cs typeface="Times New Roman"/>
              </a:rPr>
              <a:t>Our models achieved what we wanted to achieve, groups of non-traditional clusters that recommend movies that on the surface do not appear to be related.</a:t>
            </a:r>
          </a:p>
          <a:p>
            <a:pPr fontAlgn="base">
              <a:spcBef>
                <a:spcPts val="600"/>
              </a:spcBef>
              <a:spcAft>
                <a:spcPts val="600"/>
              </a:spcAft>
              <a:buFont typeface="Arial" panose="020B0604020202020204" pitchFamily="34" charset="0"/>
              <a:buChar char="•"/>
            </a:pPr>
            <a:r>
              <a:rPr lang="en-US" sz="3200" dirty="0">
                <a:solidFill>
                  <a:srgbClr val="002060"/>
                </a:solidFill>
                <a:latin typeface="Arial"/>
                <a:cs typeface="Times New Roman"/>
              </a:rPr>
              <a:t>Our models also matched movies that one would expect to see together, showing their versatility and usability in a combined commercial recommender system.</a:t>
            </a:r>
          </a:p>
          <a:p>
            <a:pPr>
              <a:spcBef>
                <a:spcPts val="1200"/>
              </a:spcBef>
            </a:pPr>
            <a:endParaRPr lang="en-US" sz="3200">
              <a:solidFill>
                <a:srgbClr val="002060"/>
              </a:solidFill>
              <a:latin typeface="Arial"/>
              <a:cs typeface="Times New Roman"/>
            </a:endParaRPr>
          </a:p>
        </p:txBody>
      </p:sp>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Newfiel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 4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Application>Microsoft Office PowerPoint</Application>
  <PresentationFormat>Custom</PresentationFormat>
  <Slides>1</Slides>
  <Notes>0</Notes>
  <HiddenSlides>0</HiddenSlide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36x48-Template-Newfield</vt:lpstr>
      <vt:lpstr>Without Quick Guides - 4 Columns</vt:lpstr>
      <vt:lpstr>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revision>9</cp:revision>
  <dcterms:created xsi:type="dcterms:W3CDTF">2012-02-03T19:11:35Z</dcterms:created>
  <dcterms:modified xsi:type="dcterms:W3CDTF">2022-06-23T13:48:55Z</dcterms:modified>
</cp:coreProperties>
</file>