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61" r:id="rId2"/>
    <p:sldId id="271" r:id="rId3"/>
    <p:sldId id="257" r:id="rId4"/>
    <p:sldId id="272" r:id="rId5"/>
    <p:sldId id="273" r:id="rId6"/>
    <p:sldId id="274" r:id="rId7"/>
    <p:sldId id="275" r:id="rId8"/>
    <p:sldId id="276" r:id="rId9"/>
    <p:sldId id="277" r:id="rId10"/>
    <p:sldId id="278"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6" d="100"/>
          <a:sy n="116" d="100"/>
        </p:scale>
        <p:origin x="336"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Shape recognition</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pPr algn="l"/>
          <a:r>
            <a:rPr lang="en-US" dirty="0"/>
            <a:t>Iterate through image pixels, finding rectangle shaped objects.</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Properties verification</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pPr algn="l"/>
          <a:r>
            <a:rPr lang="en-US" dirty="0"/>
            <a:t>Check the found shape for the above mentioned license characteristics.</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Location marking</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pPr algn="l"/>
          <a:r>
            <a:rPr lang="en-US" dirty="0"/>
            <a:t>If all the requirements are met, mark the license plate location.</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custScaleX="101261" custScaleY="49542">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custScaleX="88938" custScaleY="89126">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custScaleX="107186" custScaleY="44790">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custScaleX="88410" custScaleY="89126" custLinFactNeighborX="-7987">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custScaleX="107260" custScaleY="45469">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custScaleX="87639" custScaleY="89126" custLinFactNeighborX="-9319" custLinFactNeighborY="-1331">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04527" y="825594"/>
          <a:ext cx="2495627" cy="1067296"/>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l" defTabSz="533400">
            <a:lnSpc>
              <a:spcPct val="90000"/>
            </a:lnSpc>
            <a:spcBef>
              <a:spcPct val="0"/>
            </a:spcBef>
            <a:spcAft>
              <a:spcPct val="35000"/>
            </a:spcAft>
            <a:buNone/>
          </a:pPr>
          <a:r>
            <a:rPr lang="en-US" sz="1200" kern="1200" dirty="0"/>
            <a:t>Iterate through image pixels, finding rectangle shaped objects.</a:t>
          </a:r>
        </a:p>
      </dsp:txBody>
      <dsp:txXfrm>
        <a:off x="1228434" y="985688"/>
        <a:ext cx="1498166" cy="747108"/>
      </dsp:txXfrm>
    </dsp:sp>
    <dsp:sp modelId="{47DA5750-48DC-4E4F-815D-0B05DBC30DAB}">
      <dsp:nvSpPr>
        <dsp:cNvPr id="0" name=""/>
        <dsp:cNvSpPr/>
      </dsp:nvSpPr>
      <dsp:spPr>
        <a:xfrm>
          <a:off x="72086" y="810104"/>
          <a:ext cx="1095960" cy="109827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Shape recognition</a:t>
          </a:r>
        </a:p>
      </dsp:txBody>
      <dsp:txXfrm>
        <a:off x="232586" y="970943"/>
        <a:ext cx="774960" cy="776599"/>
      </dsp:txXfrm>
    </dsp:sp>
    <dsp:sp modelId="{00D2DC2C-7CA2-4A4B-B66D-3DDCAB7DC8E9}">
      <dsp:nvSpPr>
        <dsp:cNvPr id="0" name=""/>
        <dsp:cNvSpPr/>
      </dsp:nvSpPr>
      <dsp:spPr>
        <a:xfrm>
          <a:off x="3781775" y="876781"/>
          <a:ext cx="2641652" cy="964922"/>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l" defTabSz="533400">
            <a:lnSpc>
              <a:spcPct val="90000"/>
            </a:lnSpc>
            <a:spcBef>
              <a:spcPct val="0"/>
            </a:spcBef>
            <a:spcAft>
              <a:spcPct val="35000"/>
            </a:spcAft>
            <a:buNone/>
          </a:pPr>
          <a:r>
            <a:rPr lang="en-US" sz="1200" kern="1200" dirty="0"/>
            <a:t>Check the found shape for the above mentioned license characteristics.</a:t>
          </a:r>
        </a:p>
      </dsp:txBody>
      <dsp:txXfrm>
        <a:off x="4442188" y="1021519"/>
        <a:ext cx="1643516" cy="675446"/>
      </dsp:txXfrm>
    </dsp:sp>
    <dsp:sp modelId="{EE8733A1-7662-4D0A-B39E-2218596CC81C}">
      <dsp:nvSpPr>
        <dsp:cNvPr id="0" name=""/>
        <dsp:cNvSpPr/>
      </dsp:nvSpPr>
      <dsp:spPr>
        <a:xfrm>
          <a:off x="3227177" y="810104"/>
          <a:ext cx="1089454" cy="109827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Properties verification</a:t>
          </a:r>
        </a:p>
      </dsp:txBody>
      <dsp:txXfrm>
        <a:off x="3386724" y="970943"/>
        <a:ext cx="770360" cy="776599"/>
      </dsp:txXfrm>
    </dsp:sp>
    <dsp:sp modelId="{4BF699B1-BE15-42D1-9784-AA33CF29870E}">
      <dsp:nvSpPr>
        <dsp:cNvPr id="0" name=""/>
        <dsp:cNvSpPr/>
      </dsp:nvSpPr>
      <dsp:spPr>
        <a:xfrm>
          <a:off x="7104136" y="869467"/>
          <a:ext cx="2643475" cy="979550"/>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l" defTabSz="533400">
            <a:lnSpc>
              <a:spcPct val="90000"/>
            </a:lnSpc>
            <a:spcBef>
              <a:spcPct val="0"/>
            </a:spcBef>
            <a:spcAft>
              <a:spcPct val="35000"/>
            </a:spcAft>
            <a:buNone/>
          </a:pPr>
          <a:r>
            <a:rPr lang="en-US" sz="1200" kern="1200" dirty="0"/>
            <a:t>If all the requirements are met, mark the license plate location.</a:t>
          </a:r>
        </a:p>
      </dsp:txBody>
      <dsp:txXfrm>
        <a:off x="7765005" y="1016400"/>
        <a:ext cx="1639764" cy="685685"/>
      </dsp:txXfrm>
    </dsp:sp>
    <dsp:sp modelId="{78E9A4E4-18A9-4B73-8007-A63A71C71937}">
      <dsp:nvSpPr>
        <dsp:cNvPr id="0" name=""/>
        <dsp:cNvSpPr/>
      </dsp:nvSpPr>
      <dsp:spPr>
        <a:xfrm>
          <a:off x="6538786" y="793702"/>
          <a:ext cx="1079953" cy="109827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Location marking</a:t>
          </a:r>
        </a:p>
      </dsp:txBody>
      <dsp:txXfrm>
        <a:off x="6696941" y="954541"/>
        <a:ext cx="763643" cy="7765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Romanian vehicle license plates detection</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26 - May</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Raul-Mihai Acu, Zsolt Kovacs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Romanian vehicle license plates detection</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26 - May</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Raul-Mihai Acu, Zsolt Kovacs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2382527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219371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61032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42171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210508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165429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123199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319246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945173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99AF7BCF-8FBA-4C02-AFFC-634EE5950971}"/>
              </a:ext>
            </a:extLst>
          </p:cNvPr>
          <p:cNvSpPr>
            <a:spLocks noGrp="1"/>
          </p:cNvSpPr>
          <p:nvPr>
            <p:ph type="ftr" sz="quarter" idx="11"/>
          </p:nvPr>
        </p:nvSpPr>
        <p:spPr/>
        <p:txBody>
          <a:bodyPr/>
          <a:lstStyle/>
          <a:p>
            <a:r>
              <a:rPr lang="en-US"/>
              <a:t>Raul-Mihai Acu, Zsolt Kovacs</a:t>
            </a:r>
          </a:p>
        </p:txBody>
      </p:sp>
      <p:sp>
        <p:nvSpPr>
          <p:cNvPr id="6" name="Header Placeholder 5">
            <a:extLst>
              <a:ext uri="{FF2B5EF4-FFF2-40B4-BE49-F238E27FC236}">
                <a16:creationId xmlns:a16="http://schemas.microsoft.com/office/drawing/2014/main" id="{B31FFA94-806C-4529-A9B7-105BA5DC36C4}"/>
              </a:ext>
            </a:extLst>
          </p:cNvPr>
          <p:cNvSpPr>
            <a:spLocks noGrp="1"/>
          </p:cNvSpPr>
          <p:nvPr>
            <p:ph type="hdr" sz="quarter" idx="12"/>
          </p:nvPr>
        </p:nvSpPr>
        <p:spPr/>
        <p:txBody>
          <a:bodyPr/>
          <a:lstStyle/>
          <a:p>
            <a:r>
              <a:rPr lang="fr-FR"/>
              <a:t>Romanian vehicle license plates detection</a:t>
            </a:r>
            <a:endParaRPr lang="en-US"/>
          </a:p>
        </p:txBody>
      </p:sp>
    </p:spTree>
    <p:extLst>
      <p:ext uri="{BB962C8B-B14F-4D97-AF65-F5344CB8AC3E}">
        <p14:creationId xmlns:p14="http://schemas.microsoft.com/office/powerpoint/2010/main" val="79654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Raul-Mihai Acu, Zsolt Kovacs</a:t>
            </a:r>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Raul-Mihai Acu, Zsolt Kovacs</a:t>
            </a:r>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Raul-Mihai Acu, Zsolt Kovacs</a:t>
            </a:r>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Raul-Mihai Acu, Zsolt Kovacs</a:t>
            </a:r>
            <a:endParaRPr lang="en-US" dirty="0"/>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Raul-Mihai Acu, Zsolt Kovacs</a:t>
            </a:r>
            <a:endParaRPr lang="en-US" dirty="0"/>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Raul-Mihai Acu, Zsolt Kovacs</a:t>
            </a:r>
            <a:endParaRPr lang="en-US" dirty="0"/>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a:t>Raul-Mihai Acu, Zsolt Kovacs</a:t>
            </a:r>
            <a:endParaRPr lang="en-US" dirty="0"/>
          </a:p>
        </p:txBody>
      </p:sp>
      <p:sp>
        <p:nvSpPr>
          <p:cNvPr id="212" name="Date Placeholder 211"/>
          <p:cNvSpPr>
            <a:spLocks noGrp="1"/>
          </p:cNvSpPr>
          <p:nvPr>
            <p:ph type="dt" sz="half" idx="10"/>
          </p:nvPr>
        </p:nvSpPr>
        <p:spPr/>
        <p:txBody>
          <a:bodyPr/>
          <a:lstStyle/>
          <a:p>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Raul-Mihai Acu, Zsolt Kovacs</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a:t>Raul-Mihai Acu, Zsolt Kovacs</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docs.opencv.org/3.3.0/index.html" TargetMode="External"/><Relationship Id="rId7" Type="http://schemas.openxmlformats.org/officeDocument/2006/relationships/hyperlink" Target="http://www.eurasip.org/Proceedings/Eusipco/Eusipco2007/Papers/d3l-b05.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tackoverflow.com/questions/981378/how-to-recognize-vehicle-license-number-plate-anpr-from-an-image/37523538#37523538" TargetMode="External"/><Relationship Id="rId5" Type="http://schemas.openxmlformats.org/officeDocument/2006/relationships/hyperlink" Target="https://stackoverflow.com/questions/4707607/what-are-good-algorithms-for-vehicle-license-plate-detection" TargetMode="External"/><Relationship Id="rId4" Type="http://schemas.openxmlformats.org/officeDocument/2006/relationships/hyperlink" Target="http://inf.ucv.ro/~ami/index.php/ami/article/viewFile/388/3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Vehicles license plates detection</a:t>
            </a:r>
          </a:p>
        </p:txBody>
      </p:sp>
      <p:sp>
        <p:nvSpPr>
          <p:cNvPr id="3" name="Subtitle 2"/>
          <p:cNvSpPr>
            <a:spLocks noGrp="1"/>
          </p:cNvSpPr>
          <p:nvPr>
            <p:ph type="subTitle" idx="1"/>
          </p:nvPr>
        </p:nvSpPr>
        <p:spPr>
          <a:xfrm>
            <a:off x="1293845" y="5432564"/>
            <a:ext cx="9604310" cy="679912"/>
          </a:xfrm>
        </p:spPr>
        <p:txBody>
          <a:bodyPr>
            <a:normAutofit/>
          </a:bodyPr>
          <a:lstStyle/>
          <a:p>
            <a:pPr algn="r"/>
            <a:r>
              <a:rPr lang="en-US" dirty="0"/>
              <a:t>Raul-Mihai Acu</a:t>
            </a:r>
          </a:p>
          <a:p>
            <a:pPr algn="r"/>
            <a:r>
              <a:rPr lang="en-US" dirty="0" err="1"/>
              <a:t>Zsolt</a:t>
            </a:r>
            <a:r>
              <a:rPr lang="en-US" dirty="0"/>
              <a:t> Kovacs</a:t>
            </a:r>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implementation</a:t>
            </a:r>
          </a:p>
        </p:txBody>
      </p:sp>
      <p:sp>
        <p:nvSpPr>
          <p:cNvPr id="3" name="Content Placeholder 2"/>
          <p:cNvSpPr>
            <a:spLocks noGrp="1"/>
          </p:cNvSpPr>
          <p:nvPr>
            <p:ph idx="1"/>
          </p:nvPr>
        </p:nvSpPr>
        <p:spPr>
          <a:xfrm>
            <a:off x="1295400" y="1981201"/>
            <a:ext cx="9601200" cy="3809999"/>
          </a:xfrm>
        </p:spPr>
        <p:txBody>
          <a:bodyPr>
            <a:normAutofit/>
          </a:bodyPr>
          <a:lstStyle/>
          <a:p>
            <a:r>
              <a:rPr lang="en-US" b="1" dirty="0"/>
              <a:t> Shape detection phase</a:t>
            </a:r>
          </a:p>
          <a:p>
            <a:pPr marL="274320" lvl="1" indent="0">
              <a:buNone/>
            </a:pPr>
            <a:r>
              <a:rPr lang="en-US" sz="1400" dirty="0"/>
              <a:t>After the pre-processing stage, we can now identify the set of possible license plates. Using a labeling algorithm, we separate each found object and apply a shape detection algorithm, check their aspect ratio and number of contained objects.</a:t>
            </a:r>
            <a:endParaRPr lang="en-US" dirty="0"/>
          </a:p>
          <a:p>
            <a:pPr marL="506412" lvl="2" indent="0">
              <a:buNone/>
            </a:pPr>
            <a:r>
              <a:rPr lang="en-US" sz="1400" dirty="0"/>
              <a:t>	</a:t>
            </a:r>
            <a:endParaRPr lang="en-US" dirty="0">
              <a:sym typeface="Wingdings" panose="05000000000000000000" pitchFamily="2" charset="2"/>
            </a:endParaRP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
        <p:nvSpPr>
          <p:cNvPr id="8" name="TextBox 7">
            <a:extLst>
              <a:ext uri="{FF2B5EF4-FFF2-40B4-BE49-F238E27FC236}">
                <a16:creationId xmlns:a16="http://schemas.microsoft.com/office/drawing/2014/main" id="{AC94F65E-E374-43A1-BD02-1BEDFA60A6A4}"/>
              </a:ext>
            </a:extLst>
          </p:cNvPr>
          <p:cNvSpPr txBox="1"/>
          <p:nvPr/>
        </p:nvSpPr>
        <p:spPr>
          <a:xfrm>
            <a:off x="952658" y="5159619"/>
            <a:ext cx="2408738" cy="253916"/>
          </a:xfrm>
          <a:prstGeom prst="rect">
            <a:avLst/>
          </a:prstGeom>
          <a:noFill/>
        </p:spPr>
        <p:txBody>
          <a:bodyPr wrap="square" rtlCol="0">
            <a:spAutoFit/>
          </a:bodyPr>
          <a:lstStyle/>
          <a:p>
            <a:pPr algn="ctr"/>
            <a:r>
              <a:rPr lang="en-US" sz="1050" dirty="0"/>
              <a:t>Pre-processed image</a:t>
            </a:r>
          </a:p>
        </p:txBody>
      </p:sp>
      <p:sp>
        <p:nvSpPr>
          <p:cNvPr id="9" name="TextBox 8">
            <a:extLst>
              <a:ext uri="{FF2B5EF4-FFF2-40B4-BE49-F238E27FC236}">
                <a16:creationId xmlns:a16="http://schemas.microsoft.com/office/drawing/2014/main" id="{5B900565-C652-498A-9015-926627A6F5B9}"/>
              </a:ext>
            </a:extLst>
          </p:cNvPr>
          <p:cNvSpPr txBox="1"/>
          <p:nvPr/>
        </p:nvSpPr>
        <p:spPr>
          <a:xfrm>
            <a:off x="3442231" y="5161234"/>
            <a:ext cx="2408739" cy="253916"/>
          </a:xfrm>
          <a:prstGeom prst="rect">
            <a:avLst/>
          </a:prstGeom>
          <a:noFill/>
        </p:spPr>
        <p:txBody>
          <a:bodyPr wrap="square" rtlCol="0">
            <a:spAutoFit/>
          </a:bodyPr>
          <a:lstStyle/>
          <a:p>
            <a:pPr algn="ctr"/>
            <a:r>
              <a:rPr lang="en-US" sz="1050" dirty="0"/>
              <a:t>Labeling algorithm</a:t>
            </a:r>
          </a:p>
        </p:txBody>
      </p:sp>
      <p:sp>
        <p:nvSpPr>
          <p:cNvPr id="11" name="TextBox 10">
            <a:extLst>
              <a:ext uri="{FF2B5EF4-FFF2-40B4-BE49-F238E27FC236}">
                <a16:creationId xmlns:a16="http://schemas.microsoft.com/office/drawing/2014/main" id="{262F5A99-51FC-4D80-BE8D-11806EF32288}"/>
              </a:ext>
            </a:extLst>
          </p:cNvPr>
          <p:cNvSpPr txBox="1"/>
          <p:nvPr/>
        </p:nvSpPr>
        <p:spPr>
          <a:xfrm>
            <a:off x="5931805" y="5159619"/>
            <a:ext cx="2408739" cy="253916"/>
          </a:xfrm>
          <a:prstGeom prst="rect">
            <a:avLst/>
          </a:prstGeom>
          <a:noFill/>
        </p:spPr>
        <p:txBody>
          <a:bodyPr wrap="square" rtlCol="0">
            <a:spAutoFit/>
          </a:bodyPr>
          <a:lstStyle/>
          <a:p>
            <a:pPr algn="ctr"/>
            <a:r>
              <a:rPr lang="en-US" sz="1050" dirty="0"/>
              <a:t>Contours</a:t>
            </a:r>
          </a:p>
        </p:txBody>
      </p:sp>
      <p:sp>
        <p:nvSpPr>
          <p:cNvPr id="12" name="TextBox 11">
            <a:extLst>
              <a:ext uri="{FF2B5EF4-FFF2-40B4-BE49-F238E27FC236}">
                <a16:creationId xmlns:a16="http://schemas.microsoft.com/office/drawing/2014/main" id="{6CC147DC-6105-4EF0-B1BA-4EB9F5A5DC47}"/>
              </a:ext>
            </a:extLst>
          </p:cNvPr>
          <p:cNvSpPr txBox="1"/>
          <p:nvPr/>
        </p:nvSpPr>
        <p:spPr>
          <a:xfrm>
            <a:off x="8414202" y="5159619"/>
            <a:ext cx="2408739" cy="253916"/>
          </a:xfrm>
          <a:prstGeom prst="rect">
            <a:avLst/>
          </a:prstGeom>
          <a:noFill/>
        </p:spPr>
        <p:txBody>
          <a:bodyPr wrap="square" rtlCol="0">
            <a:spAutoFit/>
          </a:bodyPr>
          <a:lstStyle/>
          <a:p>
            <a:pPr algn="ctr"/>
            <a:r>
              <a:rPr lang="en-US" sz="1050" dirty="0"/>
              <a:t>Detected shape</a:t>
            </a:r>
          </a:p>
        </p:txBody>
      </p:sp>
      <p:pic>
        <p:nvPicPr>
          <p:cNvPr id="13" name="Picture 12">
            <a:extLst>
              <a:ext uri="{FF2B5EF4-FFF2-40B4-BE49-F238E27FC236}">
                <a16:creationId xmlns:a16="http://schemas.microsoft.com/office/drawing/2014/main" id="{9804EBAD-870A-4B3D-911F-08A2D82C3B3D}"/>
              </a:ext>
            </a:extLst>
          </p:cNvPr>
          <p:cNvPicPr>
            <a:picLocks noChangeAspect="1"/>
          </p:cNvPicPr>
          <p:nvPr/>
        </p:nvPicPr>
        <p:blipFill>
          <a:blip r:embed="rId3"/>
          <a:stretch>
            <a:fillRect/>
          </a:stretch>
        </p:blipFill>
        <p:spPr>
          <a:xfrm>
            <a:off x="892128" y="3296703"/>
            <a:ext cx="2428674" cy="1806487"/>
          </a:xfrm>
          <a:prstGeom prst="rect">
            <a:avLst/>
          </a:prstGeom>
        </p:spPr>
      </p:pic>
      <p:pic>
        <p:nvPicPr>
          <p:cNvPr id="14" name="Picture 13">
            <a:extLst>
              <a:ext uri="{FF2B5EF4-FFF2-40B4-BE49-F238E27FC236}">
                <a16:creationId xmlns:a16="http://schemas.microsoft.com/office/drawing/2014/main" id="{7058A6E2-263F-4E70-AD55-B26619426640}"/>
              </a:ext>
            </a:extLst>
          </p:cNvPr>
          <p:cNvPicPr>
            <a:picLocks noChangeAspect="1"/>
          </p:cNvPicPr>
          <p:nvPr/>
        </p:nvPicPr>
        <p:blipFill>
          <a:blip r:embed="rId4"/>
          <a:stretch>
            <a:fillRect/>
          </a:stretch>
        </p:blipFill>
        <p:spPr>
          <a:xfrm>
            <a:off x="3428622" y="3296703"/>
            <a:ext cx="2435955" cy="1806487"/>
          </a:xfrm>
          <a:prstGeom prst="rect">
            <a:avLst/>
          </a:prstGeom>
        </p:spPr>
      </p:pic>
      <p:pic>
        <p:nvPicPr>
          <p:cNvPr id="15" name="Picture 14">
            <a:extLst>
              <a:ext uri="{FF2B5EF4-FFF2-40B4-BE49-F238E27FC236}">
                <a16:creationId xmlns:a16="http://schemas.microsoft.com/office/drawing/2014/main" id="{06089DB8-08A2-458D-9F3C-E241AA9A36C1}"/>
              </a:ext>
            </a:extLst>
          </p:cNvPr>
          <p:cNvPicPr>
            <a:picLocks noChangeAspect="1"/>
          </p:cNvPicPr>
          <p:nvPr/>
        </p:nvPicPr>
        <p:blipFill>
          <a:blip r:embed="rId5"/>
          <a:stretch>
            <a:fillRect/>
          </a:stretch>
        </p:blipFill>
        <p:spPr>
          <a:xfrm>
            <a:off x="5972397" y="3296703"/>
            <a:ext cx="2453849" cy="1806488"/>
          </a:xfrm>
          <a:prstGeom prst="rect">
            <a:avLst/>
          </a:prstGeom>
        </p:spPr>
      </p:pic>
      <p:pic>
        <p:nvPicPr>
          <p:cNvPr id="17" name="Picture 16">
            <a:extLst>
              <a:ext uri="{FF2B5EF4-FFF2-40B4-BE49-F238E27FC236}">
                <a16:creationId xmlns:a16="http://schemas.microsoft.com/office/drawing/2014/main" id="{A8CC3A55-7A8A-43E8-863E-B11809A00A91}"/>
              </a:ext>
            </a:extLst>
          </p:cNvPr>
          <p:cNvPicPr>
            <a:picLocks noChangeAspect="1"/>
          </p:cNvPicPr>
          <p:nvPr/>
        </p:nvPicPr>
        <p:blipFill>
          <a:blip r:embed="rId6"/>
          <a:stretch>
            <a:fillRect/>
          </a:stretch>
        </p:blipFill>
        <p:spPr>
          <a:xfrm>
            <a:off x="8541771" y="3297713"/>
            <a:ext cx="2408739" cy="1805477"/>
          </a:xfrm>
          <a:prstGeom prst="rect">
            <a:avLst/>
          </a:prstGeom>
        </p:spPr>
      </p:pic>
    </p:spTree>
    <p:extLst>
      <p:ext uri="{BB962C8B-B14F-4D97-AF65-F5344CB8AC3E}">
        <p14:creationId xmlns:p14="http://schemas.microsoft.com/office/powerpoint/2010/main" val="336781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a:t>
            </a:r>
          </a:p>
        </p:txBody>
      </p:sp>
      <p:sp>
        <p:nvSpPr>
          <p:cNvPr id="3" name="Content Placeholder 2"/>
          <p:cNvSpPr>
            <a:spLocks noGrp="1"/>
          </p:cNvSpPr>
          <p:nvPr>
            <p:ph idx="1"/>
          </p:nvPr>
        </p:nvSpPr>
        <p:spPr>
          <a:xfrm>
            <a:off x="1295400" y="1981201"/>
            <a:ext cx="9601200" cy="3809999"/>
          </a:xfrm>
        </p:spPr>
        <p:txBody>
          <a:bodyPr>
            <a:normAutofit/>
          </a:bodyPr>
          <a:lstStyle/>
          <a:p>
            <a:r>
              <a:rPr lang="en-US" b="1" dirty="0"/>
              <a:t>  Location marking</a:t>
            </a:r>
          </a:p>
          <a:p>
            <a:pPr marL="274320" lvl="1" indent="0">
              <a:buNone/>
            </a:pPr>
            <a:r>
              <a:rPr lang="en-US" sz="1400" dirty="0"/>
              <a:t>After detecting the shape and it`s position, we can now mark it on the image using a bounding box contour drawing.</a:t>
            </a:r>
            <a:endParaRPr lang="en-US" dirty="0"/>
          </a:p>
          <a:p>
            <a:pPr marL="506412" lvl="2" indent="0">
              <a:buNone/>
            </a:pPr>
            <a:r>
              <a:rPr lang="en-US" sz="1400" dirty="0"/>
              <a:t>	</a:t>
            </a:r>
            <a:endParaRPr lang="en-US" dirty="0">
              <a:sym typeface="Wingdings" panose="05000000000000000000" pitchFamily="2" charset="2"/>
            </a:endParaRP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
        <p:nvSpPr>
          <p:cNvPr id="8" name="TextBox 7">
            <a:extLst>
              <a:ext uri="{FF2B5EF4-FFF2-40B4-BE49-F238E27FC236}">
                <a16:creationId xmlns:a16="http://schemas.microsoft.com/office/drawing/2014/main" id="{AC94F65E-E374-43A1-BD02-1BEDFA60A6A4}"/>
              </a:ext>
            </a:extLst>
          </p:cNvPr>
          <p:cNvSpPr txBox="1"/>
          <p:nvPr/>
        </p:nvSpPr>
        <p:spPr>
          <a:xfrm>
            <a:off x="955802" y="5257910"/>
            <a:ext cx="2408738" cy="253916"/>
          </a:xfrm>
          <a:prstGeom prst="rect">
            <a:avLst/>
          </a:prstGeom>
          <a:noFill/>
        </p:spPr>
        <p:txBody>
          <a:bodyPr wrap="square" rtlCol="0">
            <a:spAutoFit/>
          </a:bodyPr>
          <a:lstStyle/>
          <a:p>
            <a:pPr algn="ctr"/>
            <a:r>
              <a:rPr lang="en-US" sz="1050" dirty="0"/>
              <a:t>Input image</a:t>
            </a:r>
          </a:p>
        </p:txBody>
      </p:sp>
      <p:sp>
        <p:nvSpPr>
          <p:cNvPr id="9" name="TextBox 8">
            <a:extLst>
              <a:ext uri="{FF2B5EF4-FFF2-40B4-BE49-F238E27FC236}">
                <a16:creationId xmlns:a16="http://schemas.microsoft.com/office/drawing/2014/main" id="{5B900565-C652-498A-9015-926627A6F5B9}"/>
              </a:ext>
            </a:extLst>
          </p:cNvPr>
          <p:cNvSpPr txBox="1"/>
          <p:nvPr/>
        </p:nvSpPr>
        <p:spPr>
          <a:xfrm>
            <a:off x="3675484" y="5257910"/>
            <a:ext cx="2408739" cy="253916"/>
          </a:xfrm>
          <a:prstGeom prst="rect">
            <a:avLst/>
          </a:prstGeom>
          <a:noFill/>
        </p:spPr>
        <p:txBody>
          <a:bodyPr wrap="square" rtlCol="0">
            <a:spAutoFit/>
          </a:bodyPr>
          <a:lstStyle/>
          <a:p>
            <a:pPr algn="ctr"/>
            <a:r>
              <a:rPr lang="en-US" sz="1050" dirty="0"/>
              <a:t>Pre-processed image</a:t>
            </a:r>
          </a:p>
        </p:txBody>
      </p:sp>
      <p:sp>
        <p:nvSpPr>
          <p:cNvPr id="11" name="TextBox 10">
            <a:extLst>
              <a:ext uri="{FF2B5EF4-FFF2-40B4-BE49-F238E27FC236}">
                <a16:creationId xmlns:a16="http://schemas.microsoft.com/office/drawing/2014/main" id="{262F5A99-51FC-4D80-BE8D-11806EF32288}"/>
              </a:ext>
            </a:extLst>
          </p:cNvPr>
          <p:cNvSpPr txBox="1"/>
          <p:nvPr/>
        </p:nvSpPr>
        <p:spPr>
          <a:xfrm>
            <a:off x="6287536" y="5257910"/>
            <a:ext cx="2408739" cy="253916"/>
          </a:xfrm>
          <a:prstGeom prst="rect">
            <a:avLst/>
          </a:prstGeom>
          <a:noFill/>
        </p:spPr>
        <p:txBody>
          <a:bodyPr wrap="square" rtlCol="0">
            <a:spAutoFit/>
          </a:bodyPr>
          <a:lstStyle/>
          <a:p>
            <a:pPr algn="ctr"/>
            <a:r>
              <a:rPr lang="en-US" sz="1050" dirty="0"/>
              <a:t>Shape detection</a:t>
            </a:r>
          </a:p>
        </p:txBody>
      </p:sp>
      <p:sp>
        <p:nvSpPr>
          <p:cNvPr id="12" name="TextBox 11">
            <a:extLst>
              <a:ext uri="{FF2B5EF4-FFF2-40B4-BE49-F238E27FC236}">
                <a16:creationId xmlns:a16="http://schemas.microsoft.com/office/drawing/2014/main" id="{6CC147DC-6105-4EF0-B1BA-4EB9F5A5DC47}"/>
              </a:ext>
            </a:extLst>
          </p:cNvPr>
          <p:cNvSpPr txBox="1"/>
          <p:nvPr/>
        </p:nvSpPr>
        <p:spPr>
          <a:xfrm>
            <a:off x="9007219" y="5257910"/>
            <a:ext cx="2408739" cy="253916"/>
          </a:xfrm>
          <a:prstGeom prst="rect">
            <a:avLst/>
          </a:prstGeom>
          <a:noFill/>
        </p:spPr>
        <p:txBody>
          <a:bodyPr wrap="square" rtlCol="0">
            <a:spAutoFit/>
          </a:bodyPr>
          <a:lstStyle/>
          <a:p>
            <a:pPr algn="ctr"/>
            <a:r>
              <a:rPr lang="en-US" sz="1050" dirty="0"/>
              <a:t>Resulted image</a:t>
            </a:r>
          </a:p>
        </p:txBody>
      </p:sp>
      <p:pic>
        <p:nvPicPr>
          <p:cNvPr id="17" name="Picture 16">
            <a:extLst>
              <a:ext uri="{FF2B5EF4-FFF2-40B4-BE49-F238E27FC236}">
                <a16:creationId xmlns:a16="http://schemas.microsoft.com/office/drawing/2014/main" id="{A8CC3A55-7A8A-43E8-863E-B11809A00A91}"/>
              </a:ext>
            </a:extLst>
          </p:cNvPr>
          <p:cNvPicPr>
            <a:picLocks noChangeAspect="1"/>
          </p:cNvPicPr>
          <p:nvPr/>
        </p:nvPicPr>
        <p:blipFill>
          <a:blip r:embed="rId3"/>
          <a:stretch>
            <a:fillRect/>
          </a:stretch>
        </p:blipFill>
        <p:spPr>
          <a:xfrm>
            <a:off x="6253416" y="3419412"/>
            <a:ext cx="2408739" cy="1805477"/>
          </a:xfrm>
          <a:prstGeom prst="rect">
            <a:avLst/>
          </a:prstGeom>
        </p:spPr>
      </p:pic>
      <p:pic>
        <p:nvPicPr>
          <p:cNvPr id="19" name="Picture 18">
            <a:extLst>
              <a:ext uri="{FF2B5EF4-FFF2-40B4-BE49-F238E27FC236}">
                <a16:creationId xmlns:a16="http://schemas.microsoft.com/office/drawing/2014/main" id="{416B439D-B470-4068-8078-AF04C0851EB2}"/>
              </a:ext>
            </a:extLst>
          </p:cNvPr>
          <p:cNvPicPr>
            <a:picLocks noChangeAspect="1"/>
          </p:cNvPicPr>
          <p:nvPr/>
        </p:nvPicPr>
        <p:blipFill>
          <a:blip r:embed="rId4"/>
          <a:stretch>
            <a:fillRect/>
          </a:stretch>
        </p:blipFill>
        <p:spPr>
          <a:xfrm>
            <a:off x="940276" y="3394995"/>
            <a:ext cx="2444578" cy="1806487"/>
          </a:xfrm>
          <a:prstGeom prst="rect">
            <a:avLst/>
          </a:prstGeom>
        </p:spPr>
      </p:pic>
      <p:pic>
        <p:nvPicPr>
          <p:cNvPr id="21" name="Picture 20">
            <a:extLst>
              <a:ext uri="{FF2B5EF4-FFF2-40B4-BE49-F238E27FC236}">
                <a16:creationId xmlns:a16="http://schemas.microsoft.com/office/drawing/2014/main" id="{75870D53-83E7-409E-8CEC-7D45001499A6}"/>
              </a:ext>
            </a:extLst>
          </p:cNvPr>
          <p:cNvPicPr>
            <a:picLocks noChangeAspect="1"/>
          </p:cNvPicPr>
          <p:nvPr/>
        </p:nvPicPr>
        <p:blipFill>
          <a:blip r:embed="rId5"/>
          <a:stretch>
            <a:fillRect/>
          </a:stretch>
        </p:blipFill>
        <p:spPr>
          <a:xfrm>
            <a:off x="3598068" y="3429000"/>
            <a:ext cx="2440267" cy="1806487"/>
          </a:xfrm>
          <a:prstGeom prst="rect">
            <a:avLst/>
          </a:prstGeom>
        </p:spPr>
      </p:pic>
      <p:pic>
        <p:nvPicPr>
          <p:cNvPr id="4" name="Picture 3">
            <a:extLst>
              <a:ext uri="{FF2B5EF4-FFF2-40B4-BE49-F238E27FC236}">
                <a16:creationId xmlns:a16="http://schemas.microsoft.com/office/drawing/2014/main" id="{9719A8E7-C09E-4AF7-8D5E-251E19991616}"/>
              </a:ext>
            </a:extLst>
          </p:cNvPr>
          <p:cNvPicPr>
            <a:picLocks noChangeAspect="1"/>
          </p:cNvPicPr>
          <p:nvPr/>
        </p:nvPicPr>
        <p:blipFill>
          <a:blip r:embed="rId6"/>
          <a:stretch>
            <a:fillRect/>
          </a:stretch>
        </p:blipFill>
        <p:spPr>
          <a:xfrm>
            <a:off x="8877236" y="3429000"/>
            <a:ext cx="2432527" cy="1795889"/>
          </a:xfrm>
          <a:prstGeom prst="rect">
            <a:avLst/>
          </a:prstGeom>
        </p:spPr>
      </p:pic>
    </p:spTree>
    <p:extLst>
      <p:ext uri="{BB962C8B-B14F-4D97-AF65-F5344CB8AC3E}">
        <p14:creationId xmlns:p14="http://schemas.microsoft.com/office/powerpoint/2010/main" val="129673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xfrm>
            <a:off x="1295400" y="1981201"/>
            <a:ext cx="9601200" cy="3809999"/>
          </a:xfrm>
        </p:spPr>
        <p:txBody>
          <a:bodyPr>
            <a:normAutofit/>
          </a:bodyPr>
          <a:lstStyle/>
          <a:p>
            <a:r>
              <a:rPr lang="en-US" sz="1400" dirty="0"/>
              <a:t>Open Computer Vision source</a:t>
            </a:r>
          </a:p>
          <a:p>
            <a:pPr lvl="1"/>
            <a:r>
              <a:rPr lang="en-US" sz="1200" b="1" dirty="0">
                <a:hlinkClick r:id="rId3"/>
              </a:rPr>
              <a:t>https://docs.opencv.org/3.3.0/index.html</a:t>
            </a:r>
            <a:endParaRPr lang="en-US" sz="1200" b="1" dirty="0"/>
          </a:p>
          <a:p>
            <a:r>
              <a:rPr lang="en-US" sz="1400" dirty="0">
                <a:sym typeface="Wingdings" panose="05000000000000000000" pitchFamily="2" charset="2"/>
              </a:rPr>
              <a:t>Related papers</a:t>
            </a:r>
          </a:p>
          <a:p>
            <a:pPr lvl="1"/>
            <a:r>
              <a:rPr lang="en-US" sz="1200" dirty="0">
                <a:sym typeface="Wingdings" panose="05000000000000000000" pitchFamily="2" charset="2"/>
                <a:hlinkClick r:id="rId4"/>
              </a:rPr>
              <a:t>http://inf.ucv.ro/~ami/index.php/ami/article/viewFile/388/351</a:t>
            </a:r>
            <a:endParaRPr lang="en-US" sz="1200" dirty="0">
              <a:sym typeface="Wingdings" panose="05000000000000000000" pitchFamily="2" charset="2"/>
            </a:endParaRPr>
          </a:p>
          <a:p>
            <a:pPr lvl="1"/>
            <a:r>
              <a:rPr lang="en-US" sz="1200" dirty="0">
                <a:sym typeface="Wingdings" panose="05000000000000000000" pitchFamily="2" charset="2"/>
                <a:hlinkClick r:id="rId5"/>
              </a:rPr>
              <a:t>https://stackoverflow.com/questions/4707607/what-are-good-algorithms-for-vehicle-license-plate-detection</a:t>
            </a:r>
            <a:endParaRPr lang="en-US" sz="1200" dirty="0">
              <a:sym typeface="Wingdings" panose="05000000000000000000" pitchFamily="2" charset="2"/>
            </a:endParaRPr>
          </a:p>
          <a:p>
            <a:pPr lvl="1"/>
            <a:r>
              <a:rPr lang="en-US" sz="1200" dirty="0">
                <a:sym typeface="Wingdings" panose="05000000000000000000" pitchFamily="2" charset="2"/>
                <a:hlinkClick r:id="rId6"/>
              </a:rPr>
              <a:t>https://stackoverflow.com/questions/981378/how-to-recognize-vehicle-license-number-plate-anpr-from-an-image/37523538#37523538</a:t>
            </a:r>
            <a:endParaRPr lang="en-US" sz="1200" dirty="0">
              <a:sym typeface="Wingdings" panose="05000000000000000000" pitchFamily="2" charset="2"/>
            </a:endParaRPr>
          </a:p>
          <a:p>
            <a:pPr lvl="1"/>
            <a:r>
              <a:rPr lang="en-US" sz="1200" dirty="0">
                <a:sym typeface="Wingdings" panose="05000000000000000000" pitchFamily="2" charset="2"/>
                <a:hlinkClick r:id="rId7"/>
              </a:rPr>
              <a:t>http://www.eurasip.org/Proceedings/Eusipco/Eusipco2007/Papers/d3l-b05.pdf</a:t>
            </a:r>
            <a:endParaRPr lang="en-US" sz="1200" dirty="0">
              <a:sym typeface="Wingdings" panose="05000000000000000000" pitchFamily="2" charset="2"/>
            </a:endParaRP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231385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License plate recognition is one of the most important requirements of intelligent transportation system, providing services such as security control over restricted areas, traffic monitoring, surveillance systems, or parking management systems.</a:t>
            </a:r>
          </a:p>
          <a:p>
            <a:r>
              <a:rPr lang="en-US" dirty="0"/>
              <a:t>Various features of a license plate including aspect ratio, shape, color, text features, edge density can be used to locate areas where the plates are found.</a:t>
            </a:r>
          </a:p>
          <a:p>
            <a:r>
              <a:rPr lang="en-US" dirty="0"/>
              <a:t>However, a good recognition system has to be efficient under various circumstances such as low contrast, dirty plates, different weather conditions, illumination changes and other environmental characteristics.</a:t>
            </a:r>
          </a:p>
          <a:p>
            <a:endParaRPr lang="en-US" dirty="0"/>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12097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Color images of vehicles at different distances with visible license plates are given (the license plates can be a little bit rotated to the horizontal direction); </a:t>
            </a:r>
          </a:p>
          <a:p>
            <a:r>
              <a:rPr lang="en-US" dirty="0"/>
              <a:t>An algorithm to identify and mark the areas where the license plates are found will be implemented.</a:t>
            </a:r>
          </a:p>
          <a:p>
            <a:endParaRPr lang="en-US" dirty="0"/>
          </a:p>
        </p:txBody>
      </p:sp>
      <p:pic>
        <p:nvPicPr>
          <p:cNvPr id="5" name="Picture 4">
            <a:extLst>
              <a:ext uri="{FF2B5EF4-FFF2-40B4-BE49-F238E27FC236}">
                <a16:creationId xmlns:a16="http://schemas.microsoft.com/office/drawing/2014/main" id="{30958541-D553-4111-9971-D6D2BEF0A30C}"/>
              </a:ext>
            </a:extLst>
          </p:cNvPr>
          <p:cNvPicPr>
            <a:picLocks noChangeAspect="1"/>
          </p:cNvPicPr>
          <p:nvPr/>
        </p:nvPicPr>
        <p:blipFill>
          <a:blip r:embed="rId3"/>
          <a:stretch>
            <a:fillRect/>
          </a:stretch>
        </p:blipFill>
        <p:spPr>
          <a:xfrm>
            <a:off x="2561765" y="3428999"/>
            <a:ext cx="3254148" cy="2577874"/>
          </a:xfrm>
          <a:prstGeom prst="rect">
            <a:avLst/>
          </a:prstGeom>
        </p:spPr>
      </p:pic>
      <p:pic>
        <p:nvPicPr>
          <p:cNvPr id="6" name="Picture 5">
            <a:extLst>
              <a:ext uri="{FF2B5EF4-FFF2-40B4-BE49-F238E27FC236}">
                <a16:creationId xmlns:a16="http://schemas.microsoft.com/office/drawing/2014/main" id="{E7ECFB0A-2F4A-45B0-80B0-A036C4478198}"/>
              </a:ext>
            </a:extLst>
          </p:cNvPr>
          <p:cNvPicPr>
            <a:picLocks noChangeAspect="1"/>
          </p:cNvPicPr>
          <p:nvPr/>
        </p:nvPicPr>
        <p:blipFill>
          <a:blip r:embed="rId4"/>
          <a:stretch>
            <a:fillRect/>
          </a:stretch>
        </p:blipFill>
        <p:spPr>
          <a:xfrm>
            <a:off x="6211331" y="3427610"/>
            <a:ext cx="3254148" cy="2579263"/>
          </a:xfrm>
          <a:prstGeom prst="rect">
            <a:avLst/>
          </a:prstGeom>
        </p:spPr>
      </p:pic>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overview</a:t>
            </a:r>
          </a:p>
        </p:txBody>
      </p:sp>
      <p:sp>
        <p:nvSpPr>
          <p:cNvPr id="3" name="Content Placeholder 2"/>
          <p:cNvSpPr>
            <a:spLocks noGrp="1"/>
          </p:cNvSpPr>
          <p:nvPr>
            <p:ph idx="1"/>
          </p:nvPr>
        </p:nvSpPr>
        <p:spPr/>
        <p:txBody>
          <a:bodyPr/>
          <a:lstStyle/>
          <a:p>
            <a:r>
              <a:rPr lang="en-US" dirty="0"/>
              <a:t>One of the characteristic properties of a license plate is the strong edges associated with dark characters on a bright background and a mainly rectangular shape. This attribute can be very useful for finding the location of a plate in images.</a:t>
            </a:r>
          </a:p>
          <a:p>
            <a:r>
              <a:rPr lang="en-US" dirty="0"/>
              <a:t>As mentioned before, the system of license plate recognition faces many challenges due to environmental conditions or poor image quality. To overcome these losses, a pre-processing of the image might be required in order to enhance it and make it more suitable for the upcoming processing steps.</a:t>
            </a:r>
          </a:p>
          <a:p>
            <a:r>
              <a:rPr lang="en-US" dirty="0"/>
              <a:t>This can be obtained by increasing saturation and contrast, to make colors more distinguishable and to separate the background from the highlights.</a:t>
            </a: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5724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overview</a:t>
            </a:r>
          </a:p>
        </p:txBody>
      </p:sp>
      <p:sp>
        <p:nvSpPr>
          <p:cNvPr id="3" name="Content Placeholder 2"/>
          <p:cNvSpPr>
            <a:spLocks noGrp="1"/>
          </p:cNvSpPr>
          <p:nvPr>
            <p:ph idx="1"/>
          </p:nvPr>
        </p:nvSpPr>
        <p:spPr/>
        <p:txBody>
          <a:bodyPr/>
          <a:lstStyle/>
          <a:p>
            <a:r>
              <a:rPr lang="en-US" dirty="0"/>
              <a:t>After the pre-processing stage, the image is now suitable for the identification of license plates location, in order to output sub-images or mark accordingly their position.</a:t>
            </a:r>
          </a:p>
          <a:p>
            <a:r>
              <a:rPr lang="en-US" dirty="0"/>
              <a:t>The flow of the processing stage is presented below:</a:t>
            </a:r>
          </a:p>
          <a:p>
            <a:endParaRPr lang="en-US" dirty="0"/>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graphicFrame>
        <p:nvGraphicFramePr>
          <p:cNvPr id="8" name="Content Placeholder 3" descr="Process Arrows diagram showing 3 steps arranged from left to right with task descriptions for each group">
            <a:extLst>
              <a:ext uri="{FF2B5EF4-FFF2-40B4-BE49-F238E27FC236}">
                <a16:creationId xmlns:a16="http://schemas.microsoft.com/office/drawing/2014/main" id="{038D4A4E-C962-4112-9980-2F0AABA984EA}"/>
              </a:ext>
            </a:extLst>
          </p:cNvPr>
          <p:cNvGraphicFramePr>
            <a:graphicFrameLocks/>
          </p:cNvGraphicFramePr>
          <p:nvPr>
            <p:extLst>
              <p:ext uri="{D42A27DB-BD31-4B8C-83A1-F6EECF244321}">
                <p14:modId xmlns:p14="http://schemas.microsoft.com/office/powerpoint/2010/main" val="3992470636"/>
              </p:ext>
            </p:extLst>
          </p:nvPr>
        </p:nvGraphicFramePr>
        <p:xfrm>
          <a:off x="1295399" y="3072714"/>
          <a:ext cx="9751541" cy="2718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0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overview</a:t>
            </a:r>
          </a:p>
        </p:txBody>
      </p:sp>
      <p:sp>
        <p:nvSpPr>
          <p:cNvPr id="3" name="Content Placeholder 2"/>
          <p:cNvSpPr>
            <a:spLocks noGrp="1"/>
          </p:cNvSpPr>
          <p:nvPr>
            <p:ph idx="1"/>
          </p:nvPr>
        </p:nvSpPr>
        <p:spPr/>
        <p:txBody>
          <a:bodyPr/>
          <a:lstStyle/>
          <a:p>
            <a:r>
              <a:rPr lang="en-US" b="1" dirty="0"/>
              <a:t> Pre-processing</a:t>
            </a:r>
          </a:p>
          <a:p>
            <a:pPr marL="506412" lvl="2" indent="0">
              <a:buNone/>
            </a:pPr>
            <a:r>
              <a:rPr lang="en-US" sz="1400" dirty="0"/>
              <a:t>The first step refers to processing and preparation of an image which is necessary for further license plate detection and character recognition. Pre-processing involves the application of digital filters to an image. This will be achieved by performing a series of </a:t>
            </a:r>
            <a:r>
              <a:rPr lang="en-US" sz="1400" b="1" dirty="0"/>
              <a:t>morphological operations:</a:t>
            </a:r>
          </a:p>
          <a:p>
            <a:pPr lvl="5"/>
            <a:r>
              <a:rPr lang="en-US" b="1" dirty="0"/>
              <a:t>Conversion into Grayscale</a:t>
            </a:r>
          </a:p>
          <a:p>
            <a:pPr lvl="5"/>
            <a:r>
              <a:rPr lang="en-US" b="1" dirty="0"/>
              <a:t>Thresholding &amp; Additional thresholding if needed </a:t>
            </a:r>
            <a:r>
              <a:rPr lang="en-US" dirty="0"/>
              <a:t>– transforming the image into a binary one without losing relevant information</a:t>
            </a:r>
            <a:endParaRPr lang="en-US" b="1" dirty="0"/>
          </a:p>
          <a:p>
            <a:pPr lvl="5"/>
            <a:r>
              <a:rPr lang="en-US" b="1" dirty="0"/>
              <a:t>Erosion, Dilation </a:t>
            </a:r>
            <a:r>
              <a:rPr lang="en-US" b="1" dirty="0">
                <a:sym typeface="Wingdings" panose="05000000000000000000" pitchFamily="2" charset="2"/>
              </a:rPr>
              <a:t> Opening &amp; Closing </a:t>
            </a:r>
            <a:r>
              <a:rPr lang="en-US" dirty="0">
                <a:sym typeface="Wingdings" panose="05000000000000000000" pitchFamily="2" charset="2"/>
              </a:rPr>
              <a:t>– in order to remove the noise and close the small holes inside the foreground objects, or small black points on the object.</a:t>
            </a:r>
          </a:p>
          <a:p>
            <a:pPr lvl="5"/>
            <a:r>
              <a:rPr lang="en-US" b="1" dirty="0">
                <a:sym typeface="Wingdings" panose="05000000000000000000" pitchFamily="2" charset="2"/>
              </a:rPr>
              <a:t>Top Hat , Black hat </a:t>
            </a:r>
            <a:r>
              <a:rPr lang="en-US" dirty="0">
                <a:sym typeface="Wingdings" panose="05000000000000000000" pitchFamily="2" charset="2"/>
              </a:rPr>
              <a:t>– background equalization, image enhancement, preparing the image for character recognition and edge detection</a:t>
            </a:r>
            <a:endParaRPr lang="en-US" dirty="0"/>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166508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overview</a:t>
            </a:r>
          </a:p>
        </p:txBody>
      </p:sp>
      <p:sp>
        <p:nvSpPr>
          <p:cNvPr id="3" name="Content Placeholder 2"/>
          <p:cNvSpPr>
            <a:spLocks noGrp="1"/>
          </p:cNvSpPr>
          <p:nvPr>
            <p:ph idx="1"/>
          </p:nvPr>
        </p:nvSpPr>
        <p:spPr/>
        <p:txBody>
          <a:bodyPr/>
          <a:lstStyle/>
          <a:p>
            <a:r>
              <a:rPr lang="en-US" b="1" dirty="0"/>
              <a:t> Shape Recognition</a:t>
            </a:r>
          </a:p>
          <a:p>
            <a:pPr marL="506412" lvl="2" indent="0">
              <a:buNone/>
            </a:pPr>
            <a:r>
              <a:rPr lang="en-US" sz="1400" dirty="0"/>
              <a:t>The next step towards our goal requires a series of methods for recognizing rectangular shapes in the image. In order to do that, we have the following options:	</a:t>
            </a:r>
            <a:endParaRPr lang="en-US" sz="1400" b="1" dirty="0"/>
          </a:p>
          <a:p>
            <a:pPr lvl="5"/>
            <a:r>
              <a:rPr lang="en-US" b="1" dirty="0"/>
              <a:t>Drawing contours </a:t>
            </a:r>
            <a:r>
              <a:rPr lang="en-US" dirty="0"/>
              <a:t>– can be explained simply as a curve joining all the continuous points along the boundary, having same color or intensity. Finding contours is like finding white object from black background.</a:t>
            </a:r>
          </a:p>
          <a:p>
            <a:pPr lvl="5"/>
            <a:r>
              <a:rPr lang="en-US" b="1" dirty="0"/>
              <a:t>Canny Edge detection </a:t>
            </a:r>
            <a:r>
              <a:rPr lang="en-US" dirty="0"/>
              <a:t>– used to detect the edges in an image. It accepts a gray scale image as input and it uses a multistage algorithm. It also involves some morphological operations which furthermore reduces the difficulty of recognizing plates.</a:t>
            </a:r>
          </a:p>
          <a:p>
            <a:pPr marL="274320" lvl="1" indent="0">
              <a:buNone/>
            </a:pPr>
            <a:r>
              <a:rPr lang="en-US" sz="1400" dirty="0"/>
              <a:t>    After obtaining the strong edges and contour of objects in the image, it is possible now to recognize rectangular      shapes by performing:</a:t>
            </a:r>
            <a:endParaRPr lang="en-US" sz="1400" b="1" dirty="0"/>
          </a:p>
          <a:p>
            <a:pPr lvl="5"/>
            <a:r>
              <a:rPr lang="en-US" b="1" dirty="0"/>
              <a:t>Aspect Ratio checks </a:t>
            </a:r>
            <a:r>
              <a:rPr lang="en-US" dirty="0">
                <a:sym typeface="Wingdings" panose="05000000000000000000" pitchFamily="2" charset="2"/>
              </a:rPr>
              <a:t>– the proportional relationship between shape`s width and height. </a:t>
            </a: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166429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overview</a:t>
            </a:r>
          </a:p>
        </p:txBody>
      </p:sp>
      <p:sp>
        <p:nvSpPr>
          <p:cNvPr id="3" name="Content Placeholder 2"/>
          <p:cNvSpPr>
            <a:spLocks noGrp="1"/>
          </p:cNvSpPr>
          <p:nvPr>
            <p:ph idx="1"/>
          </p:nvPr>
        </p:nvSpPr>
        <p:spPr/>
        <p:txBody>
          <a:bodyPr>
            <a:normAutofit/>
          </a:bodyPr>
          <a:lstStyle/>
          <a:p>
            <a:r>
              <a:rPr lang="en-US" b="1" dirty="0"/>
              <a:t> Properties verification</a:t>
            </a:r>
          </a:p>
          <a:p>
            <a:pPr marL="506412" lvl="2" indent="0">
              <a:buNone/>
            </a:pPr>
            <a:r>
              <a:rPr lang="en-US" sz="1400" dirty="0"/>
              <a:t>After finding potential license plates locations, we need to ensure that they are not regular postcards or random objects from the environment, by considering some of the before mentioned properties. This might involve:	</a:t>
            </a:r>
            <a:endParaRPr lang="en-US" sz="1400" b="1" dirty="0"/>
          </a:p>
          <a:p>
            <a:pPr lvl="5"/>
            <a:r>
              <a:rPr lang="en-US" b="1" dirty="0"/>
              <a:t>Segmentation </a:t>
            </a:r>
            <a:r>
              <a:rPr lang="en-US" dirty="0"/>
              <a:t>– dividing the license plate area into smaller parts in order to search for characters. As we know, a Romanian license plate has somewhere around 5-8 characters</a:t>
            </a:r>
          </a:p>
          <a:p>
            <a:pPr lvl="5"/>
            <a:r>
              <a:rPr lang="en-US" b="1" dirty="0"/>
              <a:t>Recognition </a:t>
            </a:r>
            <a:r>
              <a:rPr lang="en-US" dirty="0"/>
              <a:t>– the set of possible outputs are characters that appear on license plates, which are letters of the alphabet or numbers from 0 to 9. These characters might be harder to identify, having different characteristics such as: white foreground on a black background, smaller size, so we might consider splitting the search for these characters and the recognition of basic characters.</a:t>
            </a:r>
            <a:endParaRPr lang="en-US" dirty="0">
              <a:sym typeface="Wingdings" panose="05000000000000000000" pitchFamily="2" charset="2"/>
            </a:endParaRPr>
          </a:p>
          <a:p>
            <a:pPr marL="731520" lvl="3" indent="0">
              <a:buNone/>
            </a:pPr>
            <a:r>
              <a:rPr lang="en-US" dirty="0">
                <a:sym typeface="Wingdings" panose="05000000000000000000" pitchFamily="2" charset="2"/>
              </a:rPr>
              <a:t>   After performing this step, we can proceed to the final stage of the algorithm.</a:t>
            </a:r>
            <a:endParaRPr lang="en-US" b="1" dirty="0"/>
          </a:p>
          <a:p>
            <a:r>
              <a:rPr lang="en-US" b="1" dirty="0"/>
              <a:t> Location marking</a:t>
            </a:r>
          </a:p>
          <a:p>
            <a:pPr marL="506412" lvl="2" indent="0">
              <a:buNone/>
            </a:pPr>
            <a:r>
              <a:rPr lang="en-US" sz="1400" dirty="0"/>
              <a:t>If all the requirements are met, and the preceding steps occurred as expected, we can now mark the obtained location by simply drawing a different-color rectangle, around the boundaries of the plate</a:t>
            </a:r>
          </a:p>
          <a:p>
            <a:pPr marL="506412" lvl="2" indent="0">
              <a:buNone/>
            </a:pPr>
            <a:r>
              <a:rPr lang="en-US" sz="1400" dirty="0"/>
              <a:t>	</a:t>
            </a:r>
            <a:endParaRPr lang="en-US" dirty="0">
              <a:sym typeface="Wingdings" panose="05000000000000000000" pitchFamily="2" charset="2"/>
            </a:endParaRP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spTree>
    <p:extLst>
      <p:ext uri="{BB962C8B-B14F-4D97-AF65-F5344CB8AC3E}">
        <p14:creationId xmlns:p14="http://schemas.microsoft.com/office/powerpoint/2010/main" val="364518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implementation</a:t>
            </a:r>
          </a:p>
        </p:txBody>
      </p:sp>
      <p:sp>
        <p:nvSpPr>
          <p:cNvPr id="3" name="Content Placeholder 2"/>
          <p:cNvSpPr>
            <a:spLocks noGrp="1"/>
          </p:cNvSpPr>
          <p:nvPr>
            <p:ph idx="1"/>
          </p:nvPr>
        </p:nvSpPr>
        <p:spPr/>
        <p:txBody>
          <a:bodyPr>
            <a:normAutofit/>
          </a:bodyPr>
          <a:lstStyle/>
          <a:p>
            <a:r>
              <a:rPr lang="en-US" b="1" dirty="0"/>
              <a:t> Pre-processing stage</a:t>
            </a:r>
          </a:p>
          <a:p>
            <a:pPr marL="274320" lvl="1" indent="0">
              <a:buNone/>
            </a:pPr>
            <a:r>
              <a:rPr lang="en-US" sz="1400" dirty="0"/>
              <a:t>Provided an input image, we will apply some filters and morphological operations in order to prepare the image for shape detection, removing noise and straightening the identification process.</a:t>
            </a:r>
          </a:p>
          <a:p>
            <a:pPr marL="506412" lvl="2" indent="0">
              <a:buNone/>
            </a:pPr>
            <a:r>
              <a:rPr lang="en-US" sz="1400" dirty="0"/>
              <a:t>	</a:t>
            </a:r>
            <a:endParaRPr lang="en-US" dirty="0">
              <a:sym typeface="Wingdings" panose="05000000000000000000" pitchFamily="2" charset="2"/>
            </a:endParaRPr>
          </a:p>
        </p:txBody>
      </p:sp>
      <p:sp>
        <p:nvSpPr>
          <p:cNvPr id="7" name="Footer Placeholder 6">
            <a:extLst>
              <a:ext uri="{FF2B5EF4-FFF2-40B4-BE49-F238E27FC236}">
                <a16:creationId xmlns:a16="http://schemas.microsoft.com/office/drawing/2014/main" id="{6C9A7507-5ABA-4842-96C0-64F31C6BCBA0}"/>
              </a:ext>
            </a:extLst>
          </p:cNvPr>
          <p:cNvSpPr>
            <a:spLocks noGrp="1"/>
          </p:cNvSpPr>
          <p:nvPr>
            <p:ph type="ftr" sz="quarter" idx="11"/>
          </p:nvPr>
        </p:nvSpPr>
        <p:spPr>
          <a:xfrm>
            <a:off x="609600" y="6289679"/>
            <a:ext cx="11121081" cy="222436"/>
          </a:xfrm>
        </p:spPr>
        <p:txBody>
          <a:bodyPr/>
          <a:lstStyle/>
          <a:p>
            <a:r>
              <a:rPr lang="en-US" dirty="0">
                <a:solidFill>
                  <a:schemeClr val="accent1">
                    <a:lumMod val="75000"/>
                  </a:schemeClr>
                </a:solidFill>
              </a:rPr>
              <a:t>Romanian vehicle license plates detection 								                    </a:t>
            </a:r>
            <a:r>
              <a:rPr lang="en-US" dirty="0"/>
              <a:t>Raul-Mihai Acu</a:t>
            </a:r>
          </a:p>
          <a:p>
            <a:r>
              <a:rPr lang="en-US" dirty="0"/>
              <a:t>										                        </a:t>
            </a:r>
            <a:r>
              <a:rPr lang="en-US" dirty="0" err="1"/>
              <a:t>Zsolt</a:t>
            </a:r>
            <a:r>
              <a:rPr lang="en-US" dirty="0"/>
              <a:t> Kovacs</a:t>
            </a:r>
          </a:p>
        </p:txBody>
      </p:sp>
      <p:pic>
        <p:nvPicPr>
          <p:cNvPr id="4" name="Picture 3">
            <a:extLst>
              <a:ext uri="{FF2B5EF4-FFF2-40B4-BE49-F238E27FC236}">
                <a16:creationId xmlns:a16="http://schemas.microsoft.com/office/drawing/2014/main" id="{7E241D12-C613-45AA-9BE8-7AD7085A8E74}"/>
              </a:ext>
            </a:extLst>
          </p:cNvPr>
          <p:cNvPicPr>
            <a:picLocks noChangeAspect="1"/>
          </p:cNvPicPr>
          <p:nvPr/>
        </p:nvPicPr>
        <p:blipFill>
          <a:blip r:embed="rId3"/>
          <a:stretch>
            <a:fillRect/>
          </a:stretch>
        </p:blipFill>
        <p:spPr>
          <a:xfrm>
            <a:off x="937132" y="3296704"/>
            <a:ext cx="2444578" cy="1806487"/>
          </a:xfrm>
          <a:prstGeom prst="rect">
            <a:avLst/>
          </a:prstGeom>
        </p:spPr>
      </p:pic>
      <p:pic>
        <p:nvPicPr>
          <p:cNvPr id="5" name="Picture 4">
            <a:extLst>
              <a:ext uri="{FF2B5EF4-FFF2-40B4-BE49-F238E27FC236}">
                <a16:creationId xmlns:a16="http://schemas.microsoft.com/office/drawing/2014/main" id="{9F7BCE2C-6E8D-4E6F-914A-1176B92B43E5}"/>
              </a:ext>
            </a:extLst>
          </p:cNvPr>
          <p:cNvPicPr>
            <a:picLocks noChangeAspect="1"/>
          </p:cNvPicPr>
          <p:nvPr/>
        </p:nvPicPr>
        <p:blipFill>
          <a:blip r:embed="rId4"/>
          <a:stretch>
            <a:fillRect/>
          </a:stretch>
        </p:blipFill>
        <p:spPr>
          <a:xfrm>
            <a:off x="3422385" y="3296703"/>
            <a:ext cx="2431643" cy="1806487"/>
          </a:xfrm>
          <a:prstGeom prst="rect">
            <a:avLst/>
          </a:prstGeom>
        </p:spPr>
      </p:pic>
      <p:pic>
        <p:nvPicPr>
          <p:cNvPr id="6" name="Picture 5">
            <a:extLst>
              <a:ext uri="{FF2B5EF4-FFF2-40B4-BE49-F238E27FC236}">
                <a16:creationId xmlns:a16="http://schemas.microsoft.com/office/drawing/2014/main" id="{51FBF414-3A8B-4429-AB99-E3C5C60FDCC2}"/>
              </a:ext>
            </a:extLst>
          </p:cNvPr>
          <p:cNvPicPr>
            <a:picLocks noChangeAspect="1"/>
          </p:cNvPicPr>
          <p:nvPr/>
        </p:nvPicPr>
        <p:blipFill>
          <a:blip r:embed="rId5"/>
          <a:stretch>
            <a:fillRect/>
          </a:stretch>
        </p:blipFill>
        <p:spPr>
          <a:xfrm>
            <a:off x="5951781" y="3296703"/>
            <a:ext cx="2402969" cy="1806487"/>
          </a:xfrm>
          <a:prstGeom prst="rect">
            <a:avLst/>
          </a:prstGeom>
        </p:spPr>
      </p:pic>
      <p:sp>
        <p:nvSpPr>
          <p:cNvPr id="8" name="TextBox 7">
            <a:extLst>
              <a:ext uri="{FF2B5EF4-FFF2-40B4-BE49-F238E27FC236}">
                <a16:creationId xmlns:a16="http://schemas.microsoft.com/office/drawing/2014/main" id="{AC94F65E-E374-43A1-BD02-1BEDFA60A6A4}"/>
              </a:ext>
            </a:extLst>
          </p:cNvPr>
          <p:cNvSpPr txBox="1"/>
          <p:nvPr/>
        </p:nvSpPr>
        <p:spPr>
          <a:xfrm>
            <a:off x="952658" y="5159619"/>
            <a:ext cx="2408738" cy="253916"/>
          </a:xfrm>
          <a:prstGeom prst="rect">
            <a:avLst/>
          </a:prstGeom>
          <a:noFill/>
        </p:spPr>
        <p:txBody>
          <a:bodyPr wrap="square" rtlCol="0">
            <a:spAutoFit/>
          </a:bodyPr>
          <a:lstStyle/>
          <a:p>
            <a:pPr algn="ctr"/>
            <a:r>
              <a:rPr lang="en-US" sz="1050" dirty="0"/>
              <a:t>Source image</a:t>
            </a:r>
          </a:p>
        </p:txBody>
      </p:sp>
      <p:sp>
        <p:nvSpPr>
          <p:cNvPr id="9" name="TextBox 8">
            <a:extLst>
              <a:ext uri="{FF2B5EF4-FFF2-40B4-BE49-F238E27FC236}">
                <a16:creationId xmlns:a16="http://schemas.microsoft.com/office/drawing/2014/main" id="{5B900565-C652-498A-9015-926627A6F5B9}"/>
              </a:ext>
            </a:extLst>
          </p:cNvPr>
          <p:cNvSpPr txBox="1"/>
          <p:nvPr/>
        </p:nvSpPr>
        <p:spPr>
          <a:xfrm>
            <a:off x="3442231" y="5161234"/>
            <a:ext cx="2408739" cy="253916"/>
          </a:xfrm>
          <a:prstGeom prst="rect">
            <a:avLst/>
          </a:prstGeom>
          <a:noFill/>
        </p:spPr>
        <p:txBody>
          <a:bodyPr wrap="square" rtlCol="0">
            <a:spAutoFit/>
          </a:bodyPr>
          <a:lstStyle/>
          <a:p>
            <a:pPr algn="ctr"/>
            <a:r>
              <a:rPr lang="en-US" sz="1050" dirty="0"/>
              <a:t>Grayscale</a:t>
            </a:r>
          </a:p>
        </p:txBody>
      </p:sp>
      <p:pic>
        <p:nvPicPr>
          <p:cNvPr id="10" name="Picture 9">
            <a:extLst>
              <a:ext uri="{FF2B5EF4-FFF2-40B4-BE49-F238E27FC236}">
                <a16:creationId xmlns:a16="http://schemas.microsoft.com/office/drawing/2014/main" id="{208F4D2E-9D96-4B89-8EF6-8D9107139339}"/>
              </a:ext>
            </a:extLst>
          </p:cNvPr>
          <p:cNvPicPr>
            <a:picLocks noChangeAspect="1"/>
          </p:cNvPicPr>
          <p:nvPr/>
        </p:nvPicPr>
        <p:blipFill>
          <a:blip r:embed="rId6"/>
          <a:stretch>
            <a:fillRect/>
          </a:stretch>
        </p:blipFill>
        <p:spPr>
          <a:xfrm>
            <a:off x="8456333" y="3296703"/>
            <a:ext cx="2440267" cy="1806487"/>
          </a:xfrm>
          <a:prstGeom prst="rect">
            <a:avLst/>
          </a:prstGeom>
        </p:spPr>
      </p:pic>
      <p:sp>
        <p:nvSpPr>
          <p:cNvPr id="11" name="TextBox 10">
            <a:extLst>
              <a:ext uri="{FF2B5EF4-FFF2-40B4-BE49-F238E27FC236}">
                <a16:creationId xmlns:a16="http://schemas.microsoft.com/office/drawing/2014/main" id="{262F5A99-51FC-4D80-BE8D-11806EF32288}"/>
              </a:ext>
            </a:extLst>
          </p:cNvPr>
          <p:cNvSpPr txBox="1"/>
          <p:nvPr/>
        </p:nvSpPr>
        <p:spPr>
          <a:xfrm>
            <a:off x="5931805" y="5159619"/>
            <a:ext cx="2408739" cy="253916"/>
          </a:xfrm>
          <a:prstGeom prst="rect">
            <a:avLst/>
          </a:prstGeom>
          <a:noFill/>
        </p:spPr>
        <p:txBody>
          <a:bodyPr wrap="square" rtlCol="0">
            <a:spAutoFit/>
          </a:bodyPr>
          <a:lstStyle/>
          <a:p>
            <a:pPr algn="ctr"/>
            <a:r>
              <a:rPr lang="en-US" sz="1050" dirty="0"/>
              <a:t>Threshold</a:t>
            </a:r>
          </a:p>
        </p:txBody>
      </p:sp>
      <p:sp>
        <p:nvSpPr>
          <p:cNvPr id="12" name="TextBox 11">
            <a:extLst>
              <a:ext uri="{FF2B5EF4-FFF2-40B4-BE49-F238E27FC236}">
                <a16:creationId xmlns:a16="http://schemas.microsoft.com/office/drawing/2014/main" id="{6CC147DC-6105-4EF0-B1BA-4EB9F5A5DC47}"/>
              </a:ext>
            </a:extLst>
          </p:cNvPr>
          <p:cNvSpPr txBox="1"/>
          <p:nvPr/>
        </p:nvSpPr>
        <p:spPr>
          <a:xfrm>
            <a:off x="8421379" y="5159619"/>
            <a:ext cx="2408739" cy="253916"/>
          </a:xfrm>
          <a:prstGeom prst="rect">
            <a:avLst/>
          </a:prstGeom>
          <a:noFill/>
        </p:spPr>
        <p:txBody>
          <a:bodyPr wrap="square" rtlCol="0">
            <a:spAutoFit/>
          </a:bodyPr>
          <a:lstStyle/>
          <a:p>
            <a:pPr algn="ctr"/>
            <a:r>
              <a:rPr lang="en-US" sz="1050" dirty="0"/>
              <a:t>Opening</a:t>
            </a:r>
          </a:p>
        </p:txBody>
      </p:sp>
    </p:spTree>
    <p:extLst>
      <p:ext uri="{BB962C8B-B14F-4D97-AF65-F5344CB8AC3E}">
        <p14:creationId xmlns:p14="http://schemas.microsoft.com/office/powerpoint/2010/main" val="173834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411</TotalTime>
  <Words>943</Words>
  <Application>Microsoft Office PowerPoint</Application>
  <PresentationFormat>Widescreen</PresentationFormat>
  <Paragraphs>122</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Diamond Grid 16x9</vt:lpstr>
      <vt:lpstr>Vehicles license plates detection</vt:lpstr>
      <vt:lpstr>Introduction</vt:lpstr>
      <vt:lpstr>Project description</vt:lpstr>
      <vt:lpstr>Algorithm overview</vt:lpstr>
      <vt:lpstr>Algorithm overview</vt:lpstr>
      <vt:lpstr>Algorithm overview</vt:lpstr>
      <vt:lpstr>Algorithm overview</vt:lpstr>
      <vt:lpstr>Algorithm overview</vt:lpstr>
      <vt:lpstr>Algorithm implementation</vt:lpstr>
      <vt:lpstr>Algorithm implementation</vt:lpstr>
      <vt:lpstr>Algorithm result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Romanian vehicle license plates detection</dc:title>
  <dc:creator>Acu Raul</dc:creator>
  <cp:lastModifiedBy>Acu Raul</cp:lastModifiedBy>
  <cp:revision>31</cp:revision>
  <dcterms:created xsi:type="dcterms:W3CDTF">2018-04-11T22:04:00Z</dcterms:created>
  <dcterms:modified xsi:type="dcterms:W3CDTF">2018-05-26T17:12:16Z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