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69" autoAdjust="0"/>
    <p:restoredTop sz="94654"/>
  </p:normalViewPr>
  <p:slideViewPr>
    <p:cSldViewPr snapToGrid="0">
      <p:cViewPr varScale="1">
        <p:scale>
          <a:sx n="44" d="100"/>
          <a:sy n="44" d="100"/>
        </p:scale>
        <p:origin x="5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37410-3C9A-4555-A93F-12215BCA4F3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C5F42-BD0D-49A6-9060-DA75FE290DF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Data Collection</a:t>
          </a:r>
        </a:p>
      </dgm:t>
    </dgm:pt>
    <dgm:pt modelId="{1B20002B-53FF-400A-853B-F0C2ABC6AE58}" type="parTrans" cxnId="{223A2616-DA96-4867-8A56-D64770137E4D}">
      <dgm:prSet/>
      <dgm:spPr/>
      <dgm:t>
        <a:bodyPr/>
        <a:lstStyle/>
        <a:p>
          <a:endParaRPr lang="en-US"/>
        </a:p>
      </dgm:t>
    </dgm:pt>
    <dgm:pt modelId="{A11A4132-9814-4FC7-982B-044EC972E26D}" type="sibTrans" cxnId="{223A2616-DA96-4867-8A56-D64770137E4D}">
      <dgm:prSet/>
      <dgm:spPr/>
      <dgm:t>
        <a:bodyPr/>
        <a:lstStyle/>
        <a:p>
          <a:endParaRPr lang="en-US"/>
        </a:p>
      </dgm:t>
    </dgm:pt>
    <dgm:pt modelId="{07F9C408-EB70-45C9-8D9C-D8BC3557AD34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FA9F047C-727D-4017-B437-55041249034D}" type="parTrans" cxnId="{85D08856-E5AC-4CBC-BDF3-3E0AA0503553}">
      <dgm:prSet/>
      <dgm:spPr/>
      <dgm:t>
        <a:bodyPr/>
        <a:lstStyle/>
        <a:p>
          <a:endParaRPr lang="en-US"/>
        </a:p>
      </dgm:t>
    </dgm:pt>
    <dgm:pt modelId="{EC6ED195-1D7D-49F6-B344-F9E72B1AE7F8}" type="sibTrans" cxnId="{85D08856-E5AC-4CBC-BDF3-3E0AA0503553}">
      <dgm:prSet/>
      <dgm:spPr/>
      <dgm:t>
        <a:bodyPr/>
        <a:lstStyle/>
        <a:p>
          <a:endParaRPr lang="en-US"/>
        </a:p>
      </dgm:t>
    </dgm:pt>
    <dgm:pt modelId="{AB21A5B6-436B-4F64-A93D-90367D5E4879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8FFD5C2C-5405-44CD-83B2-53758D8C0249}" type="parTrans" cxnId="{4CF75507-613A-42BA-8648-A7C6569F78A7}">
      <dgm:prSet/>
      <dgm:spPr/>
      <dgm:t>
        <a:bodyPr/>
        <a:lstStyle/>
        <a:p>
          <a:endParaRPr lang="en-US"/>
        </a:p>
      </dgm:t>
    </dgm:pt>
    <dgm:pt modelId="{19F75779-157E-4DB2-8D74-1D8E76335310}" type="sibTrans" cxnId="{4CF75507-613A-42BA-8648-A7C6569F78A7}">
      <dgm:prSet/>
      <dgm:spPr/>
      <dgm:t>
        <a:bodyPr/>
        <a:lstStyle/>
        <a:p>
          <a:endParaRPr lang="en-US"/>
        </a:p>
      </dgm:t>
    </dgm:pt>
    <dgm:pt modelId="{D65068C2-D3A2-4E95-A9AF-58078F281BFF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78383F4E-C493-4C63-9BA6-370F34F40AA9}" type="parTrans" cxnId="{2B0A9045-0C12-4BBB-80EF-07FFF96C0355}">
      <dgm:prSet/>
      <dgm:spPr/>
      <dgm:t>
        <a:bodyPr/>
        <a:lstStyle/>
        <a:p>
          <a:endParaRPr lang="en-US"/>
        </a:p>
      </dgm:t>
    </dgm:pt>
    <dgm:pt modelId="{7104FAE6-38F5-4961-9CE4-1484AE11DEBD}" type="sibTrans" cxnId="{2B0A9045-0C12-4BBB-80EF-07FFF96C0355}">
      <dgm:prSet/>
      <dgm:spPr/>
      <dgm:t>
        <a:bodyPr/>
        <a:lstStyle/>
        <a:p>
          <a:endParaRPr lang="en-US"/>
        </a:p>
      </dgm:t>
    </dgm:pt>
    <dgm:pt modelId="{A2F84BC4-504C-487D-AB72-F9561CBA9539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9D6AEC97-3848-4F24-85C9-FF8AE77AE1B3}" type="parTrans" cxnId="{F4634A43-53F2-42AC-94F2-1AE6810CFCB9}">
      <dgm:prSet/>
      <dgm:spPr/>
      <dgm:t>
        <a:bodyPr/>
        <a:lstStyle/>
        <a:p>
          <a:endParaRPr lang="en-US"/>
        </a:p>
      </dgm:t>
    </dgm:pt>
    <dgm:pt modelId="{853A8CE5-A7B9-45E6-A6BB-D947CF79015D}" type="sibTrans" cxnId="{F4634A43-53F2-42AC-94F2-1AE6810CFCB9}">
      <dgm:prSet/>
      <dgm:spPr/>
      <dgm:t>
        <a:bodyPr/>
        <a:lstStyle/>
        <a:p>
          <a:endParaRPr lang="en-US"/>
        </a:p>
      </dgm:t>
    </dgm:pt>
    <dgm:pt modelId="{486E5C40-60FE-4B9D-A68A-DF296CA8F25B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Production</a:t>
          </a:r>
        </a:p>
      </dgm:t>
    </dgm:pt>
    <dgm:pt modelId="{21A5A566-2D8E-4B88-A3B7-5B8A4806096F}" type="parTrans" cxnId="{CCBA2C2B-DFF5-4A08-88B4-EEF38C1FB92A}">
      <dgm:prSet/>
      <dgm:spPr/>
      <dgm:t>
        <a:bodyPr/>
        <a:lstStyle/>
        <a:p>
          <a:endParaRPr lang="en-US"/>
        </a:p>
      </dgm:t>
    </dgm:pt>
    <dgm:pt modelId="{3AFBDA25-AE5F-4043-84EE-48E1BCF1AEC4}" type="sibTrans" cxnId="{CCBA2C2B-DFF5-4A08-88B4-EEF38C1FB92A}">
      <dgm:prSet/>
      <dgm:spPr/>
      <dgm:t>
        <a:bodyPr/>
        <a:lstStyle/>
        <a:p>
          <a:endParaRPr lang="en-US"/>
        </a:p>
      </dgm:t>
    </dgm:pt>
    <dgm:pt modelId="{E19A15AF-AFA6-43CC-86EE-17C6956578D8}" type="pres">
      <dgm:prSet presAssocID="{12A37410-3C9A-4555-A93F-12215BCA4F3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30F018-370A-4B1B-B8B9-9CCBEB75EE2E}" type="pres">
      <dgm:prSet presAssocID="{803C5F42-BD0D-49A6-9060-DA75FE290DF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DC6B0-6FA3-4393-B067-610E4CC3D71F}" type="pres">
      <dgm:prSet presAssocID="{A11A4132-9814-4FC7-982B-044EC972E26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6961404-B723-414B-80C9-3B7864F12D9B}" type="pres">
      <dgm:prSet presAssocID="{A11A4132-9814-4FC7-982B-044EC972E26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AB21661-3FBD-4956-9078-F29C291FB854}" type="pres">
      <dgm:prSet presAssocID="{07F9C408-EB70-45C9-8D9C-D8BC3557AD3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A15F3-498A-4A94-AB2F-426F2B17B33F}" type="pres">
      <dgm:prSet presAssocID="{EC6ED195-1D7D-49F6-B344-F9E72B1AE7F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A639A03-D534-4926-ABF5-3BBA7C946160}" type="pres">
      <dgm:prSet presAssocID="{EC6ED195-1D7D-49F6-B344-F9E72B1AE7F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387BFB8-8599-479F-87BC-B4604B122B0A}" type="pres">
      <dgm:prSet presAssocID="{AB21A5B6-436B-4F64-A93D-90367D5E487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14981-1B13-4042-B8A8-50C9BEC37BB0}" type="pres">
      <dgm:prSet presAssocID="{19F75779-157E-4DB2-8D74-1D8E7633531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4E1BF68F-6D1D-4E79-8675-61F6A07C87E2}" type="pres">
      <dgm:prSet presAssocID="{19F75779-157E-4DB2-8D74-1D8E7633531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B965113-F765-484C-9326-01FF99557F24}" type="pres">
      <dgm:prSet presAssocID="{D65068C2-D3A2-4E95-A9AF-58078F281BF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84609-3863-4863-ADD4-9BE8F0DE4494}" type="pres">
      <dgm:prSet presAssocID="{7104FAE6-38F5-4961-9CE4-1484AE11DEB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74FB0D6-F0D8-4C62-8ACF-52B430EF604D}" type="pres">
      <dgm:prSet presAssocID="{7104FAE6-38F5-4961-9CE4-1484AE11DEB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8A445F7-529F-4943-A758-643CC8C8EE4D}" type="pres">
      <dgm:prSet presAssocID="{A2F84BC4-504C-487D-AB72-F9561CBA953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36073-61E5-4104-A88F-64E4F8358FFA}" type="pres">
      <dgm:prSet presAssocID="{853A8CE5-A7B9-45E6-A6BB-D947CF79015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A898284-2C4B-4EF2-B96B-EA5EA9713A6C}" type="pres">
      <dgm:prSet presAssocID="{853A8CE5-A7B9-45E6-A6BB-D947CF79015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0AA4CAFE-2901-4D10-932D-B33FB1A4C2D1}" type="pres">
      <dgm:prSet presAssocID="{486E5C40-60FE-4B9D-A68A-DF296CA8F25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D08856-E5AC-4CBC-BDF3-3E0AA0503553}" srcId="{12A37410-3C9A-4555-A93F-12215BCA4F3E}" destId="{07F9C408-EB70-45C9-8D9C-D8BC3557AD34}" srcOrd="1" destOrd="0" parTransId="{FA9F047C-727D-4017-B437-55041249034D}" sibTransId="{EC6ED195-1D7D-49F6-B344-F9E72B1AE7F8}"/>
    <dgm:cxn modelId="{B3AFB08A-3A6D-46B8-AAF6-A9E15B8E8F69}" type="presOf" srcId="{19F75779-157E-4DB2-8D74-1D8E76335310}" destId="{4E1BF68F-6D1D-4E79-8675-61F6A07C87E2}" srcOrd="1" destOrd="0" presId="urn:microsoft.com/office/officeart/2005/8/layout/process5"/>
    <dgm:cxn modelId="{E032B4E6-C03E-46E3-A70B-410FEB1C7B53}" type="presOf" srcId="{A11A4132-9814-4FC7-982B-044EC972E26D}" destId="{FC8DC6B0-6FA3-4393-B067-610E4CC3D71F}" srcOrd="0" destOrd="0" presId="urn:microsoft.com/office/officeart/2005/8/layout/process5"/>
    <dgm:cxn modelId="{71F62E7A-6D00-48F6-BC4E-2CA64B9C065F}" type="presOf" srcId="{853A8CE5-A7B9-45E6-A6BB-D947CF79015D}" destId="{3A898284-2C4B-4EF2-B96B-EA5EA9713A6C}" srcOrd="1" destOrd="0" presId="urn:microsoft.com/office/officeart/2005/8/layout/process5"/>
    <dgm:cxn modelId="{3780C236-94F7-42E6-9C31-2A9C0774862C}" type="presOf" srcId="{A2F84BC4-504C-487D-AB72-F9561CBA9539}" destId="{D8A445F7-529F-4943-A758-643CC8C8EE4D}" srcOrd="0" destOrd="0" presId="urn:microsoft.com/office/officeart/2005/8/layout/process5"/>
    <dgm:cxn modelId="{4D4C08F2-1622-459B-B5AD-E2F8ABFB6F2E}" type="presOf" srcId="{D65068C2-D3A2-4E95-A9AF-58078F281BFF}" destId="{BB965113-F765-484C-9326-01FF99557F24}" srcOrd="0" destOrd="0" presId="urn:microsoft.com/office/officeart/2005/8/layout/process5"/>
    <dgm:cxn modelId="{3D106252-4A80-4320-9D21-3FA6B32ED87B}" type="presOf" srcId="{7104FAE6-38F5-4961-9CE4-1484AE11DEBD}" destId="{86184609-3863-4863-ADD4-9BE8F0DE4494}" srcOrd="0" destOrd="0" presId="urn:microsoft.com/office/officeart/2005/8/layout/process5"/>
    <dgm:cxn modelId="{38841869-6EA7-48CC-909F-E07385FBE5AD}" type="presOf" srcId="{19F75779-157E-4DB2-8D74-1D8E76335310}" destId="{C7F14981-1B13-4042-B8A8-50C9BEC37BB0}" srcOrd="0" destOrd="0" presId="urn:microsoft.com/office/officeart/2005/8/layout/process5"/>
    <dgm:cxn modelId="{2776A376-1BA2-4CAD-BDD4-2F54ABBC46F3}" type="presOf" srcId="{853A8CE5-A7B9-45E6-A6BB-D947CF79015D}" destId="{35C36073-61E5-4104-A88F-64E4F8358FFA}" srcOrd="0" destOrd="0" presId="urn:microsoft.com/office/officeart/2005/8/layout/process5"/>
    <dgm:cxn modelId="{E1C54A29-4D6B-47FA-A02E-F16A80D65521}" type="presOf" srcId="{AB21A5B6-436B-4F64-A93D-90367D5E4879}" destId="{F387BFB8-8599-479F-87BC-B4604B122B0A}" srcOrd="0" destOrd="0" presId="urn:microsoft.com/office/officeart/2005/8/layout/process5"/>
    <dgm:cxn modelId="{10C987B2-B640-49CC-8746-6949DA55D532}" type="presOf" srcId="{803C5F42-BD0D-49A6-9060-DA75FE290DFC}" destId="{0630F018-370A-4B1B-B8B9-9CCBEB75EE2E}" srcOrd="0" destOrd="0" presId="urn:microsoft.com/office/officeart/2005/8/layout/process5"/>
    <dgm:cxn modelId="{B7777451-5EDB-47DD-B4D3-95B41C703BE1}" type="presOf" srcId="{A11A4132-9814-4FC7-982B-044EC972E26D}" destId="{F6961404-B723-414B-80C9-3B7864F12D9B}" srcOrd="1" destOrd="0" presId="urn:microsoft.com/office/officeart/2005/8/layout/process5"/>
    <dgm:cxn modelId="{E8BC0616-881B-4BC3-AFCA-7B8591F014C6}" type="presOf" srcId="{486E5C40-60FE-4B9D-A68A-DF296CA8F25B}" destId="{0AA4CAFE-2901-4D10-932D-B33FB1A4C2D1}" srcOrd="0" destOrd="0" presId="urn:microsoft.com/office/officeart/2005/8/layout/process5"/>
    <dgm:cxn modelId="{CCBA2C2B-DFF5-4A08-88B4-EEF38C1FB92A}" srcId="{12A37410-3C9A-4555-A93F-12215BCA4F3E}" destId="{486E5C40-60FE-4B9D-A68A-DF296CA8F25B}" srcOrd="5" destOrd="0" parTransId="{21A5A566-2D8E-4B88-A3B7-5B8A4806096F}" sibTransId="{3AFBDA25-AE5F-4043-84EE-48E1BCF1AEC4}"/>
    <dgm:cxn modelId="{2B0A9045-0C12-4BBB-80EF-07FFF96C0355}" srcId="{12A37410-3C9A-4555-A93F-12215BCA4F3E}" destId="{D65068C2-D3A2-4E95-A9AF-58078F281BFF}" srcOrd="3" destOrd="0" parTransId="{78383F4E-C493-4C63-9BA6-370F34F40AA9}" sibTransId="{7104FAE6-38F5-4961-9CE4-1484AE11DEBD}"/>
    <dgm:cxn modelId="{40040916-AE2F-4D64-B394-66D70FA6BC02}" type="presOf" srcId="{EC6ED195-1D7D-49F6-B344-F9E72B1AE7F8}" destId="{4A639A03-D534-4926-ABF5-3BBA7C946160}" srcOrd="1" destOrd="0" presId="urn:microsoft.com/office/officeart/2005/8/layout/process5"/>
    <dgm:cxn modelId="{E8E9B0C0-7659-475E-8310-AB0B36120730}" type="presOf" srcId="{12A37410-3C9A-4555-A93F-12215BCA4F3E}" destId="{E19A15AF-AFA6-43CC-86EE-17C6956578D8}" srcOrd="0" destOrd="0" presId="urn:microsoft.com/office/officeart/2005/8/layout/process5"/>
    <dgm:cxn modelId="{2F320630-5BB8-4B73-ADC3-D3F714D61B36}" type="presOf" srcId="{7104FAE6-38F5-4961-9CE4-1484AE11DEBD}" destId="{B74FB0D6-F0D8-4C62-8ACF-52B430EF604D}" srcOrd="1" destOrd="0" presId="urn:microsoft.com/office/officeart/2005/8/layout/process5"/>
    <dgm:cxn modelId="{4CF75507-613A-42BA-8648-A7C6569F78A7}" srcId="{12A37410-3C9A-4555-A93F-12215BCA4F3E}" destId="{AB21A5B6-436B-4F64-A93D-90367D5E4879}" srcOrd="2" destOrd="0" parTransId="{8FFD5C2C-5405-44CD-83B2-53758D8C0249}" sibTransId="{19F75779-157E-4DB2-8D74-1D8E76335310}"/>
    <dgm:cxn modelId="{F4634A43-53F2-42AC-94F2-1AE6810CFCB9}" srcId="{12A37410-3C9A-4555-A93F-12215BCA4F3E}" destId="{A2F84BC4-504C-487D-AB72-F9561CBA9539}" srcOrd="4" destOrd="0" parTransId="{9D6AEC97-3848-4F24-85C9-FF8AE77AE1B3}" sibTransId="{853A8CE5-A7B9-45E6-A6BB-D947CF79015D}"/>
    <dgm:cxn modelId="{2CB4AD7D-49B4-4DB7-B325-A93CA1AED9E1}" type="presOf" srcId="{EC6ED195-1D7D-49F6-B344-F9E72B1AE7F8}" destId="{199A15F3-498A-4A94-AB2F-426F2B17B33F}" srcOrd="0" destOrd="0" presId="urn:microsoft.com/office/officeart/2005/8/layout/process5"/>
    <dgm:cxn modelId="{48BCC36B-5E11-47F2-BD13-4E94AC4D253A}" type="presOf" srcId="{07F9C408-EB70-45C9-8D9C-D8BC3557AD34}" destId="{5AB21661-3FBD-4956-9078-F29C291FB854}" srcOrd="0" destOrd="0" presId="urn:microsoft.com/office/officeart/2005/8/layout/process5"/>
    <dgm:cxn modelId="{223A2616-DA96-4867-8A56-D64770137E4D}" srcId="{12A37410-3C9A-4555-A93F-12215BCA4F3E}" destId="{803C5F42-BD0D-49A6-9060-DA75FE290DFC}" srcOrd="0" destOrd="0" parTransId="{1B20002B-53FF-400A-853B-F0C2ABC6AE58}" sibTransId="{A11A4132-9814-4FC7-982B-044EC972E26D}"/>
    <dgm:cxn modelId="{19FA7DDC-4381-4C8F-A8F7-80938945DBAB}" type="presParOf" srcId="{E19A15AF-AFA6-43CC-86EE-17C6956578D8}" destId="{0630F018-370A-4B1B-B8B9-9CCBEB75EE2E}" srcOrd="0" destOrd="0" presId="urn:microsoft.com/office/officeart/2005/8/layout/process5"/>
    <dgm:cxn modelId="{DEC5B5D2-6EDF-4720-B325-6A5D83853CDD}" type="presParOf" srcId="{E19A15AF-AFA6-43CC-86EE-17C6956578D8}" destId="{FC8DC6B0-6FA3-4393-B067-610E4CC3D71F}" srcOrd="1" destOrd="0" presId="urn:microsoft.com/office/officeart/2005/8/layout/process5"/>
    <dgm:cxn modelId="{45B8B769-52AB-4177-BC16-105A7B950EC6}" type="presParOf" srcId="{FC8DC6B0-6FA3-4393-B067-610E4CC3D71F}" destId="{F6961404-B723-414B-80C9-3B7864F12D9B}" srcOrd="0" destOrd="0" presId="urn:microsoft.com/office/officeart/2005/8/layout/process5"/>
    <dgm:cxn modelId="{5EA4E86B-0B2D-4878-B6B9-1DA91B0D51E3}" type="presParOf" srcId="{E19A15AF-AFA6-43CC-86EE-17C6956578D8}" destId="{5AB21661-3FBD-4956-9078-F29C291FB854}" srcOrd="2" destOrd="0" presId="urn:microsoft.com/office/officeart/2005/8/layout/process5"/>
    <dgm:cxn modelId="{F8EE4654-2CF6-4A20-B75F-5AAD57115BCB}" type="presParOf" srcId="{E19A15AF-AFA6-43CC-86EE-17C6956578D8}" destId="{199A15F3-498A-4A94-AB2F-426F2B17B33F}" srcOrd="3" destOrd="0" presId="urn:microsoft.com/office/officeart/2005/8/layout/process5"/>
    <dgm:cxn modelId="{B004D820-5F00-4D52-B367-EEB8CDF40593}" type="presParOf" srcId="{199A15F3-498A-4A94-AB2F-426F2B17B33F}" destId="{4A639A03-D534-4926-ABF5-3BBA7C946160}" srcOrd="0" destOrd="0" presId="urn:microsoft.com/office/officeart/2005/8/layout/process5"/>
    <dgm:cxn modelId="{5D160208-ACB4-4FFC-8D77-473DD0415BC2}" type="presParOf" srcId="{E19A15AF-AFA6-43CC-86EE-17C6956578D8}" destId="{F387BFB8-8599-479F-87BC-B4604B122B0A}" srcOrd="4" destOrd="0" presId="urn:microsoft.com/office/officeart/2005/8/layout/process5"/>
    <dgm:cxn modelId="{1EA43DC1-5871-48CE-B387-070C0749BE3C}" type="presParOf" srcId="{E19A15AF-AFA6-43CC-86EE-17C6956578D8}" destId="{C7F14981-1B13-4042-B8A8-50C9BEC37BB0}" srcOrd="5" destOrd="0" presId="urn:microsoft.com/office/officeart/2005/8/layout/process5"/>
    <dgm:cxn modelId="{1EEBEA7F-7A95-4405-B918-68C169A59F98}" type="presParOf" srcId="{C7F14981-1B13-4042-B8A8-50C9BEC37BB0}" destId="{4E1BF68F-6D1D-4E79-8675-61F6A07C87E2}" srcOrd="0" destOrd="0" presId="urn:microsoft.com/office/officeart/2005/8/layout/process5"/>
    <dgm:cxn modelId="{75DF6B05-A86F-4699-B2CB-143B7702E1EA}" type="presParOf" srcId="{E19A15AF-AFA6-43CC-86EE-17C6956578D8}" destId="{BB965113-F765-484C-9326-01FF99557F24}" srcOrd="6" destOrd="0" presId="urn:microsoft.com/office/officeart/2005/8/layout/process5"/>
    <dgm:cxn modelId="{8177C3BE-607E-4E80-9E2B-17E4BB79D627}" type="presParOf" srcId="{E19A15AF-AFA6-43CC-86EE-17C6956578D8}" destId="{86184609-3863-4863-ADD4-9BE8F0DE4494}" srcOrd="7" destOrd="0" presId="urn:microsoft.com/office/officeart/2005/8/layout/process5"/>
    <dgm:cxn modelId="{A715BF45-8E72-43BF-84DF-19FC47C0A145}" type="presParOf" srcId="{86184609-3863-4863-ADD4-9BE8F0DE4494}" destId="{B74FB0D6-F0D8-4C62-8ACF-52B430EF604D}" srcOrd="0" destOrd="0" presId="urn:microsoft.com/office/officeart/2005/8/layout/process5"/>
    <dgm:cxn modelId="{58E3F637-E017-4E6E-B683-DB99ACC77038}" type="presParOf" srcId="{E19A15AF-AFA6-43CC-86EE-17C6956578D8}" destId="{D8A445F7-529F-4943-A758-643CC8C8EE4D}" srcOrd="8" destOrd="0" presId="urn:microsoft.com/office/officeart/2005/8/layout/process5"/>
    <dgm:cxn modelId="{5F2936DA-3611-48F0-967E-CF7A2B540613}" type="presParOf" srcId="{E19A15AF-AFA6-43CC-86EE-17C6956578D8}" destId="{35C36073-61E5-4104-A88F-64E4F8358FFA}" srcOrd="9" destOrd="0" presId="urn:microsoft.com/office/officeart/2005/8/layout/process5"/>
    <dgm:cxn modelId="{43AFEF64-F7A6-4804-ABCC-DE22FA77BB3B}" type="presParOf" srcId="{35C36073-61E5-4104-A88F-64E4F8358FFA}" destId="{3A898284-2C4B-4EF2-B96B-EA5EA9713A6C}" srcOrd="0" destOrd="0" presId="urn:microsoft.com/office/officeart/2005/8/layout/process5"/>
    <dgm:cxn modelId="{81CFBCD4-5AB3-4756-86DA-B57FAB1DA3AD}" type="presParOf" srcId="{E19A15AF-AFA6-43CC-86EE-17C6956578D8}" destId="{0AA4CAFE-2901-4D10-932D-B33FB1A4C2D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0F018-370A-4B1B-B8B9-9CCBEB75EE2E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Data Collection</a:t>
          </a:r>
        </a:p>
      </dsp:txBody>
      <dsp:txXfrm>
        <a:off x="44665" y="1038705"/>
        <a:ext cx="2060143" cy="1206068"/>
      </dsp:txXfrm>
    </dsp:sp>
    <dsp:sp modelId="{FC8DC6B0-6FA3-4393-B067-610E4CC3D71F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30227" y="1482881"/>
        <a:ext cx="316861" cy="317716"/>
      </dsp:txXfrm>
    </dsp:sp>
    <dsp:sp modelId="{5AB21661-3FBD-4956-9078-F29C291FB854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Data Preprocessing</a:t>
          </a:r>
        </a:p>
      </dsp:txBody>
      <dsp:txXfrm>
        <a:off x="3033928" y="1038705"/>
        <a:ext cx="2060143" cy="1206068"/>
      </dsp:txXfrm>
    </dsp:sp>
    <dsp:sp modelId="{199A15F3-498A-4A94-AB2F-426F2B17B33F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19490" y="1482881"/>
        <a:ext cx="316861" cy="317716"/>
      </dsp:txXfrm>
    </dsp:sp>
    <dsp:sp modelId="{F387BFB8-8599-479F-87BC-B4604B122B0A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EDA</a:t>
          </a:r>
        </a:p>
      </dsp:txBody>
      <dsp:txXfrm>
        <a:off x="6023190" y="1038705"/>
        <a:ext cx="2060143" cy="1206068"/>
      </dsp:txXfrm>
    </dsp:sp>
    <dsp:sp modelId="{C7F14981-1B13-4042-B8A8-50C9BEC37BB0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6894404" y="2470192"/>
        <a:ext cx="317716" cy="316861"/>
      </dsp:txXfrm>
    </dsp:sp>
    <dsp:sp modelId="{BB965113-F765-484C-9326-01FF99557F24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Feature Engineering</a:t>
          </a:r>
        </a:p>
      </dsp:txBody>
      <dsp:txXfrm>
        <a:off x="6023190" y="3173893"/>
        <a:ext cx="2060143" cy="1206068"/>
      </dsp:txXfrm>
    </dsp:sp>
    <dsp:sp modelId="{86184609-3863-4863-ADD4-9BE8F0DE4494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5480910" y="3618068"/>
        <a:ext cx="316861" cy="317716"/>
      </dsp:txXfrm>
    </dsp:sp>
    <dsp:sp modelId="{D8A445F7-529F-4943-A758-643CC8C8EE4D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Modeling</a:t>
          </a:r>
        </a:p>
      </dsp:txBody>
      <dsp:txXfrm>
        <a:off x="3033928" y="3173892"/>
        <a:ext cx="2060143" cy="1206068"/>
      </dsp:txXfrm>
    </dsp:sp>
    <dsp:sp modelId="{35C36073-61E5-4104-A88F-64E4F8358FFA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491648" y="3618068"/>
        <a:ext cx="316861" cy="317716"/>
      </dsp:txXfrm>
    </dsp:sp>
    <dsp:sp modelId="{0AA4CAFE-2901-4D10-932D-B33FB1A4C2D1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Production</a:t>
          </a:r>
        </a:p>
      </dsp:txBody>
      <dsp:txXfrm>
        <a:off x="44665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68615-2FC3-4FC8-B659-0FCABDBF9C31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B6499-AC2C-4B80-B002-3C165815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6499-AC2C-4B80-B002-3C16581565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6499-AC2C-4B80-B002-3C16581565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6499-AC2C-4B80-B002-3C16581565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6499-AC2C-4B80-B002-3C16581565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ADD-ED5F-44E1-93F4-964F276049FF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3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16F2-C366-47EA-BB68-0F9228234958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50B3-872C-4E92-8D37-F169D593FE98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B87C-49E2-4E2D-B890-009F43D3CF2A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9F81-F993-4649-84B8-EE2D55E8056F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AE72-7633-4EE2-B9AB-BD67E0C1D2A9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48FE-4D2D-4A07-B39D-2FF336E5B7F5}" type="datetime1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15A3-2603-4F07-B40C-809EC9724887}" type="datetime1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1911-5824-4FFD-9E5F-FBAE3301FA52}" type="datetime1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2D0A-F0D0-4C58-81BC-0D456F7A588B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1C82-896B-4136-8FA3-25986E6B73C6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ECFB-96A1-41CB-99A0-1CD1BF35D169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DDE5-E380-4CFB-BC2B-451A85DD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archive.ics.uci.edu/ml/datasets/diabetes+130-us+hospitals+for+years+1999-2008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023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Predicting Readmission of Diabetic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1328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/>
              <a:t>Chao Sang</a:t>
            </a:r>
          </a:p>
          <a:p>
            <a:r>
              <a:rPr lang="en-US" dirty="0"/>
              <a:t>Ph.D. Candidate</a:t>
            </a:r>
          </a:p>
          <a:p>
            <a:r>
              <a:rPr lang="en-US" dirty="0"/>
              <a:t>University of Pittsburgh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EDA – Categorical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22DDE5-E380-4CFB-BC2B-451A85DD3C4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B6865-4143-7E45-872B-83B4569BA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1" t="50686" r="-1"/>
          <a:stretch/>
        </p:blipFill>
        <p:spPr>
          <a:xfrm>
            <a:off x="7004255" y="4409768"/>
            <a:ext cx="3212689" cy="2448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B6865-4143-7E45-872B-83B4569BA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09" r="49528"/>
          <a:stretch/>
        </p:blipFill>
        <p:spPr>
          <a:xfrm>
            <a:off x="1609291" y="4409768"/>
            <a:ext cx="3265846" cy="2447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6B6865-4143-7E45-872B-83B4569BA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90" r="1" b="49032"/>
          <a:stretch/>
        </p:blipFill>
        <p:spPr>
          <a:xfrm>
            <a:off x="1783325" y="1646274"/>
            <a:ext cx="3203626" cy="2530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B6865-4143-7E45-872B-83B4569BA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78" b="49610"/>
          <a:stretch/>
        </p:blipFill>
        <p:spPr>
          <a:xfrm>
            <a:off x="6837694" y="1630571"/>
            <a:ext cx="3243211" cy="25016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8153" y="1407538"/>
            <a:ext cx="321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Med change vs. Readmission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2460" y="4108541"/>
            <a:ext cx="321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A1Cresultvs. Readmission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9918" y="4108541"/>
            <a:ext cx="321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Max_glu</a:t>
            </a:r>
            <a:r>
              <a:rPr lang="en-US" dirty="0">
                <a:solidFill>
                  <a:srgbClr val="C00000"/>
                </a:solidFill>
              </a:rPr>
              <a:t> vs. Readmission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8002" y="1445905"/>
            <a:ext cx="321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Diabetes Med vs. Readmission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142209" y="6010707"/>
            <a:ext cx="662578" cy="6515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93976" y="4823516"/>
            <a:ext cx="199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 with high glucose serum have higher change to be readmitted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080196" y="5498382"/>
            <a:ext cx="1136749" cy="525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6" grpId="0"/>
      <p:bldP spid="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Feature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9745" y="1427707"/>
            <a:ext cx="4468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Diagnoses: ‘diag_1’, ‘diag_2’, ‘diag_3’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Represented by ICD9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has over 700 unique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Encoded into 18 categories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04" y="3447451"/>
            <a:ext cx="4030685" cy="331517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35728" y="1427707"/>
            <a:ext cx="4259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23 Medications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has 4 categories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Combined into 2: take or not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Steady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Down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225660" y="3720280"/>
            <a:ext cx="929629" cy="14139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745744" y="3447451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45744" y="4178018"/>
            <a:ext cx="71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9252213" y="3568674"/>
            <a:ext cx="480447" cy="12911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9252214" y="4298125"/>
            <a:ext cx="480447" cy="12911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9" grpId="0"/>
      <p:bldP spid="40" grpId="0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Feature Engineering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93" y="3420304"/>
            <a:ext cx="3646791" cy="2588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7015" y="1514612"/>
            <a:ext cx="4194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C00000"/>
                </a:solidFill>
              </a:rPr>
              <a:t>Admission_type_id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8 categories initially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Combined into two categories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88152" y="3676770"/>
            <a:ext cx="1440753" cy="5713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19150" y="5452083"/>
            <a:ext cx="1549239" cy="212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95884" y="3772095"/>
            <a:ext cx="12510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Emergency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3505" y="4582927"/>
            <a:ext cx="76252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Other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88151" y="4359722"/>
            <a:ext cx="1580238" cy="104465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719149" y="5740995"/>
            <a:ext cx="1409756" cy="29264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41" y="3420304"/>
            <a:ext cx="3311359" cy="34376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12729" y="1378992"/>
            <a:ext cx="4194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C00000"/>
                </a:solidFill>
              </a:rPr>
              <a:t>Admission_source_id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26 categories initially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Combined into three categories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Emergency, referral,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Feature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1808444"/>
            <a:ext cx="4690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Given in 10-year range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Replaced by middle value of each range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7298" y="1854611"/>
            <a:ext cx="4690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C00000"/>
                </a:solidFill>
              </a:rPr>
              <a:t>Discharge_disposition_id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 have run models using combined discharge categories (discharged to home or other)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However, the models gave us higher accuracy if they were not combined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8" y="3721140"/>
            <a:ext cx="4690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Number of total hospital visits - created</a:t>
            </a:r>
          </a:p>
          <a:p>
            <a:pPr>
              <a:lnSpc>
                <a:spcPct val="150000"/>
              </a:lnSpc>
            </a:pPr>
            <a:r>
              <a:rPr lang="en-US" sz="2000" i="1" dirty="0" err="1"/>
              <a:t>number_visits</a:t>
            </a:r>
            <a:r>
              <a:rPr lang="en-US" sz="2000" i="1" dirty="0"/>
              <a:t> = </a:t>
            </a:r>
            <a:r>
              <a:rPr lang="en-US" sz="2000" i="1" dirty="0" err="1"/>
              <a:t>number_outpatient</a:t>
            </a:r>
            <a:r>
              <a:rPr lang="en-US" sz="2000" i="1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                             + </a:t>
            </a:r>
            <a:r>
              <a:rPr lang="en-US" sz="2000" i="1" dirty="0" err="1"/>
              <a:t>number_inpatient</a:t>
            </a:r>
            <a:r>
              <a:rPr lang="en-US" sz="2000" i="1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                             + </a:t>
            </a:r>
            <a:r>
              <a:rPr lang="en-US" sz="2000" i="1" dirty="0" err="1"/>
              <a:t>number_emergency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Preparation and Evaluation Metrics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3289" y="2139812"/>
            <a:ext cx="2635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Evaluation metrics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Accuracy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Recall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Precision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ROC-AUC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410646"/>
            <a:ext cx="5720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Data preparation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Standard Scaling numerical features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Dummy encoding categorical features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Split training and testing sets (80/20)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6180" y="2399346"/>
            <a:ext cx="5596206" cy="2591488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ounded Rectangle 6"/>
          <p:cNvSpPr/>
          <p:nvPr/>
        </p:nvSpPr>
        <p:spPr>
          <a:xfrm>
            <a:off x="7349358" y="2063216"/>
            <a:ext cx="3402724" cy="3015513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Training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715" y="1705697"/>
            <a:ext cx="401515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Logistic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to interpret, fast to run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K-Nearest Means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to interpret, fast to run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Ensemble (Bagging),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Good performance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C00000"/>
                </a:solidFill>
              </a:rPr>
              <a:t>XGBoost</a:t>
            </a:r>
            <a:endParaRPr lang="en-US" sz="2400" dirty="0">
              <a:solidFill>
                <a:srgbClr val="C00000"/>
              </a:solidFill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000" dirty="0"/>
              <a:t>Ensemble (Boosting)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000" dirty="0"/>
              <a:t>Good performance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249686" y="3738537"/>
            <a:ext cx="2444261" cy="19784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06693" y="3155445"/>
            <a:ext cx="201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Hyperparameter</a:t>
            </a:r>
            <a:r>
              <a:rPr lang="en-US" dirty="0"/>
              <a:t> Tuning: Grid 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4929" y="3936379"/>
            <a:ext cx="16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– fold </a:t>
            </a:r>
          </a:p>
          <a:p>
            <a:pPr algn="ctr"/>
            <a:r>
              <a:rPr lang="en-US" dirty="0"/>
              <a:t>cross validation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5588" y="3052628"/>
            <a:ext cx="2544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Logistic Regression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KNN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Random Forest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XGBoost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6282" y="1690688"/>
            <a:ext cx="3956441" cy="4595812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ounded Rectangle 12"/>
          <p:cNvSpPr/>
          <p:nvPr/>
        </p:nvSpPr>
        <p:spPr>
          <a:xfrm>
            <a:off x="6775588" y="2949890"/>
            <a:ext cx="2544838" cy="1703771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ight Arrow 13"/>
          <p:cNvSpPr/>
          <p:nvPr/>
        </p:nvSpPr>
        <p:spPr>
          <a:xfrm>
            <a:off x="9367389" y="3720695"/>
            <a:ext cx="512262" cy="2335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26615" y="3386277"/>
            <a:ext cx="1811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Evaluation &amp; comparison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926615" y="3386276"/>
            <a:ext cx="2004646" cy="830998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10332656" y="2821795"/>
            <a:ext cx="134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09042" y="2395646"/>
            <a:ext cx="161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3" grpId="0" animBg="1"/>
      <p:bldP spid="14" grpId="0" animBg="1"/>
      <p:bldP spid="15" grpId="0"/>
      <p:bldP spid="16" grpId="0" animBg="1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Early Stopping for </a:t>
            </a:r>
            <a:r>
              <a:rPr lang="en-US" dirty="0" err="1">
                <a:solidFill>
                  <a:srgbClr val="C00000"/>
                </a:solidFill>
              </a:rPr>
              <a:t>XGBoost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7445" y="5710989"/>
            <a:ext cx="667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stopped if the </a:t>
            </a:r>
            <a:r>
              <a:rPr lang="en-US" dirty="0" err="1"/>
              <a:t>auc</a:t>
            </a:r>
            <a:r>
              <a:rPr lang="en-US" dirty="0"/>
              <a:t> score was not improved in 10 epochs.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45" y="1663297"/>
            <a:ext cx="5707536" cy="40476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03B9F-19F9-AF4D-AF7E-B9F7A9CFA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7"/>
          <a:stretch/>
        </p:blipFill>
        <p:spPr>
          <a:xfrm>
            <a:off x="6096000" y="1102576"/>
            <a:ext cx="5555373" cy="2090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Evaluation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22699" y="2766698"/>
            <a:ext cx="4828674" cy="3133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04824" y="3699184"/>
            <a:ext cx="50043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Winner: </a:t>
            </a:r>
            <a:r>
              <a:rPr lang="en-US" sz="2000" dirty="0" err="1">
                <a:solidFill>
                  <a:srgbClr val="C00000"/>
                </a:solidFill>
              </a:rPr>
              <a:t>XGBoost</a:t>
            </a:r>
            <a:endParaRPr lang="en-US" sz="2000" dirty="0">
              <a:solidFill>
                <a:srgbClr val="C00000"/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Accuracy: 64.9%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KNN also has decent performance and easy to run. However, it can not give feature importance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2147724"/>
            <a:ext cx="4604084" cy="36135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32C86-1E96-D340-9C8B-F06EFF34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55" y="1890743"/>
            <a:ext cx="2719442" cy="46021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25" y="3545922"/>
            <a:ext cx="6052285" cy="3312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16" y="208814"/>
            <a:ext cx="6501063" cy="3196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Feature Importance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8379" y="1490633"/>
            <a:ext cx="214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Logistic Regression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04158" y="1607179"/>
            <a:ext cx="214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Random Forest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55342" y="5369053"/>
            <a:ext cx="153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XGBoost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67326" y="2123835"/>
            <a:ext cx="1796716" cy="15337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925552" y="420672"/>
            <a:ext cx="1614237" cy="9522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36105" y="3876004"/>
            <a:ext cx="1614237" cy="8885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391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C00000"/>
                </a:solidFill>
              </a:rPr>
              <a:t>XGBoost</a:t>
            </a:r>
            <a:r>
              <a:rPr lang="en-US" sz="2000" dirty="0"/>
              <a:t> gives us the best prediction (higher accuracy, recall, precision, AUC)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Accuracy: </a:t>
            </a:r>
            <a:r>
              <a:rPr lang="en-US" sz="2000" dirty="0">
                <a:solidFill>
                  <a:srgbClr val="C00000"/>
                </a:solidFill>
              </a:rPr>
              <a:t>64.9%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Simple model like KNN also shows decent performance. However, it can not provide feature importance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The most important features are: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Numerical features: Number of medications,  number of visits, number of inpatient, number of emergency, number of lab procedure, time in hospital, 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Categorical features: Discharge disposition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above features mentioned should be given extra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Hospital Readmission: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70248" y="4816716"/>
            <a:ext cx="27864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https://news.yale.edu/2015/01/15/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49" y="2060749"/>
            <a:ext cx="4790151" cy="278245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69671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Patient who had been discharged from a hospital is admitted again within a specified time interval</a:t>
            </a:r>
          </a:p>
          <a:p>
            <a:pPr>
              <a:lnSpc>
                <a:spcPct val="150000"/>
              </a:lnSpc>
            </a:pPr>
            <a:r>
              <a:rPr lang="en-US" dirty="0"/>
              <a:t>Indicator of hospital quality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Increasing cost of care</a:t>
            </a:r>
          </a:p>
        </p:txBody>
      </p:sp>
    </p:spTree>
    <p:extLst>
      <p:ext uri="{BB962C8B-B14F-4D97-AF65-F5344CB8AC3E}">
        <p14:creationId xmlns:p14="http://schemas.microsoft.com/office/powerpoint/2010/main" val="587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391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Fine tuning </a:t>
            </a:r>
            <a:r>
              <a:rPr lang="en-US" sz="2000" dirty="0" err="1"/>
              <a:t>hyperparameters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Predicted classes can be balanced by resampling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Feature engineering can be improved in several ways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Group into more categories instead of 2 or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Different models can be tried on this data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Neural networks usually gives higher accuracy. However, it lacks interpretability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a better threshold to label the prediction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Decrease threshold (from 0.5) can increase the sensitivity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5905" y="1988452"/>
            <a:ext cx="5097379" cy="3940091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Central questions: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What </a:t>
            </a:r>
            <a:r>
              <a:rPr lang="en-US" dirty="0">
                <a:solidFill>
                  <a:srgbClr val="C00000"/>
                </a:solidFill>
              </a:rPr>
              <a:t>factors</a:t>
            </a:r>
            <a:r>
              <a:rPr lang="en-US" dirty="0"/>
              <a:t> are the strongest </a:t>
            </a:r>
            <a:r>
              <a:rPr lang="en-US" dirty="0">
                <a:solidFill>
                  <a:srgbClr val="C00000"/>
                </a:solidFill>
              </a:rPr>
              <a:t>predictors</a:t>
            </a:r>
            <a:r>
              <a:rPr lang="en-US" dirty="0"/>
              <a:t> for hospital readmission in diabetic patients?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Can we accurately </a:t>
            </a:r>
            <a:r>
              <a:rPr lang="en-US" dirty="0">
                <a:solidFill>
                  <a:srgbClr val="C00000"/>
                </a:solidFill>
              </a:rPr>
              <a:t>predict</a:t>
            </a:r>
            <a:r>
              <a:rPr lang="en-US" dirty="0"/>
              <a:t> the hospital readmission?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1114" y="2018131"/>
            <a:ext cx="4333372" cy="3349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600" dirty="0">
                <a:solidFill>
                  <a:srgbClr val="C00000"/>
                </a:solidFill>
              </a:rPr>
              <a:t>Objectives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Build predictive models to predict readmission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Identify the important factors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1684" y="2018131"/>
            <a:ext cx="5406190" cy="3940091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71297" y="1988451"/>
            <a:ext cx="4643189" cy="3940091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3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Problem-solving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E5-E380-4CFB-BC2B-451A85DD3C4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20560025"/>
              </p:ext>
            </p:extLst>
          </p:nvPr>
        </p:nvGraphicFramePr>
        <p:xfrm>
          <a:off x="2032000" y="9376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803820" y="1571223"/>
            <a:ext cx="5615188" cy="415987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211607" y="2220077"/>
            <a:ext cx="1771202" cy="619375"/>
          </a:xfrm>
        </p:spPr>
        <p:txBody>
          <a:bodyPr>
            <a:noAutofit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US" sz="1800" dirty="0">
                <a:hlinkClick r:id="rId7"/>
              </a:rPr>
              <a:t>UCI Diabetes 130-US hospitals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08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Exploratory Data Analysis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22DDE5-E380-4CFB-BC2B-451A85DD3C4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C1AA2-79AC-834E-BE40-EB554B696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2878"/>
            <a:ext cx="5700623" cy="3104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29AC5-C62A-1143-A632-4094928E05A2}"/>
              </a:ext>
            </a:extLst>
          </p:cNvPr>
          <p:cNvSpPr txBox="1"/>
          <p:nvPr/>
        </p:nvSpPr>
        <p:spPr>
          <a:xfrm>
            <a:off x="838200" y="4662497"/>
            <a:ext cx="58820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101766 observations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50 features (13 numerical, 37 categorical)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characteristics, conditions, test and 23 medications.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Hospital outcomes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9944E-2C28-0249-BF7B-65ACE54B0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286" y="1502878"/>
            <a:ext cx="2474804" cy="27240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5B56D2-6571-DE4B-9AF0-DD69AF64F0B2}"/>
              </a:ext>
            </a:extLst>
          </p:cNvPr>
          <p:cNvSpPr txBox="1"/>
          <p:nvPr/>
        </p:nvSpPr>
        <p:spPr>
          <a:xfrm>
            <a:off x="8345438" y="4704767"/>
            <a:ext cx="366029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Details of three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Helpful for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222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22DDE5-E380-4CFB-BC2B-451A85DD3C4A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14B61-384F-AD46-A36D-3D5F69D7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33" y="2242675"/>
            <a:ext cx="5431567" cy="3727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5E8DD-E665-B843-83B4-A514E8106FBF}"/>
              </a:ext>
            </a:extLst>
          </p:cNvPr>
          <p:cNvSpPr txBox="1"/>
          <p:nvPr/>
        </p:nvSpPr>
        <p:spPr>
          <a:xfrm>
            <a:off x="2421770" y="1536739"/>
            <a:ext cx="227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E5321-3ECB-444E-A574-AB93066B70FA}"/>
              </a:ext>
            </a:extLst>
          </p:cNvPr>
          <p:cNvSpPr txBox="1"/>
          <p:nvPr/>
        </p:nvSpPr>
        <p:spPr>
          <a:xfrm>
            <a:off x="8257817" y="1536738"/>
            <a:ext cx="273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Redundant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3A7F2-0F90-6340-B03E-E0341599C19D}"/>
              </a:ext>
            </a:extLst>
          </p:cNvPr>
          <p:cNvSpPr/>
          <p:nvPr/>
        </p:nvSpPr>
        <p:spPr>
          <a:xfrm>
            <a:off x="8257817" y="2459153"/>
            <a:ext cx="28780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Dropped</a:t>
            </a:r>
            <a:r>
              <a:rPr lang="en-US" sz="2000" i="1" dirty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'</a:t>
            </a:r>
            <a:r>
              <a:rPr lang="en-US" sz="2000" i="1" dirty="0" err="1">
                <a:solidFill>
                  <a:srgbClr val="FF0000"/>
                </a:solidFill>
              </a:rPr>
              <a:t>examide</a:t>
            </a:r>
            <a:r>
              <a:rPr lang="en-US" sz="2000" i="1" dirty="0">
                <a:solidFill>
                  <a:srgbClr val="FF0000"/>
                </a:solidFill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'</a:t>
            </a:r>
            <a:r>
              <a:rPr lang="en-US" sz="2000" i="1" dirty="0" err="1">
                <a:solidFill>
                  <a:srgbClr val="FF0000"/>
                </a:solidFill>
              </a:rPr>
              <a:t>citoglipton</a:t>
            </a:r>
            <a:r>
              <a:rPr lang="en-US" sz="2000" i="1" dirty="0">
                <a:solidFill>
                  <a:srgbClr val="FF0000"/>
                </a:solidFill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0000"/>
                </a:solidFill>
              </a:rPr>
              <a:t>'</a:t>
            </a:r>
            <a:r>
              <a:rPr lang="en-US" sz="2000" i="1" dirty="0" err="1">
                <a:solidFill>
                  <a:srgbClr val="FF0000"/>
                </a:solidFill>
              </a:rPr>
              <a:t>encounter_id</a:t>
            </a:r>
            <a:r>
              <a:rPr lang="en-US" sz="2000" i="1" dirty="0">
                <a:solidFill>
                  <a:srgbClr val="FF0000"/>
                </a:solidFill>
              </a:rPr>
              <a:t>‘</a:t>
            </a:r>
          </a:p>
          <a:p>
            <a:endParaRPr lang="en-US" sz="2000" dirty="0"/>
          </a:p>
          <a:p>
            <a:r>
              <a:rPr lang="en-US" sz="2000" dirty="0"/>
              <a:t>These three features have the same information for all rows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2033" y="2684585"/>
            <a:ext cx="5326059" cy="11723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12033" y="5549168"/>
            <a:ext cx="5326059" cy="3358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2961690"/>
            <a:ext cx="110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Dropped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5506607"/>
            <a:ext cx="1101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Dropped rows</a:t>
            </a:r>
          </a:p>
        </p:txBody>
      </p:sp>
    </p:spTree>
    <p:extLst>
      <p:ext uri="{BB962C8B-B14F-4D97-AF65-F5344CB8AC3E}">
        <p14:creationId xmlns:p14="http://schemas.microsoft.com/office/powerpoint/2010/main" val="11849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EDA – Predicted Variable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22DDE5-E380-4CFB-BC2B-451A85DD3C4A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A88DD-7517-D544-9E6C-CE49195E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396383" cy="2705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C1D436-5A46-A04B-B38E-0705586EB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57" y="1690688"/>
            <a:ext cx="4320517" cy="2705466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861539" y="2672861"/>
            <a:ext cx="949569" cy="32824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76" y="4522644"/>
            <a:ext cx="5421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were </a:t>
            </a:r>
            <a:r>
              <a:rPr lang="en-US" dirty="0">
                <a:solidFill>
                  <a:srgbClr val="C00000"/>
                </a:solidFill>
              </a:rPr>
              <a:t>three categories </a:t>
            </a:r>
            <a:r>
              <a:rPr lang="en-US" dirty="0"/>
              <a:t>in the predicted variable: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readmitted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Readmitted within 30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Readmitted after 30 days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5555" y="4522644"/>
            <a:ext cx="474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Objective: </a:t>
            </a:r>
            <a:r>
              <a:rPr lang="en-US" dirty="0">
                <a:solidFill>
                  <a:srgbClr val="C00000"/>
                </a:solidFill>
              </a:rPr>
              <a:t>Binary</a:t>
            </a:r>
            <a:r>
              <a:rPr lang="en-US" dirty="0"/>
              <a:t> prediction (Readmitted or not)</a:t>
            </a:r>
          </a:p>
          <a:p>
            <a:pPr>
              <a:lnSpc>
                <a:spcPct val="150000"/>
              </a:lnSpc>
            </a:pPr>
            <a:r>
              <a:rPr lang="en-US" dirty="0"/>
              <a:t>‘&lt;30’ and ‘&gt;30’ days were grouped together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6646" y="2133600"/>
            <a:ext cx="2262554" cy="2110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EDA – Numerical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22DDE5-E380-4CFB-BC2B-451A85DD3C4A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1AA52-5890-6243-8903-B0BDCA90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769"/>
            <a:ext cx="5902569" cy="53857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145853"/>
            <a:ext cx="1611923" cy="1434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710019"/>
            <a:ext cx="215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Highest correlations with ‘readmitted’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9DC67-D5EF-4A41-A540-043C1AD5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47" y="1690688"/>
            <a:ext cx="4982308" cy="39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2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EDA – Categorical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22DDE5-E380-4CFB-BC2B-451A85DD3C4A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DA80C-3FE4-E746-9F68-21F05F01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81" y="1713122"/>
            <a:ext cx="4158020" cy="238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5FD0E4-6EF7-9549-86EA-E5BBA48AC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17"/>
          <a:stretch/>
        </p:blipFill>
        <p:spPr>
          <a:xfrm>
            <a:off x="664907" y="4530124"/>
            <a:ext cx="4714568" cy="2327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B9144-D9CB-A34B-88EE-99A7DCE893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89"/>
          <a:stretch/>
        </p:blipFill>
        <p:spPr>
          <a:xfrm>
            <a:off x="6940194" y="1690688"/>
            <a:ext cx="4560013" cy="2285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037A58-42E5-2D42-95B3-EBC2680605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26"/>
          <a:stretch/>
        </p:blipFill>
        <p:spPr>
          <a:xfrm>
            <a:off x="6940194" y="4517775"/>
            <a:ext cx="4714568" cy="22836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3680" y="1424373"/>
            <a:ext cx="6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8383" y="4160792"/>
            <a:ext cx="20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Age vs. Readmission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6136" y="136132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Ethnicity vs. Readmission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04123" y="41484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Gender vs. Readmission</a:t>
            </a:r>
          </a:p>
        </p:txBody>
      </p:sp>
    </p:spTree>
    <p:extLst>
      <p:ext uri="{BB962C8B-B14F-4D97-AF65-F5344CB8AC3E}">
        <p14:creationId xmlns:p14="http://schemas.microsoft.com/office/powerpoint/2010/main" val="41030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714</Words>
  <Application>Microsoft Office PowerPoint</Application>
  <PresentationFormat>Widescreen</PresentationFormat>
  <Paragraphs>181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Predicting Readmission of Diabetic Patients</vt:lpstr>
      <vt:lpstr>Hospital Readmission:</vt:lpstr>
      <vt:lpstr>Objectives</vt:lpstr>
      <vt:lpstr>Problem-solving workflow</vt:lpstr>
      <vt:lpstr>Exploratory Data Analysis (EDA)</vt:lpstr>
      <vt:lpstr>EDA</vt:lpstr>
      <vt:lpstr>EDA – Predicted Variable </vt:lpstr>
      <vt:lpstr>EDA – Numerical Features</vt:lpstr>
      <vt:lpstr>EDA – Categorical Features</vt:lpstr>
      <vt:lpstr>EDA – Categorical Features</vt:lpstr>
      <vt:lpstr>Feature Engineering</vt:lpstr>
      <vt:lpstr>Feature Engineering</vt:lpstr>
      <vt:lpstr>Feature Engineering</vt:lpstr>
      <vt:lpstr>Data Preparation and Evaluation Metrics</vt:lpstr>
      <vt:lpstr>Training models</vt:lpstr>
      <vt:lpstr>Early Stopping for XGBoost</vt:lpstr>
      <vt:lpstr>Evaluation</vt:lpstr>
      <vt:lpstr>Feature Importance</vt:lpstr>
      <vt:lpstr>Summary</vt:lpstr>
      <vt:lpstr>Future work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Readmission of Patients with Diabetes </dc:title>
  <dc:creator>Chao Sang</dc:creator>
  <cp:lastModifiedBy>Chao Sang</cp:lastModifiedBy>
  <cp:revision>77</cp:revision>
  <dcterms:created xsi:type="dcterms:W3CDTF">2020-06-12T02:36:50Z</dcterms:created>
  <dcterms:modified xsi:type="dcterms:W3CDTF">2020-07-08T15:50:46Z</dcterms:modified>
</cp:coreProperties>
</file>