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lvl="0">
      <a:defRPr lang="es-CR"/>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734"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s-C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s-CR"/>
          </a:p>
        </p:txBody>
      </p:sp>
      <p:sp>
        <p:nvSpPr>
          <p:cNvPr id="4" name="Date Placeholder 3"/>
          <p:cNvSpPr>
            <a:spLocks noGrp="1"/>
          </p:cNvSpPr>
          <p:nvPr>
            <p:ph type="dt" sz="half" idx="10"/>
          </p:nvPr>
        </p:nvSpPr>
        <p:spPr/>
        <p:txBody>
          <a:bodyPr/>
          <a:lstStyle/>
          <a:p>
            <a:fld id="{E5D59A82-AC06-4429-90A0-7FB890B8E05B}" type="datetimeFigureOut">
              <a:rPr lang="es-CR" smtClean="0"/>
              <a:t>8/6/2022</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C9B014B5-8F8A-4940-80AC-59C3589C8F26}" type="slidenum">
              <a:rPr lang="es-CR" smtClean="0"/>
              <a:t>‹#›</a:t>
            </a:fld>
            <a:endParaRPr lang="es-CR"/>
          </a:p>
        </p:txBody>
      </p:sp>
    </p:spTree>
    <p:extLst>
      <p:ext uri="{BB962C8B-B14F-4D97-AF65-F5344CB8AC3E}">
        <p14:creationId xmlns:p14="http://schemas.microsoft.com/office/powerpoint/2010/main" val="304909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C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R"/>
          </a:p>
        </p:txBody>
      </p:sp>
      <p:sp>
        <p:nvSpPr>
          <p:cNvPr id="4" name="Date Placeholder 3"/>
          <p:cNvSpPr>
            <a:spLocks noGrp="1"/>
          </p:cNvSpPr>
          <p:nvPr>
            <p:ph type="dt" sz="half" idx="10"/>
          </p:nvPr>
        </p:nvSpPr>
        <p:spPr/>
        <p:txBody>
          <a:bodyPr/>
          <a:lstStyle/>
          <a:p>
            <a:fld id="{E5D59A82-AC06-4429-90A0-7FB890B8E05B}" type="datetimeFigureOut">
              <a:rPr lang="es-CR" smtClean="0"/>
              <a:t>8/6/2022</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C9B014B5-8F8A-4940-80AC-59C3589C8F26}" type="slidenum">
              <a:rPr lang="es-CR" smtClean="0"/>
              <a:t>‹#›</a:t>
            </a:fld>
            <a:endParaRPr lang="es-CR"/>
          </a:p>
        </p:txBody>
      </p:sp>
    </p:spTree>
    <p:extLst>
      <p:ext uri="{BB962C8B-B14F-4D97-AF65-F5344CB8AC3E}">
        <p14:creationId xmlns:p14="http://schemas.microsoft.com/office/powerpoint/2010/main" val="2771592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s-C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R"/>
          </a:p>
        </p:txBody>
      </p:sp>
      <p:sp>
        <p:nvSpPr>
          <p:cNvPr id="4" name="Date Placeholder 3"/>
          <p:cNvSpPr>
            <a:spLocks noGrp="1"/>
          </p:cNvSpPr>
          <p:nvPr>
            <p:ph type="dt" sz="half" idx="10"/>
          </p:nvPr>
        </p:nvSpPr>
        <p:spPr/>
        <p:txBody>
          <a:bodyPr/>
          <a:lstStyle/>
          <a:p>
            <a:fld id="{E5D59A82-AC06-4429-90A0-7FB890B8E05B}" type="datetimeFigureOut">
              <a:rPr lang="es-CR" smtClean="0"/>
              <a:t>8/6/2022</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C9B014B5-8F8A-4940-80AC-59C3589C8F26}" type="slidenum">
              <a:rPr lang="es-CR" smtClean="0"/>
              <a:t>‹#›</a:t>
            </a:fld>
            <a:endParaRPr lang="es-CR"/>
          </a:p>
        </p:txBody>
      </p:sp>
    </p:spTree>
    <p:extLst>
      <p:ext uri="{BB962C8B-B14F-4D97-AF65-F5344CB8AC3E}">
        <p14:creationId xmlns:p14="http://schemas.microsoft.com/office/powerpoint/2010/main" val="1804479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C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R"/>
          </a:p>
        </p:txBody>
      </p:sp>
      <p:sp>
        <p:nvSpPr>
          <p:cNvPr id="4" name="Date Placeholder 3"/>
          <p:cNvSpPr>
            <a:spLocks noGrp="1"/>
          </p:cNvSpPr>
          <p:nvPr>
            <p:ph type="dt" sz="half" idx="10"/>
          </p:nvPr>
        </p:nvSpPr>
        <p:spPr/>
        <p:txBody>
          <a:bodyPr/>
          <a:lstStyle/>
          <a:p>
            <a:fld id="{E5D59A82-AC06-4429-90A0-7FB890B8E05B}" type="datetimeFigureOut">
              <a:rPr lang="es-CR" smtClean="0"/>
              <a:t>8/6/2022</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C9B014B5-8F8A-4940-80AC-59C3589C8F26}" type="slidenum">
              <a:rPr lang="es-CR" smtClean="0"/>
              <a:t>‹#›</a:t>
            </a:fld>
            <a:endParaRPr lang="es-CR"/>
          </a:p>
        </p:txBody>
      </p:sp>
    </p:spTree>
    <p:extLst>
      <p:ext uri="{BB962C8B-B14F-4D97-AF65-F5344CB8AC3E}">
        <p14:creationId xmlns:p14="http://schemas.microsoft.com/office/powerpoint/2010/main" val="588589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s-C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D59A82-AC06-4429-90A0-7FB890B8E05B}" type="datetimeFigureOut">
              <a:rPr lang="es-CR" smtClean="0"/>
              <a:t>8/6/2022</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C9B014B5-8F8A-4940-80AC-59C3589C8F26}" type="slidenum">
              <a:rPr lang="es-CR" smtClean="0"/>
              <a:t>‹#›</a:t>
            </a:fld>
            <a:endParaRPr lang="es-CR"/>
          </a:p>
        </p:txBody>
      </p:sp>
    </p:spTree>
    <p:extLst>
      <p:ext uri="{BB962C8B-B14F-4D97-AF65-F5344CB8AC3E}">
        <p14:creationId xmlns:p14="http://schemas.microsoft.com/office/powerpoint/2010/main" val="981451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C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R"/>
          </a:p>
        </p:txBody>
      </p:sp>
      <p:sp>
        <p:nvSpPr>
          <p:cNvPr id="5" name="Date Placeholder 4"/>
          <p:cNvSpPr>
            <a:spLocks noGrp="1"/>
          </p:cNvSpPr>
          <p:nvPr>
            <p:ph type="dt" sz="half" idx="10"/>
          </p:nvPr>
        </p:nvSpPr>
        <p:spPr/>
        <p:txBody>
          <a:bodyPr/>
          <a:lstStyle/>
          <a:p>
            <a:fld id="{E5D59A82-AC06-4429-90A0-7FB890B8E05B}" type="datetimeFigureOut">
              <a:rPr lang="es-CR" smtClean="0"/>
              <a:t>8/6/2022</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C9B014B5-8F8A-4940-80AC-59C3589C8F26}" type="slidenum">
              <a:rPr lang="es-CR" smtClean="0"/>
              <a:t>‹#›</a:t>
            </a:fld>
            <a:endParaRPr lang="es-CR"/>
          </a:p>
        </p:txBody>
      </p:sp>
    </p:spTree>
    <p:extLst>
      <p:ext uri="{BB962C8B-B14F-4D97-AF65-F5344CB8AC3E}">
        <p14:creationId xmlns:p14="http://schemas.microsoft.com/office/powerpoint/2010/main" val="2638761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s-C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R"/>
          </a:p>
        </p:txBody>
      </p:sp>
      <p:sp>
        <p:nvSpPr>
          <p:cNvPr id="7" name="Date Placeholder 6"/>
          <p:cNvSpPr>
            <a:spLocks noGrp="1"/>
          </p:cNvSpPr>
          <p:nvPr>
            <p:ph type="dt" sz="half" idx="10"/>
          </p:nvPr>
        </p:nvSpPr>
        <p:spPr/>
        <p:txBody>
          <a:bodyPr/>
          <a:lstStyle/>
          <a:p>
            <a:fld id="{E5D59A82-AC06-4429-90A0-7FB890B8E05B}" type="datetimeFigureOut">
              <a:rPr lang="es-CR" smtClean="0"/>
              <a:t>8/6/2022</a:t>
            </a:fld>
            <a:endParaRPr lang="es-CR"/>
          </a:p>
        </p:txBody>
      </p:sp>
      <p:sp>
        <p:nvSpPr>
          <p:cNvPr id="8" name="Footer Placeholder 7"/>
          <p:cNvSpPr>
            <a:spLocks noGrp="1"/>
          </p:cNvSpPr>
          <p:nvPr>
            <p:ph type="ftr" sz="quarter" idx="11"/>
          </p:nvPr>
        </p:nvSpPr>
        <p:spPr/>
        <p:txBody>
          <a:bodyPr/>
          <a:lstStyle/>
          <a:p>
            <a:endParaRPr lang="es-CR"/>
          </a:p>
        </p:txBody>
      </p:sp>
      <p:sp>
        <p:nvSpPr>
          <p:cNvPr id="9" name="Slide Number Placeholder 8"/>
          <p:cNvSpPr>
            <a:spLocks noGrp="1"/>
          </p:cNvSpPr>
          <p:nvPr>
            <p:ph type="sldNum" sz="quarter" idx="12"/>
          </p:nvPr>
        </p:nvSpPr>
        <p:spPr/>
        <p:txBody>
          <a:bodyPr/>
          <a:lstStyle/>
          <a:p>
            <a:fld id="{C9B014B5-8F8A-4940-80AC-59C3589C8F26}" type="slidenum">
              <a:rPr lang="es-CR" smtClean="0"/>
              <a:t>‹#›</a:t>
            </a:fld>
            <a:endParaRPr lang="es-CR"/>
          </a:p>
        </p:txBody>
      </p:sp>
    </p:spTree>
    <p:extLst>
      <p:ext uri="{BB962C8B-B14F-4D97-AF65-F5344CB8AC3E}">
        <p14:creationId xmlns:p14="http://schemas.microsoft.com/office/powerpoint/2010/main" val="1592159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s-CR"/>
          </a:p>
        </p:txBody>
      </p:sp>
      <p:sp>
        <p:nvSpPr>
          <p:cNvPr id="3" name="Date Placeholder 2"/>
          <p:cNvSpPr>
            <a:spLocks noGrp="1"/>
          </p:cNvSpPr>
          <p:nvPr>
            <p:ph type="dt" sz="half" idx="10"/>
          </p:nvPr>
        </p:nvSpPr>
        <p:spPr/>
        <p:txBody>
          <a:bodyPr/>
          <a:lstStyle/>
          <a:p>
            <a:fld id="{E5D59A82-AC06-4429-90A0-7FB890B8E05B}" type="datetimeFigureOut">
              <a:rPr lang="es-CR" smtClean="0"/>
              <a:t>8/6/2022</a:t>
            </a:fld>
            <a:endParaRPr lang="es-CR"/>
          </a:p>
        </p:txBody>
      </p:sp>
      <p:sp>
        <p:nvSpPr>
          <p:cNvPr id="4" name="Footer Placeholder 3"/>
          <p:cNvSpPr>
            <a:spLocks noGrp="1"/>
          </p:cNvSpPr>
          <p:nvPr>
            <p:ph type="ftr" sz="quarter" idx="11"/>
          </p:nvPr>
        </p:nvSpPr>
        <p:spPr/>
        <p:txBody>
          <a:bodyPr/>
          <a:lstStyle/>
          <a:p>
            <a:endParaRPr lang="es-CR"/>
          </a:p>
        </p:txBody>
      </p:sp>
      <p:sp>
        <p:nvSpPr>
          <p:cNvPr id="5" name="Slide Number Placeholder 4"/>
          <p:cNvSpPr>
            <a:spLocks noGrp="1"/>
          </p:cNvSpPr>
          <p:nvPr>
            <p:ph type="sldNum" sz="quarter" idx="12"/>
          </p:nvPr>
        </p:nvSpPr>
        <p:spPr/>
        <p:txBody>
          <a:bodyPr/>
          <a:lstStyle/>
          <a:p>
            <a:fld id="{C9B014B5-8F8A-4940-80AC-59C3589C8F26}" type="slidenum">
              <a:rPr lang="es-CR" smtClean="0"/>
              <a:t>‹#›</a:t>
            </a:fld>
            <a:endParaRPr lang="es-CR"/>
          </a:p>
        </p:txBody>
      </p:sp>
    </p:spTree>
    <p:extLst>
      <p:ext uri="{BB962C8B-B14F-4D97-AF65-F5344CB8AC3E}">
        <p14:creationId xmlns:p14="http://schemas.microsoft.com/office/powerpoint/2010/main" val="5351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D59A82-AC06-4429-90A0-7FB890B8E05B}" type="datetimeFigureOut">
              <a:rPr lang="es-CR" smtClean="0"/>
              <a:t>8/6/2022</a:t>
            </a:fld>
            <a:endParaRPr lang="es-CR"/>
          </a:p>
        </p:txBody>
      </p:sp>
      <p:sp>
        <p:nvSpPr>
          <p:cNvPr id="3" name="Footer Placeholder 2"/>
          <p:cNvSpPr>
            <a:spLocks noGrp="1"/>
          </p:cNvSpPr>
          <p:nvPr>
            <p:ph type="ftr" sz="quarter" idx="11"/>
          </p:nvPr>
        </p:nvSpPr>
        <p:spPr/>
        <p:txBody>
          <a:bodyPr/>
          <a:lstStyle/>
          <a:p>
            <a:endParaRPr lang="es-CR"/>
          </a:p>
        </p:txBody>
      </p:sp>
      <p:sp>
        <p:nvSpPr>
          <p:cNvPr id="4" name="Slide Number Placeholder 3"/>
          <p:cNvSpPr>
            <a:spLocks noGrp="1"/>
          </p:cNvSpPr>
          <p:nvPr>
            <p:ph type="sldNum" sz="quarter" idx="12"/>
          </p:nvPr>
        </p:nvSpPr>
        <p:spPr/>
        <p:txBody>
          <a:bodyPr/>
          <a:lstStyle/>
          <a:p>
            <a:fld id="{C9B014B5-8F8A-4940-80AC-59C3589C8F26}" type="slidenum">
              <a:rPr lang="es-CR" smtClean="0"/>
              <a:t>‹#›</a:t>
            </a:fld>
            <a:endParaRPr lang="es-CR"/>
          </a:p>
        </p:txBody>
      </p:sp>
    </p:spTree>
    <p:extLst>
      <p:ext uri="{BB962C8B-B14F-4D97-AF65-F5344CB8AC3E}">
        <p14:creationId xmlns:p14="http://schemas.microsoft.com/office/powerpoint/2010/main" val="2821751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s-C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D59A82-AC06-4429-90A0-7FB890B8E05B}" type="datetimeFigureOut">
              <a:rPr lang="es-CR" smtClean="0"/>
              <a:t>8/6/2022</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C9B014B5-8F8A-4940-80AC-59C3589C8F26}" type="slidenum">
              <a:rPr lang="es-CR" smtClean="0"/>
              <a:t>‹#›</a:t>
            </a:fld>
            <a:endParaRPr lang="es-CR"/>
          </a:p>
        </p:txBody>
      </p:sp>
    </p:spTree>
    <p:extLst>
      <p:ext uri="{BB962C8B-B14F-4D97-AF65-F5344CB8AC3E}">
        <p14:creationId xmlns:p14="http://schemas.microsoft.com/office/powerpoint/2010/main" val="645744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s-C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D59A82-AC06-4429-90A0-7FB890B8E05B}" type="datetimeFigureOut">
              <a:rPr lang="es-CR" smtClean="0"/>
              <a:t>8/6/2022</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C9B014B5-8F8A-4940-80AC-59C3589C8F26}" type="slidenum">
              <a:rPr lang="es-CR" smtClean="0"/>
              <a:t>‹#›</a:t>
            </a:fld>
            <a:endParaRPr lang="es-CR"/>
          </a:p>
        </p:txBody>
      </p:sp>
    </p:spTree>
    <p:extLst>
      <p:ext uri="{BB962C8B-B14F-4D97-AF65-F5344CB8AC3E}">
        <p14:creationId xmlns:p14="http://schemas.microsoft.com/office/powerpoint/2010/main" val="66094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s-C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D59A82-AC06-4429-90A0-7FB890B8E05B}" type="datetimeFigureOut">
              <a:rPr lang="es-CR" smtClean="0"/>
              <a:t>8/6/2022</a:t>
            </a:fld>
            <a:endParaRPr lang="es-C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B014B5-8F8A-4940-80AC-59C3589C8F26}" type="slidenum">
              <a:rPr lang="es-CR" smtClean="0"/>
              <a:t>‹#›</a:t>
            </a:fld>
            <a:endParaRPr lang="es-CR"/>
          </a:p>
        </p:txBody>
      </p:sp>
    </p:spTree>
    <p:extLst>
      <p:ext uri="{BB962C8B-B14F-4D97-AF65-F5344CB8AC3E}">
        <p14:creationId xmlns:p14="http://schemas.microsoft.com/office/powerpoint/2010/main" val="3967581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3" Type="http://schemas.openxmlformats.org/officeDocument/2006/relationships/hyperlink" Target="https://es.wikipedia.org/wiki/Programaci%C3%B3n" TargetMode="External"/><Relationship Id="rId2" Type="http://schemas.openxmlformats.org/officeDocument/2006/relationships/slideLayout" Target="../slideLayouts/slideLayout1.xml"/><Relationship Id="rId1" Type="http://schemas.openxmlformats.org/officeDocument/2006/relationships/tags" Target="../tags/tag18.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1.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xml"/><Relationship Id="rId1" Type="http://schemas.openxmlformats.org/officeDocument/2006/relationships/tags" Target="../tags/tag22.xml"/></Relationships>
</file>

<file path=ppt/slides/_rels/slide3.xml.rels><?xml version="1.0" encoding="UTF-8" standalone="yes"?>
<Relationships xmlns="http://schemas.openxmlformats.org/package/2006/relationships"><Relationship Id="rId3" Type="http://schemas.openxmlformats.org/officeDocument/2006/relationships/hyperlink" Target="https://es.wikipedia.org/wiki/Base_de_datos" TargetMode="External"/><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hyperlink" Target="https://es.wikipedia.org/wiki/Software" TargetMode="External"/><Relationship Id="rId5" Type="http://schemas.openxmlformats.org/officeDocument/2006/relationships/hyperlink" Target="https://es.wikipedia.org/wiki/Algoritmo" TargetMode="External"/><Relationship Id="rId4" Type="http://schemas.openxmlformats.org/officeDocument/2006/relationships/hyperlink" Target="https://es.wikipedia.org/wiki/Internet" TargetMode="Externa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hyperlink" Target="https://es.wikipedia.org/wiki/Vector_(inform%C3%A1tica)#cite_note-1" TargetMode="Externa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Estructura</a:t>
            </a:r>
            <a:r>
              <a:rPr lang="en-US" dirty="0"/>
              <a:t> de </a:t>
            </a:r>
            <a:r>
              <a:rPr lang="en-US" dirty="0" err="1"/>
              <a:t>datos</a:t>
            </a:r>
            <a:endParaRPr lang="es-CR" dirty="0"/>
          </a:p>
        </p:txBody>
      </p:sp>
      <p:sp>
        <p:nvSpPr>
          <p:cNvPr id="3" name="Subtitle 2"/>
          <p:cNvSpPr>
            <a:spLocks noGrp="1"/>
          </p:cNvSpPr>
          <p:nvPr>
            <p:ph type="subTitle" idx="1"/>
          </p:nvPr>
        </p:nvSpPr>
        <p:spPr/>
        <p:txBody>
          <a:bodyPr/>
          <a:lstStyle/>
          <a:p>
            <a:r>
              <a:rPr lang="en-US" dirty="0" err="1"/>
              <a:t>Introduccion</a:t>
            </a:r>
            <a:endParaRPr lang="es-CR" dirty="0"/>
          </a:p>
        </p:txBody>
      </p:sp>
    </p:spTree>
    <p:custDataLst>
      <p:tags r:id="rId1"/>
    </p:custDataLst>
    <p:extLst>
      <p:ext uri="{BB962C8B-B14F-4D97-AF65-F5344CB8AC3E}">
        <p14:creationId xmlns:p14="http://schemas.microsoft.com/office/powerpoint/2010/main" val="1899515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157372"/>
            <a:ext cx="6781800" cy="707886"/>
          </a:xfrm>
          <a:prstGeom prst="rect">
            <a:avLst/>
          </a:prstGeom>
          <a:noFill/>
        </p:spPr>
        <p:txBody>
          <a:bodyPr wrap="square" rtlCol="0">
            <a:spAutoFit/>
          </a:bodyPr>
          <a:lstStyle/>
          <a:p>
            <a:pPr algn="ctr"/>
            <a:r>
              <a:rPr lang="en-US" sz="4000" dirty="0" err="1">
                <a:effectLst>
                  <a:outerShdw blurRad="38100" dist="38100" dir="2700000" algn="tl">
                    <a:srgbClr val="000000">
                      <a:alpha val="43137"/>
                    </a:srgbClr>
                  </a:outerShdw>
                </a:effectLst>
              </a:rPr>
              <a:t>Grafo</a:t>
            </a:r>
            <a:endParaRPr lang="es-CR" sz="4000" dirty="0">
              <a:effectLst>
                <a:outerShdw blurRad="38100" dist="38100" dir="2700000" algn="tl">
                  <a:srgbClr val="000000">
                    <a:alpha val="43137"/>
                  </a:srgbClr>
                </a:outerShdw>
              </a:effectLst>
            </a:endParaRPr>
          </a:p>
        </p:txBody>
      </p:sp>
      <p:sp>
        <p:nvSpPr>
          <p:cNvPr id="3" name="Rectangle 2"/>
          <p:cNvSpPr/>
          <p:nvPr/>
        </p:nvSpPr>
        <p:spPr>
          <a:xfrm>
            <a:off x="602673" y="1143000"/>
            <a:ext cx="8382000" cy="2585323"/>
          </a:xfrm>
          <a:prstGeom prst="rect">
            <a:avLst/>
          </a:prstGeom>
        </p:spPr>
        <p:txBody>
          <a:bodyPr wrap="square">
            <a:spAutoFit/>
          </a:bodyPr>
          <a:lstStyle/>
          <a:p>
            <a:r>
              <a:rPr lang="es-ES" dirty="0">
                <a:effectLst/>
              </a:rPr>
              <a:t>Un </a:t>
            </a:r>
            <a:r>
              <a:rPr lang="es-ES" b="1" dirty="0">
                <a:effectLst/>
              </a:rPr>
              <a:t>grafo</a:t>
            </a:r>
            <a:r>
              <a:rPr lang="es-ES" dirty="0">
                <a:effectLst/>
              </a:rPr>
              <a:t> en el ámbito de las ciencias de la computación es un tipo abstracto de datos (TAD), que consiste en un conjunto de nodos (también llamados vértices) y un conjunto de arcos (aristas) que establecen relaciones entre los nodos. El concepto de grafo TAD desciende directamente del concepto matemático de grafo.</a:t>
            </a:r>
          </a:p>
          <a:p>
            <a:r>
              <a:rPr lang="es-ES" dirty="0">
                <a:effectLst/>
              </a:rPr>
              <a:t>Formalmente, un grafo se define como G = (V, E), siendo V un conjunto cuyos elementos son los vértices del grafo y, E uno cuyos elementos son las aristas (</a:t>
            </a:r>
            <a:r>
              <a:rPr lang="es-ES" i="1" dirty="0" err="1">
                <a:effectLst/>
              </a:rPr>
              <a:t>edges</a:t>
            </a:r>
            <a:r>
              <a:rPr lang="es-ES" dirty="0">
                <a:effectLst/>
              </a:rPr>
              <a:t> en inglés), las cuales son pares (ordenados si el grafo es dirigido) de elementos en V.</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191000"/>
            <a:ext cx="3800475"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368843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157372"/>
            <a:ext cx="6781800" cy="707886"/>
          </a:xfrm>
          <a:prstGeom prst="rect">
            <a:avLst/>
          </a:prstGeom>
          <a:noFill/>
        </p:spPr>
        <p:txBody>
          <a:bodyPr wrap="square" rtlCol="0">
            <a:spAutoFit/>
          </a:bodyPr>
          <a:lstStyle/>
          <a:p>
            <a:pPr algn="ctr"/>
            <a:r>
              <a:rPr lang="en-US" sz="4000" dirty="0" err="1">
                <a:effectLst>
                  <a:outerShdw blurRad="38100" dist="38100" dir="2700000" algn="tl">
                    <a:srgbClr val="000000">
                      <a:alpha val="43137"/>
                    </a:srgbClr>
                  </a:outerShdw>
                </a:effectLst>
              </a:rPr>
              <a:t>Grafos</a:t>
            </a:r>
            <a:endParaRPr lang="es-CR" sz="4000" dirty="0">
              <a:effectLst>
                <a:outerShdw blurRad="38100" dist="38100" dir="2700000" algn="tl">
                  <a:srgbClr val="000000">
                    <a:alpha val="43137"/>
                  </a:srgbClr>
                </a:outerShdw>
              </a:effectLst>
            </a:endParaRPr>
          </a:p>
        </p:txBody>
      </p:sp>
      <p:sp>
        <p:nvSpPr>
          <p:cNvPr id="3" name="Rectangle 2"/>
          <p:cNvSpPr/>
          <p:nvPr/>
        </p:nvSpPr>
        <p:spPr>
          <a:xfrm>
            <a:off x="443344" y="906822"/>
            <a:ext cx="8319655" cy="1754326"/>
          </a:xfrm>
          <a:prstGeom prst="rect">
            <a:avLst/>
          </a:prstGeom>
        </p:spPr>
        <p:txBody>
          <a:bodyPr wrap="square">
            <a:spAutoFit/>
          </a:bodyPr>
          <a:lstStyle/>
          <a:p>
            <a:r>
              <a:rPr lang="es-ES" dirty="0">
                <a:effectLst/>
              </a:rPr>
              <a:t>Existen diferentes implementaciones del tipo grafo: con una matriz de adyacencias (forma acotada) y con listas y </a:t>
            </a:r>
            <a:r>
              <a:rPr lang="es-ES" dirty="0" err="1">
                <a:effectLst/>
              </a:rPr>
              <a:t>multilistas</a:t>
            </a:r>
            <a:r>
              <a:rPr lang="es-ES" dirty="0">
                <a:effectLst/>
              </a:rPr>
              <a:t> de adyacencia (no acotadas).</a:t>
            </a:r>
          </a:p>
          <a:p>
            <a:r>
              <a:rPr lang="es-ES" i="1" dirty="0">
                <a:effectLst/>
              </a:rPr>
              <a:t>Matriz de adyacencias:</a:t>
            </a:r>
            <a:r>
              <a:rPr lang="es-ES" dirty="0">
                <a:effectLst/>
              </a:rPr>
              <a:t> se asocia cada fila y cada columna a cada nodo del grafo, siendo los elementos de la matriz la relación entre los mismos, tomando los valores de 1 si existe la arista y 0 en caso contrario.</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344" y="2640366"/>
            <a:ext cx="8167256" cy="3806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368843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157372"/>
            <a:ext cx="6781800" cy="707886"/>
          </a:xfrm>
          <a:prstGeom prst="rect">
            <a:avLst/>
          </a:prstGeom>
          <a:noFill/>
        </p:spPr>
        <p:txBody>
          <a:bodyPr wrap="square" rtlCol="0">
            <a:spAutoFit/>
          </a:bodyPr>
          <a:lstStyle/>
          <a:p>
            <a:pPr algn="ctr"/>
            <a:r>
              <a:rPr lang="en-US" sz="4000" dirty="0" err="1">
                <a:effectLst>
                  <a:outerShdw blurRad="38100" dist="38100" dir="2700000" algn="tl">
                    <a:srgbClr val="000000">
                      <a:alpha val="43137"/>
                    </a:srgbClr>
                  </a:outerShdw>
                </a:effectLst>
              </a:rPr>
              <a:t>Arbol</a:t>
            </a:r>
            <a:endParaRPr lang="es-CR" sz="4000" dirty="0">
              <a:effectLst>
                <a:outerShdw blurRad="38100" dist="38100" dir="2700000" algn="tl">
                  <a:srgbClr val="000000">
                    <a:alpha val="43137"/>
                  </a:srgbClr>
                </a:outerShdw>
              </a:effectLst>
            </a:endParaRPr>
          </a:p>
        </p:txBody>
      </p:sp>
      <p:sp>
        <p:nvSpPr>
          <p:cNvPr id="24" name="TextBox 23"/>
          <p:cNvSpPr txBox="1"/>
          <p:nvPr/>
        </p:nvSpPr>
        <p:spPr>
          <a:xfrm>
            <a:off x="762000" y="1066801"/>
            <a:ext cx="7848600" cy="2585323"/>
          </a:xfrm>
          <a:prstGeom prst="rect">
            <a:avLst/>
          </a:prstGeom>
          <a:noFill/>
        </p:spPr>
        <p:txBody>
          <a:bodyPr wrap="square" rtlCol="0">
            <a:spAutoFit/>
          </a:bodyPr>
          <a:lstStyle/>
          <a:p>
            <a:r>
              <a:rPr lang="es-ES" dirty="0">
                <a:effectLst/>
              </a:rPr>
              <a:t>En ciencias de la computación y en informática, un </a:t>
            </a:r>
            <a:r>
              <a:rPr lang="es-ES" b="1" dirty="0">
                <a:effectLst/>
              </a:rPr>
              <a:t>árbol</a:t>
            </a:r>
            <a:r>
              <a:rPr lang="es-ES" dirty="0">
                <a:effectLst/>
              </a:rPr>
              <a:t> es una estructura de datos ampliamente usada que imita la forma de un árbol (un conjunto de nodos conectados). Un </a:t>
            </a:r>
            <a:r>
              <a:rPr lang="es-ES" b="1" dirty="0">
                <a:effectLst/>
              </a:rPr>
              <a:t>nodo</a:t>
            </a:r>
            <a:r>
              <a:rPr lang="es-ES" dirty="0">
                <a:effectLst/>
              </a:rPr>
              <a:t> es la unidad sobre la que se construye el árbol y puede tener cero o más nodos hijos conectados a él. Se dice que un nodo a es </a:t>
            </a:r>
            <a:r>
              <a:rPr lang="es-ES" b="1" dirty="0">
                <a:effectLst/>
              </a:rPr>
              <a:t>padre</a:t>
            </a:r>
            <a:r>
              <a:rPr lang="es-ES" dirty="0">
                <a:effectLst/>
              </a:rPr>
              <a:t> de un nodo b si existe un enlace desde a hasta b (en ese caso, también decimos que b es hijo de a). Sólo puede haber un único nodo sin padres, que llamaremos </a:t>
            </a:r>
            <a:r>
              <a:rPr lang="es-ES" b="1" dirty="0">
                <a:effectLst/>
              </a:rPr>
              <a:t>raíz</a:t>
            </a:r>
            <a:r>
              <a:rPr lang="es-ES" dirty="0">
                <a:effectLst/>
              </a:rPr>
              <a:t>. Un nodo que no tiene hijos se conoce como </a:t>
            </a:r>
            <a:r>
              <a:rPr lang="es-ES" b="1" dirty="0">
                <a:effectLst/>
              </a:rPr>
              <a:t>hoja</a:t>
            </a:r>
            <a:r>
              <a:rPr lang="es-ES" dirty="0">
                <a:effectLst/>
              </a:rPr>
              <a:t>. Los demás nodos (tienen padre y uno o varios hijos) se les conoce como </a:t>
            </a:r>
            <a:r>
              <a:rPr lang="es-ES" b="1" dirty="0">
                <a:effectLst/>
              </a:rPr>
              <a:t>rama</a:t>
            </a:r>
            <a:r>
              <a:rPr lang="es-ES" dirty="0">
                <a:effectLst/>
              </a:rPr>
              <a:t>.</a:t>
            </a:r>
            <a:endParaRPr lang="es-CR" dirty="0"/>
          </a:p>
        </p:txBody>
      </p:sp>
      <p:pic>
        <p:nvPicPr>
          <p:cNvPr id="8214"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742179"/>
            <a:ext cx="2819400" cy="258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368843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157372"/>
            <a:ext cx="6781800" cy="707886"/>
          </a:xfrm>
          <a:prstGeom prst="rect">
            <a:avLst/>
          </a:prstGeom>
          <a:noFill/>
        </p:spPr>
        <p:txBody>
          <a:bodyPr wrap="square" rtlCol="0">
            <a:spAutoFit/>
          </a:bodyPr>
          <a:lstStyle/>
          <a:p>
            <a:pPr algn="ctr"/>
            <a:r>
              <a:rPr lang="en-US" sz="4000" dirty="0" err="1">
                <a:effectLst>
                  <a:outerShdw blurRad="38100" dist="38100" dir="2700000" algn="tl">
                    <a:srgbClr val="000000">
                      <a:alpha val="43137"/>
                    </a:srgbClr>
                  </a:outerShdw>
                </a:effectLst>
              </a:rPr>
              <a:t>Clase</a:t>
            </a:r>
            <a:endParaRPr lang="es-CR" sz="4000" dirty="0">
              <a:effectLst>
                <a:outerShdw blurRad="38100" dist="38100" dir="2700000" algn="tl">
                  <a:srgbClr val="000000">
                    <a:alpha val="43137"/>
                  </a:srgbClr>
                </a:outerShdw>
              </a:effectLst>
            </a:endParaRPr>
          </a:p>
        </p:txBody>
      </p:sp>
      <p:sp>
        <p:nvSpPr>
          <p:cNvPr id="3" name="Rectangle 2"/>
          <p:cNvSpPr/>
          <p:nvPr/>
        </p:nvSpPr>
        <p:spPr>
          <a:xfrm>
            <a:off x="571500" y="1219200"/>
            <a:ext cx="7772400" cy="4524315"/>
          </a:xfrm>
          <a:prstGeom prst="rect">
            <a:avLst/>
          </a:prstGeom>
        </p:spPr>
        <p:txBody>
          <a:bodyPr wrap="square">
            <a:spAutoFit/>
          </a:bodyPr>
          <a:lstStyle/>
          <a:p>
            <a:r>
              <a:rPr lang="es-ES" dirty="0">
                <a:effectLst/>
              </a:rPr>
              <a:t>En informática, una </a:t>
            </a:r>
            <a:r>
              <a:rPr lang="es-ES" b="1" dirty="0">
                <a:effectLst/>
              </a:rPr>
              <a:t>clase</a:t>
            </a:r>
            <a:r>
              <a:rPr lang="es-ES" dirty="0">
                <a:effectLst/>
              </a:rPr>
              <a:t> es una plantilla para la creación de objetos de datos según un modelo predefinido. Las clases se utilizan para representar entidades o conceptos, como los sustantivos en el lenguaje. Cada clase es un modelo que define un conjunto de variables -el estado, y métodos apropiados para operar con dichos datos -el comportamiento. Cada objeto creado a partir de la clase se denomina instancia de la clase.</a:t>
            </a:r>
          </a:p>
          <a:p>
            <a:r>
              <a:rPr lang="es-ES" dirty="0">
                <a:effectLst/>
              </a:rPr>
              <a:t>Las clases son un pilar fundamental de la programación orientada a objetos. Permiten abstraer los datos y sus operaciones asociadas al modo de una caja negra. Los lenguajes de programación que soportan clases difieren sutilmente en su soporte para diversas características relacionadas con clases. La mayoría soportan diversas formas de herencia. Muchos lenguajes también soportan características para proporcionar encapsulación, como especificadores de acceso.</a:t>
            </a:r>
          </a:p>
          <a:p>
            <a:r>
              <a:rPr lang="es-ES" dirty="0">
                <a:effectLst/>
              </a:rPr>
              <a:t>Una clase también puede tener una representación (</a:t>
            </a:r>
            <a:r>
              <a:rPr lang="es-ES" dirty="0" err="1">
                <a:effectLst/>
              </a:rPr>
              <a:t>metaobjeto</a:t>
            </a:r>
            <a:r>
              <a:rPr lang="es-ES" dirty="0">
                <a:effectLst/>
              </a:rPr>
              <a:t>) en tiempo de ejecución, que proporciona apoyo en tiempo de ejecución para la manipulación de los metadatos relacionados con la clase.</a:t>
            </a:r>
          </a:p>
        </p:txBody>
      </p:sp>
    </p:spTree>
    <p:custDataLst>
      <p:tags r:id="rId1"/>
    </p:custDataLst>
    <p:extLst>
      <p:ext uri="{BB962C8B-B14F-4D97-AF65-F5344CB8AC3E}">
        <p14:creationId xmlns:p14="http://schemas.microsoft.com/office/powerpoint/2010/main" val="1368843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84"/>
        <p:cNvGrpSpPr/>
        <p:nvPr/>
      </p:nvGrpSpPr>
      <p:grpSpPr>
        <a:xfrm>
          <a:off x="0" y="0"/>
          <a:ext cx="0" cy="0"/>
          <a:chOff x="0" y="0"/>
          <a:chExt cx="0" cy="0"/>
        </a:xfrm>
      </p:grpSpPr>
      <p:sp>
        <p:nvSpPr>
          <p:cNvPr id="20485" name="Google Shape;20485;p1"/>
          <p:cNvSpPr txBox="1"/>
          <p:nvPr/>
        </p:nvSpPr>
        <p:spPr>
          <a:xfrm>
            <a:off x="1066800" y="157372"/>
            <a:ext cx="6781800" cy="708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4000">
                <a:solidFill>
                  <a:schemeClr val="dk1"/>
                </a:solidFill>
                <a:effectLst>
                  <a:outerShdw blurRad="38100" dist="38100" dir="2700000" algn="tl">
                    <a:srgbClr val="000000">
                      <a:alpha val="43137"/>
                    </a:srgbClr>
                  </a:outerShdw>
                </a:effectLst>
                <a:latin typeface="Arial"/>
                <a:ea typeface="Arial"/>
                <a:cs typeface="Arial"/>
                <a:sym typeface="Arial"/>
              </a:rPr>
              <a:t>Clase</a:t>
            </a:r>
            <a:endParaRPr sz="4000">
              <a:solidFill>
                <a:schemeClr val="dk1"/>
              </a:solidFill>
              <a:effectLst>
                <a:outerShdw blurRad="38100" dist="38100" dir="2700000" algn="tl">
                  <a:srgbClr val="000000">
                    <a:alpha val="43137"/>
                  </a:srgbClr>
                </a:outerShdw>
              </a:effectLst>
              <a:latin typeface="Arial"/>
              <a:ea typeface="Arial"/>
              <a:cs typeface="Arial"/>
              <a:sym typeface="Arial"/>
            </a:endParaRPr>
          </a:p>
        </p:txBody>
      </p:sp>
      <p:pic>
        <p:nvPicPr>
          <p:cNvPr id="20486" name="Google Shape;20486;p1"/>
          <p:cNvPicPr preferRelativeResize="0"/>
          <p:nvPr/>
        </p:nvPicPr>
        <p:blipFill rotWithShape="1">
          <a:blip r:embed="rId2">
            <a:alphaModFix/>
          </a:blip>
          <a:srcRect r="28412" b="35052"/>
          <a:stretch/>
        </p:blipFill>
        <p:spPr>
          <a:xfrm>
            <a:off x="2514600" y="1096247"/>
            <a:ext cx="3089626" cy="34395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9873" y="3048000"/>
            <a:ext cx="6781800" cy="707886"/>
          </a:xfrm>
          <a:prstGeom prst="rect">
            <a:avLst/>
          </a:prstGeom>
          <a:noFill/>
        </p:spPr>
        <p:txBody>
          <a:bodyPr wrap="square" rtlCol="0">
            <a:spAutoFit/>
          </a:bodyPr>
          <a:lstStyle/>
          <a:p>
            <a:pPr algn="ctr"/>
            <a:r>
              <a:rPr lang="es-ES" sz="4000" b="1" dirty="0"/>
              <a:t>Tipos de datos básicos</a:t>
            </a:r>
            <a:endParaRPr lang="es-CR" sz="4000" dirty="0">
              <a:effectLst>
                <a:outerShdw blurRad="38100" dist="38100" dir="2700000" algn="tl">
                  <a:srgbClr val="000000">
                    <a:alpha val="43137"/>
                  </a:srgbClr>
                </a:outerShdw>
              </a:effectLst>
            </a:endParaRPr>
          </a:p>
        </p:txBody>
      </p:sp>
    </p:spTree>
    <p:custDataLst>
      <p:tags r:id="rId1"/>
    </p:custDataLst>
    <p:extLst>
      <p:ext uri="{BB962C8B-B14F-4D97-AF65-F5344CB8AC3E}">
        <p14:creationId xmlns:p14="http://schemas.microsoft.com/office/powerpoint/2010/main" val="1368843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157372"/>
            <a:ext cx="6781800" cy="707886"/>
          </a:xfrm>
          <a:prstGeom prst="rect">
            <a:avLst/>
          </a:prstGeom>
          <a:noFill/>
        </p:spPr>
        <p:txBody>
          <a:bodyPr wrap="square" rtlCol="0">
            <a:spAutoFit/>
          </a:bodyPr>
          <a:lstStyle/>
          <a:p>
            <a:pPr algn="ctr"/>
            <a:r>
              <a:rPr lang="es-ES" sz="4000" b="1" dirty="0"/>
              <a:t>Cadena de caracteres</a:t>
            </a:r>
            <a:endParaRPr lang="es-CR" sz="4000" dirty="0">
              <a:effectLst>
                <a:outerShdw blurRad="38100" dist="38100" dir="2700000" algn="tl">
                  <a:srgbClr val="000000">
                    <a:alpha val="43137"/>
                  </a:srgbClr>
                </a:outerShdw>
              </a:effectLst>
            </a:endParaRPr>
          </a:p>
        </p:txBody>
      </p:sp>
      <p:sp>
        <p:nvSpPr>
          <p:cNvPr id="3" name="Rectangle 2"/>
          <p:cNvSpPr/>
          <p:nvPr/>
        </p:nvSpPr>
        <p:spPr>
          <a:xfrm>
            <a:off x="533400" y="1219200"/>
            <a:ext cx="8153400" cy="4247317"/>
          </a:xfrm>
          <a:prstGeom prst="rect">
            <a:avLst/>
          </a:prstGeom>
        </p:spPr>
        <p:txBody>
          <a:bodyPr wrap="square">
            <a:spAutoFit/>
          </a:bodyPr>
          <a:lstStyle/>
          <a:p>
            <a:r>
              <a:rPr lang="es-ES" dirty="0">
                <a:effectLst/>
              </a:rPr>
              <a:t>En programación, una </a:t>
            </a:r>
            <a:r>
              <a:rPr lang="es-ES" b="1" dirty="0">
                <a:effectLst/>
              </a:rPr>
              <a:t>cadena de caracteres</a:t>
            </a:r>
            <a:r>
              <a:rPr lang="es-ES" dirty="0">
                <a:effectLst/>
              </a:rPr>
              <a:t>, </a:t>
            </a:r>
            <a:r>
              <a:rPr lang="es-ES" b="1" dirty="0">
                <a:effectLst/>
              </a:rPr>
              <a:t>palabras</a:t>
            </a:r>
            <a:r>
              <a:rPr lang="es-ES" dirty="0">
                <a:effectLst/>
              </a:rPr>
              <a:t>, </a:t>
            </a:r>
            <a:r>
              <a:rPr lang="es-ES" b="1" dirty="0">
                <a:effectLst/>
              </a:rPr>
              <a:t>ristra de caracteres</a:t>
            </a:r>
            <a:r>
              <a:rPr lang="es-ES" dirty="0">
                <a:effectLst/>
              </a:rPr>
              <a:t> o </a:t>
            </a:r>
            <a:r>
              <a:rPr lang="es-ES" b="1" dirty="0">
                <a:effectLst/>
              </a:rPr>
              <a:t>frase</a:t>
            </a:r>
            <a:r>
              <a:rPr lang="es-ES" dirty="0">
                <a:effectLst/>
              </a:rPr>
              <a:t> (</a:t>
            </a:r>
            <a:r>
              <a:rPr lang="es-ES" i="1" dirty="0" err="1">
                <a:effectLst/>
              </a:rPr>
              <a:t>string</a:t>
            </a:r>
            <a:r>
              <a:rPr lang="es-ES" dirty="0">
                <a:effectLst/>
              </a:rPr>
              <a:t>, en inglés) es una secuencia ordenada (de longitud arbitraria, aunque finita) de elementos que pertenecen a un cierto lenguaje formal o alfabeto análogas a una fórmula o a una oración. En general, una cadena de caracteres es una sucesión de caracteres (letras, números u otros signos o símbolos). Si no se ponen restricciones al alfabeto, una cadena podrá estar formada por cualquier combinación finita de los caracteres disponibles (las letras de la 'a' a la 'z' y de la 'A' a la 'Z', los números del '0' al '9', el espacio en blanco ' ', símbolos diversos '!', '@', '%', etcétera).</a:t>
            </a:r>
          </a:p>
          <a:p>
            <a:r>
              <a:rPr lang="es-ES" dirty="0">
                <a:effectLst/>
              </a:rPr>
              <a:t>En este mismo ámbito, se utilizan habitualmente como un tipo de dato predefinido, para palabras, frases o cualquier otra sucesión de caracteres. En este caso, se almacenan en un vector de datos, o matriz de datos de una sola fila (</a:t>
            </a:r>
            <a:r>
              <a:rPr lang="es-ES" i="1" dirty="0" err="1">
                <a:effectLst/>
              </a:rPr>
              <a:t>array</a:t>
            </a:r>
            <a:r>
              <a:rPr lang="es-ES" dirty="0">
                <a:effectLst/>
              </a:rPr>
              <a:t>, en inglés). Las cadenas se pueden almacenar físicamente:</a:t>
            </a:r>
          </a:p>
          <a:p>
            <a:r>
              <a:rPr lang="es-ES" dirty="0">
                <a:effectLst/>
              </a:rPr>
              <a:t>seguidas;</a:t>
            </a:r>
          </a:p>
          <a:p>
            <a:r>
              <a:rPr lang="es-ES" dirty="0">
                <a:effectLst/>
              </a:rPr>
              <a:t>enlazados letra a letra.</a:t>
            </a:r>
          </a:p>
        </p:txBody>
      </p:sp>
    </p:spTree>
    <p:custDataLst>
      <p:tags r:id="rId1"/>
    </p:custDataLst>
    <p:extLst>
      <p:ext uri="{BB962C8B-B14F-4D97-AF65-F5344CB8AC3E}">
        <p14:creationId xmlns:p14="http://schemas.microsoft.com/office/powerpoint/2010/main" val="2913019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157372"/>
            <a:ext cx="6781800" cy="707886"/>
          </a:xfrm>
          <a:prstGeom prst="rect">
            <a:avLst/>
          </a:prstGeom>
          <a:noFill/>
        </p:spPr>
        <p:txBody>
          <a:bodyPr wrap="square" rtlCol="0">
            <a:spAutoFit/>
          </a:bodyPr>
          <a:lstStyle/>
          <a:p>
            <a:pPr algn="ctr"/>
            <a:r>
              <a:rPr lang="es-ES" sz="4000" b="1" dirty="0" err="1"/>
              <a:t>Caracter</a:t>
            </a:r>
            <a:endParaRPr lang="es-CR" sz="4000" dirty="0">
              <a:effectLst>
                <a:outerShdw blurRad="38100" dist="38100" dir="2700000" algn="tl">
                  <a:srgbClr val="000000">
                    <a:alpha val="43137"/>
                  </a:srgbClr>
                </a:outerShdw>
              </a:effectLst>
            </a:endParaRPr>
          </a:p>
        </p:txBody>
      </p:sp>
      <p:sp>
        <p:nvSpPr>
          <p:cNvPr id="3" name="Rectangle 2"/>
          <p:cNvSpPr/>
          <p:nvPr/>
        </p:nvSpPr>
        <p:spPr>
          <a:xfrm>
            <a:off x="540327" y="1981200"/>
            <a:ext cx="8229600" cy="2862322"/>
          </a:xfrm>
          <a:prstGeom prst="rect">
            <a:avLst/>
          </a:prstGeom>
        </p:spPr>
        <p:txBody>
          <a:bodyPr wrap="square">
            <a:spAutoFit/>
          </a:bodyPr>
          <a:lstStyle/>
          <a:p>
            <a:r>
              <a:rPr lang="es-ES" dirty="0">
                <a:effectLst/>
              </a:rPr>
              <a:t>En terminología informática y de telecomunicaciones, un </a:t>
            </a:r>
            <a:r>
              <a:rPr lang="es-ES" b="1" dirty="0">
                <a:effectLst/>
              </a:rPr>
              <a:t>carácter</a:t>
            </a:r>
            <a:r>
              <a:rPr lang="es-ES" dirty="0">
                <a:effectLst/>
              </a:rPr>
              <a:t> es una unidad de información que corresponde aproximadamente con un grafema o con una unidad o símbolo parecido, como los de un alfabeto o silabario de la forma escrita de un lenguaje natural.</a:t>
            </a:r>
          </a:p>
          <a:p>
            <a:r>
              <a:rPr lang="es-ES" dirty="0">
                <a:effectLst/>
              </a:rPr>
              <a:t>Un ejemplo de carácter es una letra, un número o un signo de puntuación. El concepto también abarca a los caracteres de control, que no se corresponden con símbolos del lenguaje natural sino con otros fragmentos de información usados para procesar textos, tales como el retorno de carro y el tabulador, así como instrucciones para impresoras y otros dispositivos que muestran dichos textos (como el avance de página).</a:t>
            </a:r>
          </a:p>
        </p:txBody>
      </p:sp>
    </p:spTree>
    <p:custDataLst>
      <p:tags r:id="rId1"/>
    </p:custDataLst>
    <p:extLst>
      <p:ext uri="{BB962C8B-B14F-4D97-AF65-F5344CB8AC3E}">
        <p14:creationId xmlns:p14="http://schemas.microsoft.com/office/powerpoint/2010/main" val="2913019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157372"/>
            <a:ext cx="6781800" cy="707886"/>
          </a:xfrm>
          <a:prstGeom prst="rect">
            <a:avLst/>
          </a:prstGeom>
          <a:noFill/>
        </p:spPr>
        <p:txBody>
          <a:bodyPr wrap="square" rtlCol="0">
            <a:spAutoFit/>
          </a:bodyPr>
          <a:lstStyle/>
          <a:p>
            <a:pPr algn="ctr"/>
            <a:r>
              <a:rPr lang="es-ES" sz="4000" b="1" dirty="0"/>
              <a:t>Coma flotante</a:t>
            </a:r>
            <a:endParaRPr lang="es-CR" sz="4000" dirty="0">
              <a:effectLst>
                <a:outerShdw blurRad="38100" dist="38100" dir="2700000" algn="tl">
                  <a:srgbClr val="000000">
                    <a:alpha val="43137"/>
                  </a:srgbClr>
                </a:outerShdw>
              </a:effectLst>
            </a:endParaRPr>
          </a:p>
        </p:txBody>
      </p:sp>
      <p:sp>
        <p:nvSpPr>
          <p:cNvPr id="3" name="Rectangle 2"/>
          <p:cNvSpPr/>
          <p:nvPr/>
        </p:nvSpPr>
        <p:spPr>
          <a:xfrm>
            <a:off x="609600" y="1040426"/>
            <a:ext cx="8077200" cy="1754326"/>
          </a:xfrm>
          <a:prstGeom prst="rect">
            <a:avLst/>
          </a:prstGeom>
        </p:spPr>
        <p:txBody>
          <a:bodyPr wrap="square">
            <a:spAutoFit/>
          </a:bodyPr>
          <a:lstStyle/>
          <a:p>
            <a:r>
              <a:rPr lang="es-ES" dirty="0">
                <a:effectLst/>
              </a:rPr>
              <a:t>La representación de </a:t>
            </a:r>
            <a:r>
              <a:rPr lang="es-ES" b="1" dirty="0">
                <a:effectLst/>
              </a:rPr>
              <a:t>coma flotante</a:t>
            </a:r>
            <a:r>
              <a:rPr lang="es-ES" dirty="0">
                <a:effectLst/>
              </a:rPr>
              <a:t> (en inglés </a:t>
            </a:r>
            <a:r>
              <a:rPr lang="es-ES" i="1" dirty="0" err="1">
                <a:effectLst/>
              </a:rPr>
              <a:t>floating</a:t>
            </a:r>
            <a:r>
              <a:rPr lang="es-ES" i="1" dirty="0">
                <a:effectLst/>
              </a:rPr>
              <a:t> </a:t>
            </a:r>
            <a:r>
              <a:rPr lang="es-ES" i="1" dirty="0" err="1">
                <a:effectLst/>
              </a:rPr>
              <a:t>point</a:t>
            </a:r>
            <a:r>
              <a:rPr lang="es-ES" dirty="0">
                <a:effectLst/>
              </a:rPr>
              <a:t>, que significa «punto flotante») es una forma de notación científica usada en los microprocesadores con la cual se pueden representar números racionales extremadamente grandes y pequeños de una manera muy eficiente y compacta, y con la que se pueden realizar operaciones aritméticas. El estándar para la representación en coma flotante es el IEEE 754.</a:t>
            </a:r>
            <a:endParaRPr lang="es-CR"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3276600"/>
            <a:ext cx="3524250"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913019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157372"/>
            <a:ext cx="6781800" cy="707886"/>
          </a:xfrm>
          <a:prstGeom prst="rect">
            <a:avLst/>
          </a:prstGeom>
          <a:noFill/>
        </p:spPr>
        <p:txBody>
          <a:bodyPr wrap="square" rtlCol="0">
            <a:spAutoFit/>
          </a:bodyPr>
          <a:lstStyle/>
          <a:p>
            <a:pPr algn="ctr"/>
            <a:r>
              <a:rPr lang="es-ES" sz="4000" b="1" dirty="0"/>
              <a:t>Constante</a:t>
            </a:r>
            <a:endParaRPr lang="es-CR" sz="4000" dirty="0">
              <a:effectLst>
                <a:outerShdw blurRad="38100" dist="38100" dir="2700000" algn="tl">
                  <a:srgbClr val="000000">
                    <a:alpha val="43137"/>
                  </a:srgbClr>
                </a:outerShdw>
              </a:effectLst>
            </a:endParaRPr>
          </a:p>
        </p:txBody>
      </p:sp>
      <p:sp>
        <p:nvSpPr>
          <p:cNvPr id="3" name="Rectangle 2"/>
          <p:cNvSpPr/>
          <p:nvPr/>
        </p:nvSpPr>
        <p:spPr>
          <a:xfrm>
            <a:off x="457200" y="1066800"/>
            <a:ext cx="8305800" cy="2585323"/>
          </a:xfrm>
          <a:prstGeom prst="rect">
            <a:avLst/>
          </a:prstGeom>
        </p:spPr>
        <p:txBody>
          <a:bodyPr wrap="square">
            <a:spAutoFit/>
          </a:bodyPr>
          <a:lstStyle/>
          <a:p>
            <a:r>
              <a:rPr lang="es-ES" dirty="0">
                <a:effectLst/>
              </a:rPr>
              <a:t>En </a:t>
            </a:r>
            <a:r>
              <a:rPr lang="es-ES" dirty="0">
                <a:effectLst/>
                <a:hlinkClick r:id="rId3" tooltip="Programación"/>
              </a:rPr>
              <a:t>programación</a:t>
            </a:r>
            <a:r>
              <a:rPr lang="es-ES" dirty="0">
                <a:effectLst/>
              </a:rPr>
              <a:t>, una constante es un valor que no puede ser alterado/modificado durante la ejecución de un programa, únicamente puede ser leído.</a:t>
            </a:r>
          </a:p>
          <a:p>
            <a:r>
              <a:rPr lang="es-ES" dirty="0">
                <a:effectLst/>
              </a:rPr>
              <a:t>Una constante corresponde a una longitud fija de un área reservada en la memoria principal del ordenador, donde el programa almacena valores fijos.</a:t>
            </a:r>
          </a:p>
          <a:p>
            <a:r>
              <a:rPr lang="es-ES" dirty="0">
                <a:effectLst/>
              </a:rPr>
              <a:t>Por ejemplo:</a:t>
            </a:r>
          </a:p>
          <a:p>
            <a:r>
              <a:rPr lang="es-ES" dirty="0">
                <a:effectLst/>
              </a:rPr>
              <a:t>El valor de pi = 3.1416</a:t>
            </a:r>
          </a:p>
          <a:p>
            <a:r>
              <a:rPr lang="es-ES" dirty="0">
                <a:effectLst/>
              </a:rPr>
              <a:t>Por conveniencia, el nombre de las constantes suele escribirse en mayúsculas en la mayoría de lenguajes.</a:t>
            </a:r>
          </a:p>
        </p:txBody>
      </p:sp>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650" y="4114800"/>
            <a:ext cx="8724900"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913019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304800"/>
            <a:ext cx="7086600" cy="3416320"/>
          </a:xfrm>
          <a:prstGeom prst="rect">
            <a:avLst/>
          </a:prstGeom>
          <a:noFill/>
        </p:spPr>
        <p:txBody>
          <a:bodyPr wrap="square" rtlCol="0">
            <a:spAutoFit/>
          </a:bodyPr>
          <a:lstStyle/>
          <a:p>
            <a:r>
              <a:rPr lang="es-CR" b="1" dirty="0">
                <a:effectLst/>
              </a:rPr>
              <a:t>¿Qué es una Estructura de Datos?</a:t>
            </a:r>
            <a:endParaRPr lang="es-CR" dirty="0">
              <a:effectLst/>
            </a:endParaRPr>
          </a:p>
          <a:p>
            <a:r>
              <a:rPr lang="es-CR" dirty="0">
                <a:effectLst/>
              </a:rPr>
              <a:t>Cuando hablamos de tipos de datos básicos nos referimos a un conjunto de valores más sus operaciones asociadas, por ejemplo, dentro del computador un número entero se representa con un par de bytes (16 bits), con ello, sólo puede almacenar valores en un rango de [-2 16/2, +216/2] y disponer de los operadores aritméticos: +, -, *, / y </a:t>
            </a:r>
            <a:r>
              <a:rPr lang="es-CR" dirty="0" err="1">
                <a:effectLst/>
              </a:rPr>
              <a:t>mod</a:t>
            </a:r>
            <a:r>
              <a:rPr lang="es-CR" dirty="0">
                <a:effectLst/>
              </a:rPr>
              <a:t>. Extendiendo el concepto, si agrupamos un conjunto de valores de igual o distinto tipo de dato básico y enseguida definimos la manera de cómo operar sobre ellos, es decir, sus métodos de acceso, estaríamos en presencia de una ESTRUCTURA DE DATOS.</a:t>
            </a:r>
          </a:p>
          <a:p>
            <a:endParaRPr lang="es-CR" dirty="0"/>
          </a:p>
        </p:txBody>
      </p:sp>
      <p:sp>
        <p:nvSpPr>
          <p:cNvPr id="5" name="TextBox 4"/>
          <p:cNvSpPr txBox="1"/>
          <p:nvPr/>
        </p:nvSpPr>
        <p:spPr>
          <a:xfrm>
            <a:off x="900545" y="3721120"/>
            <a:ext cx="7239000" cy="2031325"/>
          </a:xfrm>
          <a:prstGeom prst="rect">
            <a:avLst/>
          </a:prstGeom>
          <a:noFill/>
        </p:spPr>
        <p:txBody>
          <a:bodyPr wrap="square" rtlCol="0">
            <a:spAutoFit/>
          </a:bodyPr>
          <a:lstStyle/>
          <a:p>
            <a:r>
              <a:rPr lang="es-CR" dirty="0">
                <a:effectLst/>
              </a:rPr>
              <a:t>La definición de una </a:t>
            </a:r>
            <a:r>
              <a:rPr lang="es-CR" b="1" dirty="0">
                <a:effectLst/>
              </a:rPr>
              <a:t>Estructura de Datos</a:t>
            </a:r>
            <a:r>
              <a:rPr lang="es-CR" dirty="0">
                <a:effectLst/>
              </a:rPr>
              <a:t> posee un primer nivel de abstracción en donde simplemente se identifica la colección de elementos a agrupar y sus operaciones de acceso. En un segundo nivel, el de implementación, ya pensamos en un lenguaje de programación específico y es ahí donde surgen preguntas como ¿cuál es la estructura óptima? o ¿qué funciones y/o procedimientos definir?</a:t>
            </a:r>
            <a:endParaRPr lang="es-CR" dirty="0"/>
          </a:p>
        </p:txBody>
      </p:sp>
    </p:spTree>
    <p:custDataLst>
      <p:tags r:id="rId1"/>
    </p:custDataLst>
    <p:extLst>
      <p:ext uri="{BB962C8B-B14F-4D97-AF65-F5344CB8AC3E}">
        <p14:creationId xmlns:p14="http://schemas.microsoft.com/office/powerpoint/2010/main" val="2302249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157372"/>
            <a:ext cx="6781800" cy="707886"/>
          </a:xfrm>
          <a:prstGeom prst="rect">
            <a:avLst/>
          </a:prstGeom>
          <a:noFill/>
        </p:spPr>
        <p:txBody>
          <a:bodyPr wrap="square" rtlCol="0">
            <a:spAutoFit/>
          </a:bodyPr>
          <a:lstStyle/>
          <a:p>
            <a:pPr algn="ctr"/>
            <a:r>
              <a:rPr lang="es-ES" sz="4000" b="1" dirty="0"/>
              <a:t>Entero</a:t>
            </a:r>
            <a:endParaRPr lang="es-CR" sz="4000" dirty="0">
              <a:effectLst>
                <a:outerShdw blurRad="38100" dist="38100" dir="2700000" algn="tl">
                  <a:srgbClr val="000000">
                    <a:alpha val="43137"/>
                  </a:srgbClr>
                </a:outerShdw>
              </a:effectLst>
            </a:endParaRPr>
          </a:p>
        </p:txBody>
      </p:sp>
      <p:sp>
        <p:nvSpPr>
          <p:cNvPr id="4" name="TextBox 3"/>
          <p:cNvSpPr txBox="1"/>
          <p:nvPr/>
        </p:nvSpPr>
        <p:spPr>
          <a:xfrm>
            <a:off x="304800" y="1219200"/>
            <a:ext cx="8610600" cy="3139321"/>
          </a:xfrm>
          <a:prstGeom prst="rect">
            <a:avLst/>
          </a:prstGeom>
          <a:noFill/>
        </p:spPr>
        <p:txBody>
          <a:bodyPr wrap="square" rtlCol="0">
            <a:spAutoFit/>
          </a:bodyPr>
          <a:lstStyle/>
          <a:p>
            <a:r>
              <a:rPr lang="es-ES" dirty="0">
                <a:effectLst/>
              </a:rPr>
              <a:t>Un </a:t>
            </a:r>
            <a:r>
              <a:rPr lang="es-ES" b="1" dirty="0">
                <a:effectLst/>
              </a:rPr>
              <a:t>tipo de dato entero</a:t>
            </a:r>
            <a:r>
              <a:rPr lang="es-ES" dirty="0">
                <a:effectLst/>
              </a:rPr>
              <a:t> en computación es un tipo de dato que puede representar un subconjunto finito de los números enteros. El número mayor que puede representar depende del tamaño del espacio usado por el dato y la posibilidad (o no) de representar números negativos. Los tipos de dato entero disponibles y su tamaño dependen del lenguaje de programación usado así como la arquitectura en cuestión. Por ejemplo, si para almacenar un número entero disponemos de 4 bytes de memoria tememos que:</a:t>
            </a:r>
          </a:p>
          <a:p>
            <a:r>
              <a:rPr lang="es-ES" b="1" dirty="0">
                <a:effectLst/>
              </a:rPr>
              <a:t>4 Bytes = 4x8 = 32 </a:t>
            </a:r>
            <a:r>
              <a:rPr lang="es-ES" b="1" dirty="0" err="1">
                <a:effectLst/>
              </a:rPr>
              <a:t>bits</a:t>
            </a:r>
            <a:r>
              <a:rPr lang="es-ES" dirty="0" err="1">
                <a:effectLst/>
              </a:rPr>
              <a:t>Con</a:t>
            </a:r>
            <a:r>
              <a:rPr lang="es-ES" dirty="0">
                <a:effectLst/>
              </a:rPr>
              <a:t> 32 bits se pueden representar </a:t>
            </a:r>
            <a:r>
              <a:rPr lang="es-ES" b="1" dirty="0">
                <a:effectLst/>
              </a:rPr>
              <a:t>2</a:t>
            </a:r>
            <a:r>
              <a:rPr lang="es-ES" b="1" baseline="30000" dirty="0">
                <a:effectLst/>
              </a:rPr>
              <a:t>32</a:t>
            </a:r>
            <a:r>
              <a:rPr lang="es-ES" b="1" dirty="0">
                <a:effectLst/>
              </a:rPr>
              <a:t>=4294967296 valores</a:t>
            </a:r>
            <a:r>
              <a:rPr lang="es-ES" dirty="0">
                <a:effectLst/>
              </a:rPr>
              <a:t>: Sólo positivos (enteros sin signo): del 0 al 4294967295</a:t>
            </a:r>
          </a:p>
          <a:p>
            <a:r>
              <a:rPr lang="es-ES" dirty="0">
                <a:effectLst/>
              </a:rPr>
              <a:t>Positivos y negativos (enteros con signo): del -2147483648 al 2147483647</a:t>
            </a:r>
          </a:p>
          <a:p>
            <a:endParaRPr lang="es-CR" dirty="0"/>
          </a:p>
        </p:txBody>
      </p:sp>
    </p:spTree>
    <p:custDataLst>
      <p:tags r:id="rId1"/>
    </p:custDataLst>
    <p:extLst>
      <p:ext uri="{BB962C8B-B14F-4D97-AF65-F5344CB8AC3E}">
        <p14:creationId xmlns:p14="http://schemas.microsoft.com/office/powerpoint/2010/main" val="2585519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157372"/>
            <a:ext cx="6781800" cy="707886"/>
          </a:xfrm>
          <a:prstGeom prst="rect">
            <a:avLst/>
          </a:prstGeom>
          <a:noFill/>
        </p:spPr>
        <p:txBody>
          <a:bodyPr wrap="square" rtlCol="0">
            <a:spAutoFit/>
          </a:bodyPr>
          <a:lstStyle/>
          <a:p>
            <a:pPr algn="ctr"/>
            <a:r>
              <a:rPr lang="en-US" sz="4000" dirty="0" err="1">
                <a:effectLst>
                  <a:outerShdw blurRad="38100" dist="38100" dir="2700000" algn="tl">
                    <a:srgbClr val="000000">
                      <a:alpha val="43137"/>
                    </a:srgbClr>
                  </a:outerShdw>
                </a:effectLst>
              </a:rPr>
              <a:t>Puntero</a:t>
            </a:r>
            <a:endParaRPr lang="en-US" sz="4000" dirty="0">
              <a:effectLst>
                <a:outerShdw blurRad="38100" dist="38100" dir="2700000" algn="tl">
                  <a:srgbClr val="000000">
                    <a:alpha val="43137"/>
                  </a:srgbClr>
                </a:outerShdw>
              </a:effectLst>
            </a:endParaRPr>
          </a:p>
        </p:txBody>
      </p:sp>
      <p:sp>
        <p:nvSpPr>
          <p:cNvPr id="3" name="Rectangle 2"/>
          <p:cNvSpPr/>
          <p:nvPr/>
        </p:nvSpPr>
        <p:spPr>
          <a:xfrm>
            <a:off x="381000" y="1066800"/>
            <a:ext cx="8610600" cy="2308324"/>
          </a:xfrm>
          <a:prstGeom prst="rect">
            <a:avLst/>
          </a:prstGeom>
        </p:spPr>
        <p:txBody>
          <a:bodyPr wrap="square">
            <a:spAutoFit/>
          </a:bodyPr>
          <a:lstStyle/>
          <a:p>
            <a:r>
              <a:rPr lang="es-ES" dirty="0">
                <a:effectLst/>
              </a:rPr>
              <a:t>En ciencias de la computación, un </a:t>
            </a:r>
            <a:r>
              <a:rPr lang="es-ES" b="1" dirty="0">
                <a:effectLst/>
              </a:rPr>
              <a:t>puntero</a:t>
            </a:r>
            <a:r>
              <a:rPr lang="es-ES" dirty="0">
                <a:effectLst/>
              </a:rPr>
              <a:t> es un objeto del lenguaje de programación, cuyo valor se refiere a (o "</a:t>
            </a:r>
            <a:r>
              <a:rPr lang="es-ES" b="1" dirty="0">
                <a:effectLst/>
              </a:rPr>
              <a:t>apunta</a:t>
            </a:r>
            <a:r>
              <a:rPr lang="es-ES" dirty="0">
                <a:effectLst/>
              </a:rPr>
              <a:t> a") otro valor almacenado en otra parte de la memoria del ordenador utilizando su dirección. Un puntero </a:t>
            </a:r>
            <a:r>
              <a:rPr lang="es-ES" i="1" dirty="0">
                <a:effectLst/>
              </a:rPr>
              <a:t>referencia</a:t>
            </a:r>
            <a:r>
              <a:rPr lang="es-ES" dirty="0">
                <a:effectLst/>
              </a:rPr>
              <a:t> a una ubicación en memoria, y a la obtención del valor almacenado en esa ubicación se la conoce como </a:t>
            </a:r>
            <a:r>
              <a:rPr lang="es-ES" i="1" dirty="0" err="1">
                <a:effectLst/>
              </a:rPr>
              <a:t>desreferenciación</a:t>
            </a:r>
            <a:r>
              <a:rPr lang="es-ES" dirty="0">
                <a:effectLst/>
              </a:rPr>
              <a:t> del puntero. A modo de analogía, un número de página en el índice de un libro podría considerarse un puntero a la página correspondiente; </a:t>
            </a:r>
            <a:r>
              <a:rPr lang="es-ES" dirty="0" err="1">
                <a:effectLst/>
              </a:rPr>
              <a:t>desreferenciar</a:t>
            </a:r>
            <a:r>
              <a:rPr lang="es-ES" dirty="0">
                <a:effectLst/>
              </a:rPr>
              <a:t> un puntero sería como ir a la página con el número de página especificada en el índice.</a:t>
            </a:r>
            <a:endParaRPr lang="es-CR" dirty="0"/>
          </a:p>
        </p:txBody>
      </p:sp>
      <p:pic>
        <p:nvPicPr>
          <p:cNvPr id="1536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382051"/>
            <a:ext cx="3476625" cy="30818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585519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157372"/>
            <a:ext cx="6781800" cy="707886"/>
          </a:xfrm>
          <a:prstGeom prst="rect">
            <a:avLst/>
          </a:prstGeom>
          <a:noFill/>
        </p:spPr>
        <p:txBody>
          <a:bodyPr wrap="square" rtlCol="0">
            <a:spAutoFit/>
          </a:bodyPr>
          <a:lstStyle/>
          <a:p>
            <a:pPr algn="ctr"/>
            <a:r>
              <a:rPr lang="es-ES" sz="4000" b="1" dirty="0"/>
              <a:t>Tipo de dato lógico</a:t>
            </a:r>
            <a:endParaRPr lang="es-CR" sz="4000" dirty="0">
              <a:effectLst>
                <a:outerShdw blurRad="38100" dist="38100" dir="2700000" algn="tl">
                  <a:srgbClr val="000000">
                    <a:alpha val="43137"/>
                  </a:srgbClr>
                </a:outerShdw>
              </a:effectLst>
            </a:endParaRPr>
          </a:p>
        </p:txBody>
      </p:sp>
      <p:sp>
        <p:nvSpPr>
          <p:cNvPr id="3" name="Rectangle 2"/>
          <p:cNvSpPr/>
          <p:nvPr/>
        </p:nvSpPr>
        <p:spPr>
          <a:xfrm>
            <a:off x="228600" y="1143000"/>
            <a:ext cx="8763000" cy="4247317"/>
          </a:xfrm>
          <a:prstGeom prst="rect">
            <a:avLst/>
          </a:prstGeom>
        </p:spPr>
        <p:txBody>
          <a:bodyPr wrap="square">
            <a:spAutoFit/>
          </a:bodyPr>
          <a:lstStyle/>
          <a:p>
            <a:r>
              <a:rPr lang="es-ES" dirty="0">
                <a:effectLst/>
              </a:rPr>
              <a:t>El tipo de dato </a:t>
            </a:r>
            <a:r>
              <a:rPr lang="es-ES" b="1" dirty="0">
                <a:effectLst/>
              </a:rPr>
              <a:t>lógico</a:t>
            </a:r>
            <a:r>
              <a:rPr lang="es-ES" dirty="0">
                <a:effectLst/>
              </a:rPr>
              <a:t> o </a:t>
            </a:r>
            <a:r>
              <a:rPr lang="es-ES" b="1" dirty="0">
                <a:effectLst/>
              </a:rPr>
              <a:t>booleano</a:t>
            </a:r>
            <a:r>
              <a:rPr lang="es-ES" dirty="0">
                <a:effectLst/>
              </a:rPr>
              <a:t> es en computación aquel que puede representar valores de lógica binaria, esto es 2 valores, valores que normalmente representan </a:t>
            </a:r>
            <a:r>
              <a:rPr lang="es-ES" i="1" dirty="0">
                <a:effectLst/>
              </a:rPr>
              <a:t>falso</a:t>
            </a:r>
            <a:r>
              <a:rPr lang="es-ES" dirty="0">
                <a:effectLst/>
              </a:rPr>
              <a:t> o </a:t>
            </a:r>
            <a:r>
              <a:rPr lang="es-ES" i="1" dirty="0">
                <a:effectLst/>
              </a:rPr>
              <a:t>verdadero</a:t>
            </a:r>
            <a:r>
              <a:rPr lang="es-ES" dirty="0">
                <a:effectLst/>
              </a:rPr>
              <a:t>. Se utiliza normalmente en la programación, estadística, electrónica, matemáticas (Álgebra booleana), etc.</a:t>
            </a:r>
          </a:p>
          <a:p>
            <a:r>
              <a:rPr lang="es-ES" dirty="0">
                <a:effectLst/>
              </a:rPr>
              <a:t>Para generar un dato o valor lógico a partir de otros tipos de datos, típicamente, se emplean los operadores relacionales (u operadores de relación), por ejemplo: 0 es igual a falso y 1 es igual a verdadero</a:t>
            </a:r>
          </a:p>
          <a:p>
            <a:r>
              <a:rPr lang="es-ES" dirty="0">
                <a:effectLst/>
              </a:rPr>
              <a:t>(3&gt;2)= 1 = </a:t>
            </a:r>
            <a:r>
              <a:rPr lang="es-ES" i="1" dirty="0">
                <a:effectLst/>
              </a:rPr>
              <a:t>verdadero</a:t>
            </a:r>
            <a:endParaRPr lang="es-ES" dirty="0">
              <a:effectLst/>
            </a:endParaRPr>
          </a:p>
          <a:p>
            <a:r>
              <a:rPr lang="es-ES" dirty="0">
                <a:effectLst/>
              </a:rPr>
              <a:t>(7&gt;9)= 0 = </a:t>
            </a:r>
            <a:r>
              <a:rPr lang="es-ES" i="1" dirty="0">
                <a:effectLst/>
              </a:rPr>
              <a:t>falso</a:t>
            </a:r>
            <a:endParaRPr lang="es-ES" dirty="0">
              <a:effectLst/>
            </a:endParaRPr>
          </a:p>
          <a:p>
            <a:r>
              <a:rPr lang="es-ES" dirty="0">
                <a:effectLst/>
              </a:rPr>
              <a:t>Una vez se dispone de uno o varios datos de tipo booleano, estos se pueden combinar en expresiones lógicas mediante los operadores lógicos (</a:t>
            </a:r>
            <a:r>
              <a:rPr lang="es-ES" b="1" dirty="0">
                <a:effectLst/>
              </a:rPr>
              <a:t>Y</a:t>
            </a:r>
            <a:r>
              <a:rPr lang="es-ES" dirty="0">
                <a:effectLst/>
              </a:rPr>
              <a:t>, </a:t>
            </a:r>
            <a:r>
              <a:rPr lang="es-ES" b="1" dirty="0">
                <a:effectLst/>
              </a:rPr>
              <a:t>O</a:t>
            </a:r>
            <a:r>
              <a:rPr lang="es-ES" dirty="0">
                <a:effectLst/>
              </a:rPr>
              <a:t>, </a:t>
            </a:r>
            <a:r>
              <a:rPr lang="es-ES" b="1" dirty="0">
                <a:effectLst/>
              </a:rPr>
              <a:t>NO</a:t>
            </a:r>
            <a:r>
              <a:rPr lang="es-ES" dirty="0">
                <a:effectLst/>
              </a:rPr>
              <a:t>, …). Un ejemplo de este tipo de expresiones serían:</a:t>
            </a:r>
          </a:p>
          <a:p>
            <a:r>
              <a:rPr lang="es-ES" i="1" dirty="0">
                <a:effectLst/>
              </a:rPr>
              <a:t>verdadero</a:t>
            </a:r>
            <a:r>
              <a:rPr lang="es-ES" dirty="0">
                <a:effectLst/>
              </a:rPr>
              <a:t> </a:t>
            </a:r>
            <a:r>
              <a:rPr lang="es-ES" b="1" dirty="0">
                <a:effectLst/>
              </a:rPr>
              <a:t>Y</a:t>
            </a:r>
            <a:r>
              <a:rPr lang="es-ES" dirty="0">
                <a:effectLst/>
              </a:rPr>
              <a:t> </a:t>
            </a:r>
            <a:r>
              <a:rPr lang="es-ES" i="1" dirty="0">
                <a:effectLst/>
              </a:rPr>
              <a:t>falso</a:t>
            </a:r>
            <a:r>
              <a:rPr lang="es-ES" dirty="0">
                <a:effectLst/>
              </a:rPr>
              <a:t> → </a:t>
            </a:r>
            <a:r>
              <a:rPr lang="es-ES" i="1" dirty="0">
                <a:effectLst/>
              </a:rPr>
              <a:t>falso</a:t>
            </a:r>
            <a:endParaRPr lang="es-ES" dirty="0">
              <a:effectLst/>
            </a:endParaRPr>
          </a:p>
          <a:p>
            <a:r>
              <a:rPr lang="es-ES" i="1" dirty="0">
                <a:effectLst/>
              </a:rPr>
              <a:t>falso</a:t>
            </a:r>
            <a:r>
              <a:rPr lang="es-ES" dirty="0">
                <a:effectLst/>
              </a:rPr>
              <a:t> </a:t>
            </a:r>
            <a:r>
              <a:rPr lang="es-ES" b="1" dirty="0">
                <a:effectLst/>
              </a:rPr>
              <a:t>O</a:t>
            </a:r>
            <a:r>
              <a:rPr lang="es-ES" dirty="0">
                <a:effectLst/>
              </a:rPr>
              <a:t> </a:t>
            </a:r>
            <a:r>
              <a:rPr lang="es-ES" i="1" dirty="0">
                <a:effectLst/>
              </a:rPr>
              <a:t>verdadero</a:t>
            </a:r>
            <a:r>
              <a:rPr lang="es-ES" dirty="0">
                <a:effectLst/>
              </a:rPr>
              <a:t> → </a:t>
            </a:r>
            <a:r>
              <a:rPr lang="es-ES" i="1" dirty="0">
                <a:effectLst/>
              </a:rPr>
              <a:t>verdadero</a:t>
            </a:r>
            <a:endParaRPr lang="es-ES" dirty="0">
              <a:effectLst/>
            </a:endParaRPr>
          </a:p>
          <a:p>
            <a:r>
              <a:rPr lang="es-ES" b="1" dirty="0">
                <a:effectLst/>
              </a:rPr>
              <a:t>NO</a:t>
            </a:r>
            <a:r>
              <a:rPr lang="es-ES" dirty="0">
                <a:effectLst/>
              </a:rPr>
              <a:t> </a:t>
            </a:r>
            <a:r>
              <a:rPr lang="es-ES" i="1" dirty="0">
                <a:effectLst/>
              </a:rPr>
              <a:t>verdadero</a:t>
            </a:r>
            <a:r>
              <a:rPr lang="es-ES" dirty="0">
                <a:effectLst/>
              </a:rPr>
              <a:t> → </a:t>
            </a:r>
            <a:r>
              <a:rPr lang="es-ES" i="1" dirty="0">
                <a:effectLst/>
              </a:rPr>
              <a:t>falso</a:t>
            </a:r>
            <a:endParaRPr lang="es-ES" dirty="0">
              <a:effectLst/>
            </a:endParaRPr>
          </a:p>
        </p:txBody>
      </p:sp>
    </p:spTree>
    <p:custDataLst>
      <p:tags r:id="rId1"/>
    </p:custDataLst>
    <p:extLst>
      <p:ext uri="{BB962C8B-B14F-4D97-AF65-F5344CB8AC3E}">
        <p14:creationId xmlns:p14="http://schemas.microsoft.com/office/powerpoint/2010/main" val="2585519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157372"/>
            <a:ext cx="6781800" cy="707886"/>
          </a:xfrm>
          <a:prstGeom prst="rect">
            <a:avLst/>
          </a:prstGeom>
          <a:noFill/>
        </p:spPr>
        <p:txBody>
          <a:bodyPr wrap="square" rtlCol="0">
            <a:spAutoFit/>
          </a:bodyPr>
          <a:lstStyle/>
          <a:p>
            <a:pPr algn="ctr"/>
            <a:r>
              <a:rPr lang="es-ES" sz="4000" b="1" dirty="0"/>
              <a:t>Tipo de dato real</a:t>
            </a:r>
            <a:endParaRPr lang="es-CR" sz="4000" dirty="0">
              <a:effectLst>
                <a:outerShdw blurRad="38100" dist="38100" dir="2700000" algn="tl">
                  <a:srgbClr val="000000">
                    <a:alpha val="43137"/>
                  </a:srgbClr>
                </a:outerShdw>
              </a:effectLst>
            </a:endParaRPr>
          </a:p>
        </p:txBody>
      </p:sp>
      <p:sp>
        <p:nvSpPr>
          <p:cNvPr id="3" name="Rectangle 2"/>
          <p:cNvSpPr/>
          <p:nvPr/>
        </p:nvSpPr>
        <p:spPr>
          <a:xfrm>
            <a:off x="159327" y="882127"/>
            <a:ext cx="8763000" cy="2308324"/>
          </a:xfrm>
          <a:prstGeom prst="rect">
            <a:avLst/>
          </a:prstGeom>
        </p:spPr>
        <p:txBody>
          <a:bodyPr wrap="square">
            <a:spAutoFit/>
          </a:bodyPr>
          <a:lstStyle/>
          <a:p>
            <a:r>
              <a:rPr lang="es-ES" dirty="0">
                <a:effectLst/>
              </a:rPr>
              <a:t>El </a:t>
            </a:r>
            <a:r>
              <a:rPr lang="es-ES" b="1" dirty="0">
                <a:effectLst/>
              </a:rPr>
              <a:t>tipo de dato real</a:t>
            </a:r>
            <a:r>
              <a:rPr lang="es-ES" dirty="0">
                <a:effectLst/>
              </a:rPr>
              <a:t> es un tipo de dato en programas informáticos que representa la aproximación de un número real.</a:t>
            </a:r>
          </a:p>
          <a:p>
            <a:r>
              <a:rPr lang="es-ES" dirty="0">
                <a:effectLst/>
              </a:rPr>
              <a:t>Al igual que los números enteros, el tipo real está limitado superior e inferiormente según la cantidad de memoria que haya disponible para almacenarlo. Otro elemento importante a tener en cuenta en este tipo de datos es la precisión con que se pueden representar números con decimales, cuantos decimales se pueden representar. Esta característica también está directamente relacionada con la cantidad de memoria disponible para almacenar un valor real.</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790" y="3733800"/>
            <a:ext cx="7994073" cy="20391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3193922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304800"/>
            <a:ext cx="7086600" cy="4247317"/>
          </a:xfrm>
          <a:prstGeom prst="rect">
            <a:avLst/>
          </a:prstGeom>
          <a:noFill/>
        </p:spPr>
        <p:txBody>
          <a:bodyPr wrap="square" rtlCol="0">
            <a:spAutoFit/>
          </a:bodyPr>
          <a:lstStyle/>
          <a:p>
            <a:r>
              <a:rPr lang="es-ES" dirty="0">
                <a:effectLst/>
              </a:rPr>
              <a:t>En programación, una </a:t>
            </a:r>
            <a:r>
              <a:rPr lang="es-ES" b="1" dirty="0">
                <a:effectLst/>
              </a:rPr>
              <a:t>estructura de datos</a:t>
            </a:r>
            <a:r>
              <a:rPr lang="es-ES" dirty="0">
                <a:effectLst/>
              </a:rPr>
              <a:t> es una forma particular de organizar datos en una computadora para que pueda ser utilizado de manera eficiente.</a:t>
            </a:r>
          </a:p>
          <a:p>
            <a:r>
              <a:rPr lang="es-ES" dirty="0">
                <a:effectLst/>
              </a:rPr>
              <a:t>Diferentes tipos de estructuras de datos son adecuados para diferentes tipos de aplicaciones, y algunos son altamente especializados para tareas específicas.</a:t>
            </a:r>
          </a:p>
          <a:p>
            <a:r>
              <a:rPr lang="es-ES" dirty="0">
                <a:effectLst/>
              </a:rPr>
              <a:t>Las estructuras de datos son un medio para manejar grandes cantidades de datos de manera eficiente para usos tales como grandes </a:t>
            </a:r>
            <a:r>
              <a:rPr lang="es-ES" dirty="0">
                <a:effectLst/>
                <a:hlinkClick r:id="rId3" tooltip="Base de datos"/>
              </a:rPr>
              <a:t>bases de datos</a:t>
            </a:r>
            <a:r>
              <a:rPr lang="es-ES" dirty="0">
                <a:effectLst/>
              </a:rPr>
              <a:t> y servicios de indización de </a:t>
            </a:r>
            <a:r>
              <a:rPr lang="es-ES" dirty="0">
                <a:effectLst/>
                <a:hlinkClick r:id="rId4" tooltip="Internet"/>
              </a:rPr>
              <a:t>Internet</a:t>
            </a:r>
            <a:r>
              <a:rPr lang="es-ES" dirty="0">
                <a:effectLst/>
              </a:rPr>
              <a:t>. Por lo general, las estructuras de datos eficientes son clave para diseñar </a:t>
            </a:r>
            <a:r>
              <a:rPr lang="es-ES" dirty="0">
                <a:effectLst/>
                <a:hlinkClick r:id="rId5" tooltip="Algoritmo"/>
              </a:rPr>
              <a:t>algoritmos</a:t>
            </a:r>
            <a:r>
              <a:rPr lang="es-ES" dirty="0">
                <a:effectLst/>
              </a:rPr>
              <a:t> eficientes. Algunos métodos formales de diseño y lenguajes de programación destacan las estructuras de datos, en lugar de los algoritmos, como el factor clave de organización en el diseño de </a:t>
            </a:r>
            <a:r>
              <a:rPr lang="es-ES" dirty="0">
                <a:effectLst/>
                <a:hlinkClick r:id="rId6" tooltip="Software"/>
              </a:rPr>
              <a:t>software</a:t>
            </a:r>
            <a:r>
              <a:rPr lang="es-ES" dirty="0">
                <a:effectLst/>
              </a:rPr>
              <a:t>.</a:t>
            </a:r>
          </a:p>
          <a:p>
            <a:endParaRPr lang="es-CR" dirty="0"/>
          </a:p>
        </p:txBody>
      </p:sp>
    </p:spTree>
    <p:custDataLst>
      <p:tags r:id="rId1"/>
    </p:custDataLst>
    <p:extLst>
      <p:ext uri="{BB962C8B-B14F-4D97-AF65-F5344CB8AC3E}">
        <p14:creationId xmlns:p14="http://schemas.microsoft.com/office/powerpoint/2010/main" val="226035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7982" y="457200"/>
            <a:ext cx="8458200" cy="5909310"/>
          </a:xfrm>
          <a:prstGeom prst="rect">
            <a:avLst/>
          </a:prstGeom>
          <a:noFill/>
        </p:spPr>
        <p:txBody>
          <a:bodyPr wrap="square" rtlCol="0">
            <a:spAutoFit/>
          </a:bodyPr>
          <a:lstStyle/>
          <a:p>
            <a:pPr marL="285750" indent="-285750">
              <a:buFont typeface="Arial" panose="020B0604020202020204" pitchFamily="34" charset="0"/>
              <a:buChar char="•"/>
            </a:pPr>
            <a:r>
              <a:rPr lang="es-ES" dirty="0">
                <a:effectLst/>
              </a:rPr>
              <a:t>Un arreglo es una serie de elementos en un orden específico, por lo general todos del mismo tipo (si bien los elementos pueden ser de casi cualquier tipo). Se accede a los elementos utilizando un entero como índice para especificar el elemento que se requiere. Las implementaciones típicas asignan palabras de memoria contiguas a los elementos de los arreglos (aunque no siempre es el caso). Los arreglos pueden cambiar de tamaño o tener una longitud fija.</a:t>
            </a:r>
          </a:p>
          <a:p>
            <a:pPr marL="285750" indent="-285750">
              <a:buFont typeface="Arial" panose="020B0604020202020204" pitchFamily="34" charset="0"/>
              <a:buChar char="•"/>
            </a:pPr>
            <a:r>
              <a:rPr lang="es-ES" dirty="0">
                <a:effectLst/>
              </a:rPr>
              <a:t>Un arreglo asociativo (también llamado </a:t>
            </a:r>
            <a:r>
              <a:rPr lang="es-ES" i="1" dirty="0">
                <a:effectLst/>
              </a:rPr>
              <a:t>diccionario</a:t>
            </a:r>
            <a:r>
              <a:rPr lang="es-ES" dirty="0">
                <a:effectLst/>
              </a:rPr>
              <a:t> o </a:t>
            </a:r>
            <a:r>
              <a:rPr lang="es-ES" i="1" dirty="0">
                <a:effectLst/>
              </a:rPr>
              <a:t>mapa</a:t>
            </a:r>
            <a:r>
              <a:rPr lang="es-ES" dirty="0">
                <a:effectLst/>
              </a:rPr>
              <a:t> ) es una variante más flexible que una matriz, en la que se puede añadir y eliminar libremente pares nombre-valor. Una tabla de hash es una implementación usual de un arreglo asociativo.</a:t>
            </a:r>
          </a:p>
          <a:p>
            <a:pPr marL="285750" indent="-285750">
              <a:buFont typeface="Arial" panose="020B0604020202020204" pitchFamily="34" charset="0"/>
              <a:buChar char="•"/>
            </a:pPr>
            <a:r>
              <a:rPr lang="es-ES" dirty="0">
                <a:effectLst/>
              </a:rPr>
              <a:t>Un registro (también llamado </a:t>
            </a:r>
            <a:r>
              <a:rPr lang="es-ES" i="1" dirty="0" err="1">
                <a:effectLst/>
              </a:rPr>
              <a:t>tupla</a:t>
            </a:r>
            <a:r>
              <a:rPr lang="es-ES" dirty="0">
                <a:effectLst/>
              </a:rPr>
              <a:t> o </a:t>
            </a:r>
            <a:r>
              <a:rPr lang="es-ES" i="1" dirty="0">
                <a:effectLst/>
              </a:rPr>
              <a:t>estructura</a:t>
            </a:r>
            <a:r>
              <a:rPr lang="es-ES" dirty="0">
                <a:effectLst/>
              </a:rPr>
              <a:t>) es una estructura de datos agregados. Un registro es un valor que contiene otros valores, típicamente en un número fijo y la secuencia y por lo general un índice por nombres. Los elementos de los registros generalmente son llamados </a:t>
            </a:r>
            <a:r>
              <a:rPr lang="es-ES" i="1" dirty="0">
                <a:effectLst/>
              </a:rPr>
              <a:t>campos</a:t>
            </a:r>
            <a:r>
              <a:rPr lang="es-ES" dirty="0">
                <a:effectLst/>
              </a:rPr>
              <a:t>.</a:t>
            </a:r>
          </a:p>
          <a:p>
            <a:pPr marL="285750" indent="-285750">
              <a:buFont typeface="Arial" panose="020B0604020202020204" pitchFamily="34" charset="0"/>
              <a:buChar char="•"/>
            </a:pPr>
            <a:r>
              <a:rPr lang="es-ES" dirty="0">
                <a:effectLst/>
              </a:rPr>
              <a:t>Una unión es una estructura de datos que especifica cuál de una serie de tipos de datos permitidos podrá ser almacenada en sus instancias, por ejemplo </a:t>
            </a:r>
            <a:r>
              <a:rPr lang="es-ES" i="1" dirty="0">
                <a:effectLst/>
              </a:rPr>
              <a:t>flotante</a:t>
            </a:r>
            <a:r>
              <a:rPr lang="es-ES" dirty="0">
                <a:effectLst/>
              </a:rPr>
              <a:t> o </a:t>
            </a:r>
            <a:r>
              <a:rPr lang="es-ES" i="1" dirty="0">
                <a:effectLst/>
              </a:rPr>
              <a:t>entero largo</a:t>
            </a:r>
            <a:r>
              <a:rPr lang="es-ES" dirty="0">
                <a:effectLst/>
              </a:rPr>
              <a:t>. En contraste con un registro, que se podría definir para contener un </a:t>
            </a:r>
            <a:r>
              <a:rPr lang="es-ES" i="1" dirty="0">
                <a:effectLst/>
              </a:rPr>
              <a:t>flotante</a:t>
            </a:r>
            <a:r>
              <a:rPr lang="es-ES" dirty="0">
                <a:effectLst/>
              </a:rPr>
              <a:t> y un </a:t>
            </a:r>
            <a:r>
              <a:rPr lang="es-ES" i="1" dirty="0">
                <a:effectLst/>
              </a:rPr>
              <a:t>entero largo</a:t>
            </a:r>
            <a:r>
              <a:rPr lang="es-ES" dirty="0">
                <a:effectLst/>
              </a:rPr>
              <a:t>, en una unión, sólo hay un valor a la vez. Se asigna suficiente espacio para contener el tipo de datos de cualquiera de los miembros.</a:t>
            </a:r>
          </a:p>
          <a:p>
            <a:endParaRPr lang="es-CR" dirty="0"/>
          </a:p>
        </p:txBody>
      </p:sp>
    </p:spTree>
    <p:custDataLst>
      <p:tags r:id="rId1"/>
    </p:custDataLst>
    <p:extLst>
      <p:ext uri="{BB962C8B-B14F-4D97-AF65-F5344CB8AC3E}">
        <p14:creationId xmlns:p14="http://schemas.microsoft.com/office/powerpoint/2010/main" val="35098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33400"/>
            <a:ext cx="8153400" cy="5632311"/>
          </a:xfrm>
          <a:prstGeom prst="rect">
            <a:avLst/>
          </a:prstGeom>
          <a:noFill/>
        </p:spPr>
        <p:txBody>
          <a:bodyPr wrap="square" rtlCol="0">
            <a:spAutoFit/>
          </a:bodyPr>
          <a:lstStyle/>
          <a:p>
            <a:pPr marL="285750" indent="-285750">
              <a:buFont typeface="Arial" panose="020B0604020202020204" pitchFamily="34" charset="0"/>
              <a:buChar char="•"/>
            </a:pPr>
            <a:r>
              <a:rPr lang="es-ES" dirty="0">
                <a:effectLst/>
              </a:rPr>
              <a:t>Un tipo variante (también llamado </a:t>
            </a:r>
            <a:r>
              <a:rPr lang="es-ES" i="1" dirty="0">
                <a:effectLst/>
              </a:rPr>
              <a:t>registro variante</a:t>
            </a:r>
            <a:r>
              <a:rPr lang="es-ES" dirty="0">
                <a:effectLst/>
              </a:rPr>
              <a:t> o </a:t>
            </a:r>
            <a:r>
              <a:rPr lang="es-ES" i="1" dirty="0">
                <a:effectLst/>
              </a:rPr>
              <a:t>unión discriminada</a:t>
            </a:r>
            <a:r>
              <a:rPr lang="es-ES" dirty="0">
                <a:effectLst/>
              </a:rPr>
              <a:t>) contiene un campo adicional que indica su tipo actual.</a:t>
            </a:r>
          </a:p>
          <a:p>
            <a:pPr marL="285750" indent="-285750">
              <a:buFont typeface="Arial" panose="020B0604020202020204" pitchFamily="34" charset="0"/>
              <a:buChar char="•"/>
            </a:pPr>
            <a:r>
              <a:rPr lang="es-ES" dirty="0">
                <a:effectLst/>
              </a:rPr>
              <a:t>Un conjunto es un tipo de datos abstracto que puede almacenar valores específicos, sin orden particular y sin valores duplicados.</a:t>
            </a:r>
          </a:p>
          <a:p>
            <a:pPr marL="285750" indent="-285750">
              <a:buFont typeface="Arial" panose="020B0604020202020204" pitchFamily="34" charset="0"/>
              <a:buChar char="•"/>
            </a:pPr>
            <a:r>
              <a:rPr lang="es-ES" dirty="0">
                <a:effectLst/>
              </a:rPr>
              <a:t>Un </a:t>
            </a:r>
            <a:r>
              <a:rPr lang="es-ES" dirty="0" err="1">
                <a:effectLst/>
              </a:rPr>
              <a:t>Multiconjunto</a:t>
            </a:r>
            <a:r>
              <a:rPr lang="es-ES" dirty="0">
                <a:effectLst/>
              </a:rPr>
              <a:t> es un tipo de datos abstracto que puede almacenar valores específicos, sin orden particular. A diferencia de los conjuntos, los </a:t>
            </a:r>
            <a:r>
              <a:rPr lang="es-ES" dirty="0" err="1">
                <a:effectLst/>
              </a:rPr>
              <a:t>multicunjuntos</a:t>
            </a:r>
            <a:r>
              <a:rPr lang="es-ES" dirty="0">
                <a:effectLst/>
              </a:rPr>
              <a:t> admiten repeticiones.</a:t>
            </a:r>
          </a:p>
          <a:p>
            <a:pPr marL="285750" indent="-285750">
              <a:buFont typeface="Arial" panose="020B0604020202020204" pitchFamily="34" charset="0"/>
              <a:buChar char="•"/>
            </a:pPr>
            <a:r>
              <a:rPr lang="es-ES" dirty="0">
                <a:effectLst/>
              </a:rPr>
              <a:t>Un grafo es una estructura de datos conectada compuesta por nodos. Cada nodo contiene un valor y una o más referencias a otros nodos. Los grafos pueden utilizarse para representar redes, dado que los nodos pueden referenciarse entre ellos. Las conexiones entre nodos pueden tener dirección, es decir un nodo de partida y uno de llegada.</a:t>
            </a:r>
          </a:p>
          <a:p>
            <a:pPr marL="285750" indent="-285750">
              <a:buFont typeface="Arial" panose="020B0604020202020204" pitchFamily="34" charset="0"/>
              <a:buChar char="•"/>
            </a:pPr>
            <a:r>
              <a:rPr lang="es-ES" dirty="0">
                <a:effectLst/>
              </a:rPr>
              <a:t>Un árbol es un caso particular de grafo dirigido en el que no se admiten ciclos y existe un camino desde un nodo llamado raíz hasta cada uno de los otros nodos. Una colección de árboles es llamada un bosque.</a:t>
            </a:r>
          </a:p>
          <a:p>
            <a:pPr marL="285750" indent="-285750">
              <a:buFont typeface="Arial" panose="020B0604020202020204" pitchFamily="34" charset="0"/>
              <a:buChar char="•"/>
            </a:pPr>
            <a:r>
              <a:rPr lang="es-ES" dirty="0">
                <a:effectLst/>
              </a:rPr>
              <a:t>Una clase es una plantilla para la creación de objetos de datos según un modelo predefinido. Las clases se utilizan como representación abstracta de conceptos, incluyen campos como los registros y operaciones que pueden consultar el valor de los campos o cambiar sus valores.</a:t>
            </a:r>
          </a:p>
          <a:p>
            <a:pPr marL="285750" indent="-285750">
              <a:buFont typeface="Arial" panose="020B0604020202020204" pitchFamily="34" charset="0"/>
              <a:buChar char="•"/>
            </a:pPr>
            <a:endParaRPr lang="es-CR" dirty="0"/>
          </a:p>
        </p:txBody>
      </p:sp>
    </p:spTree>
    <p:custDataLst>
      <p:tags r:id="rId1"/>
    </p:custDataLst>
    <p:extLst>
      <p:ext uri="{BB962C8B-B14F-4D97-AF65-F5344CB8AC3E}">
        <p14:creationId xmlns:p14="http://schemas.microsoft.com/office/powerpoint/2010/main" val="2133452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157372"/>
            <a:ext cx="6781800" cy="707886"/>
          </a:xfrm>
          <a:prstGeom prst="rect">
            <a:avLst/>
          </a:prstGeom>
          <a:noFill/>
        </p:spPr>
        <p:txBody>
          <a:bodyPr wrap="square" rtlCol="0">
            <a:spAutoFit/>
          </a:bodyPr>
          <a:lstStyle/>
          <a:p>
            <a:pPr algn="ctr"/>
            <a:r>
              <a:rPr lang="en-US" sz="4000" dirty="0">
                <a:effectLst>
                  <a:outerShdw blurRad="38100" dist="38100" dir="2700000" algn="tl">
                    <a:srgbClr val="000000">
                      <a:alpha val="43137"/>
                    </a:srgbClr>
                  </a:outerShdw>
                </a:effectLst>
              </a:rPr>
              <a:t>Vector</a:t>
            </a:r>
            <a:endParaRPr lang="es-CR" sz="4000" dirty="0">
              <a:effectLst>
                <a:outerShdw blurRad="38100" dist="38100" dir="2700000" algn="tl">
                  <a:srgbClr val="000000">
                    <a:alpha val="43137"/>
                  </a:srgbClr>
                </a:outerShdw>
              </a:effectLst>
            </a:endParaRPr>
          </a:p>
        </p:txBody>
      </p:sp>
      <p:sp>
        <p:nvSpPr>
          <p:cNvPr id="3" name="TextBox 2"/>
          <p:cNvSpPr txBox="1"/>
          <p:nvPr/>
        </p:nvSpPr>
        <p:spPr>
          <a:xfrm>
            <a:off x="457200" y="865258"/>
            <a:ext cx="8229600" cy="4524315"/>
          </a:xfrm>
          <a:prstGeom prst="rect">
            <a:avLst/>
          </a:prstGeom>
          <a:noFill/>
        </p:spPr>
        <p:txBody>
          <a:bodyPr wrap="square" rtlCol="0">
            <a:spAutoFit/>
          </a:bodyPr>
          <a:lstStyle/>
          <a:p>
            <a:r>
              <a:rPr lang="es-ES" dirty="0">
                <a:effectLst/>
              </a:rPr>
              <a:t>En programación se denomina </a:t>
            </a:r>
            <a:r>
              <a:rPr lang="es-ES" b="1" dirty="0">
                <a:effectLst/>
              </a:rPr>
              <a:t>matriz</a:t>
            </a:r>
            <a:r>
              <a:rPr lang="es-ES" dirty="0">
                <a:effectLst/>
              </a:rPr>
              <a:t>, </a:t>
            </a:r>
            <a:r>
              <a:rPr lang="es-ES" b="1" dirty="0">
                <a:effectLst/>
              </a:rPr>
              <a:t>vector</a:t>
            </a:r>
            <a:r>
              <a:rPr lang="es-ES" dirty="0">
                <a:effectLst/>
              </a:rPr>
              <a:t> (de una sola dimensión) o </a:t>
            </a:r>
            <a:r>
              <a:rPr lang="es-ES" b="1" dirty="0">
                <a:effectLst/>
              </a:rPr>
              <a:t>formación</a:t>
            </a:r>
            <a:r>
              <a:rPr lang="es-ES" dirty="0">
                <a:effectLst/>
              </a:rPr>
              <a:t> (en inglés </a:t>
            </a:r>
            <a:r>
              <a:rPr lang="es-ES" b="1" i="1" dirty="0" err="1">
                <a:effectLst/>
              </a:rPr>
              <a:t>array</a:t>
            </a:r>
            <a:r>
              <a:rPr lang="es-ES" dirty="0">
                <a:effectLst/>
              </a:rPr>
              <a:t>)</a:t>
            </a:r>
            <a:r>
              <a:rPr lang="es-ES" baseline="30000" dirty="0">
                <a:effectLst/>
                <a:hlinkClick r:id="rId3"/>
              </a:rPr>
              <a:t>[1]</a:t>
            </a:r>
            <a:r>
              <a:rPr lang="es-ES" dirty="0">
                <a:effectLst/>
              </a:rPr>
              <a:t> a una zona de almacenamiento contiguo que contiene una serie de elementos del mismo tipo, los elementos de la matriz.</a:t>
            </a:r>
            <a:r>
              <a:rPr lang="es-ES" baseline="30000" dirty="0"/>
              <a:t> </a:t>
            </a:r>
            <a:r>
              <a:rPr lang="es-ES" dirty="0">
                <a:effectLst/>
              </a:rPr>
              <a:t>Desde el punto de vista lógico una matriz se puede ver como un conjunto de elementos ordenados en fila (o filas y columnas si tuviera dos dimensiones).</a:t>
            </a:r>
          </a:p>
          <a:p>
            <a:r>
              <a:rPr lang="es-ES" dirty="0">
                <a:effectLst/>
              </a:rPr>
              <a:t>En principio, se puede considerar que todas las matrices son de una dimensión, la dimensión principal, pero los elementos de dicha fila pueden ser a su vez matrices (un proceso que puede ser recursivo), lo que nos permite hablar de la existencia de matrices multidimensionales, aunque las más fáciles de imaginar son los de una, dos y tres dimensiones.</a:t>
            </a:r>
          </a:p>
          <a:p>
            <a:r>
              <a:rPr lang="es-ES" dirty="0">
                <a:effectLst/>
              </a:rPr>
              <a:t>Estas estructuras de datos son adecuadas para situaciones en las que el acceso a los datos se realice de forma aleatoria e impredecible. Por el contrario, si los elementos pueden estar ordenados y se va a utilizar acceso secuencial sería más adecuado utilizar una lista, ya que esta estructura puede cambiar de tamaño fácilmente durante la ejecución de un programa.</a:t>
            </a:r>
          </a:p>
          <a:p>
            <a:endParaRPr lang="es-CR"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1436" y="5375718"/>
            <a:ext cx="6291109"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133452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157372"/>
            <a:ext cx="6781800" cy="707886"/>
          </a:xfrm>
          <a:prstGeom prst="rect">
            <a:avLst/>
          </a:prstGeom>
          <a:noFill/>
        </p:spPr>
        <p:txBody>
          <a:bodyPr wrap="square" rtlCol="0">
            <a:spAutoFit/>
          </a:bodyPr>
          <a:lstStyle/>
          <a:p>
            <a:pPr algn="ctr"/>
            <a:r>
              <a:rPr lang="es-ES" sz="4000" b="1" dirty="0"/>
              <a:t>Tabla hash</a:t>
            </a:r>
            <a:endParaRPr lang="es-CR" sz="4000" dirty="0">
              <a:effectLst>
                <a:outerShdw blurRad="38100" dist="38100" dir="2700000" algn="tl">
                  <a:srgbClr val="000000">
                    <a:alpha val="43137"/>
                  </a:srgbClr>
                </a:outerShdw>
              </a:effectLst>
            </a:endParaRPr>
          </a:p>
        </p:txBody>
      </p:sp>
      <p:sp>
        <p:nvSpPr>
          <p:cNvPr id="3" name="Rectangle 2"/>
          <p:cNvSpPr/>
          <p:nvPr/>
        </p:nvSpPr>
        <p:spPr>
          <a:xfrm>
            <a:off x="533400" y="865258"/>
            <a:ext cx="8382000" cy="2308324"/>
          </a:xfrm>
          <a:prstGeom prst="rect">
            <a:avLst/>
          </a:prstGeom>
        </p:spPr>
        <p:txBody>
          <a:bodyPr wrap="square">
            <a:spAutoFit/>
          </a:bodyPr>
          <a:lstStyle/>
          <a:p>
            <a:r>
              <a:rPr lang="es-ES" dirty="0">
                <a:effectLst/>
              </a:rPr>
              <a:t>Una </a:t>
            </a:r>
            <a:r>
              <a:rPr lang="es-ES" b="1" dirty="0">
                <a:effectLst/>
              </a:rPr>
              <a:t>tabla hash</a:t>
            </a:r>
            <a:r>
              <a:rPr lang="es-ES" dirty="0">
                <a:effectLst/>
              </a:rPr>
              <a:t>, </a:t>
            </a:r>
            <a:r>
              <a:rPr lang="es-ES" b="1" dirty="0">
                <a:effectLst/>
              </a:rPr>
              <a:t>matriz asociativa</a:t>
            </a:r>
            <a:r>
              <a:rPr lang="es-ES" dirty="0">
                <a:effectLst/>
              </a:rPr>
              <a:t>, </a:t>
            </a:r>
            <a:r>
              <a:rPr lang="es-ES" b="1" dirty="0">
                <a:effectLst/>
              </a:rPr>
              <a:t>mapa hash</a:t>
            </a:r>
            <a:r>
              <a:rPr lang="es-ES" dirty="0">
                <a:effectLst/>
              </a:rPr>
              <a:t>, </a:t>
            </a:r>
            <a:r>
              <a:rPr lang="es-ES" b="1" dirty="0">
                <a:effectLst/>
              </a:rPr>
              <a:t>tabla de dispersión</a:t>
            </a:r>
            <a:r>
              <a:rPr lang="es-ES" dirty="0">
                <a:effectLst/>
              </a:rPr>
              <a:t> o </a:t>
            </a:r>
            <a:r>
              <a:rPr lang="es-ES" b="1" dirty="0">
                <a:effectLst/>
              </a:rPr>
              <a:t>tabla fragmentada</a:t>
            </a:r>
            <a:r>
              <a:rPr lang="es-ES" dirty="0">
                <a:effectLst/>
              </a:rPr>
              <a:t> es una estructura de datos que asocia </a:t>
            </a:r>
            <a:r>
              <a:rPr lang="es-ES" i="1" dirty="0">
                <a:effectLst/>
              </a:rPr>
              <a:t>llaves</a:t>
            </a:r>
            <a:r>
              <a:rPr lang="es-ES" dirty="0">
                <a:effectLst/>
              </a:rPr>
              <a:t> o </a:t>
            </a:r>
            <a:r>
              <a:rPr lang="es-ES" i="1" dirty="0">
                <a:effectLst/>
              </a:rPr>
              <a:t>claves</a:t>
            </a:r>
            <a:r>
              <a:rPr lang="es-ES" dirty="0">
                <a:effectLst/>
              </a:rPr>
              <a:t> con </a:t>
            </a:r>
            <a:r>
              <a:rPr lang="es-ES" i="1" dirty="0">
                <a:effectLst/>
              </a:rPr>
              <a:t>valores</a:t>
            </a:r>
            <a:r>
              <a:rPr lang="es-ES" dirty="0">
                <a:effectLst/>
              </a:rPr>
              <a:t>. La operación principal que soporta de manera eficiente es la </a:t>
            </a:r>
            <a:r>
              <a:rPr lang="es-ES" i="1" dirty="0">
                <a:effectLst/>
              </a:rPr>
              <a:t>búsqueda</a:t>
            </a:r>
            <a:r>
              <a:rPr lang="es-ES" dirty="0">
                <a:effectLst/>
              </a:rPr>
              <a:t>: permite el acceso a los elementos (teléfono y dirección, por ejemplo) almacenados a partir de una clave generada (usando el nombre o número de cuenta, por ejemplo). Funciona transformando la clave con una </a:t>
            </a:r>
            <a:r>
              <a:rPr lang="es-ES" b="1" dirty="0">
                <a:effectLst/>
              </a:rPr>
              <a:t>función hash</a:t>
            </a:r>
            <a:r>
              <a:rPr lang="es-ES" dirty="0">
                <a:effectLst/>
              </a:rPr>
              <a:t> en un </a:t>
            </a:r>
            <a:r>
              <a:rPr lang="es-ES" i="1" dirty="0">
                <a:effectLst/>
              </a:rPr>
              <a:t>hash</a:t>
            </a:r>
            <a:r>
              <a:rPr lang="es-ES" dirty="0">
                <a:effectLst/>
              </a:rPr>
              <a:t>, un número que identifica la posición (</a:t>
            </a:r>
            <a:r>
              <a:rPr lang="es-ES" i="1" dirty="0">
                <a:effectLst/>
              </a:rPr>
              <a:t>casilla</a:t>
            </a:r>
            <a:r>
              <a:rPr lang="es-ES" dirty="0">
                <a:effectLst/>
              </a:rPr>
              <a:t> o </a:t>
            </a:r>
            <a:r>
              <a:rPr lang="es-ES" i="1" dirty="0">
                <a:effectLst/>
              </a:rPr>
              <a:t>cubeta</a:t>
            </a:r>
            <a:r>
              <a:rPr lang="es-ES" dirty="0">
                <a:effectLst/>
              </a:rPr>
              <a:t>) donde la tabla hash localiza el valor deseado.</a:t>
            </a:r>
            <a:endParaRPr lang="es-CR"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428999"/>
            <a:ext cx="5728576" cy="2943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368843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157372"/>
            <a:ext cx="6781800" cy="707886"/>
          </a:xfrm>
          <a:prstGeom prst="rect">
            <a:avLst/>
          </a:prstGeom>
          <a:noFill/>
        </p:spPr>
        <p:txBody>
          <a:bodyPr wrap="square" rtlCol="0">
            <a:spAutoFit/>
          </a:bodyPr>
          <a:lstStyle/>
          <a:p>
            <a:pPr algn="ctr"/>
            <a:r>
              <a:rPr lang="en-US" sz="4000" dirty="0" err="1">
                <a:effectLst>
                  <a:outerShdw blurRad="38100" dist="38100" dir="2700000" algn="tl">
                    <a:srgbClr val="000000">
                      <a:alpha val="43137"/>
                    </a:srgbClr>
                  </a:outerShdw>
                </a:effectLst>
              </a:rPr>
              <a:t>Registro</a:t>
            </a:r>
            <a:endParaRPr lang="es-CR" sz="4000" dirty="0">
              <a:effectLst>
                <a:outerShdw blurRad="38100" dist="38100" dir="2700000" algn="tl">
                  <a:srgbClr val="000000">
                    <a:alpha val="43137"/>
                  </a:srgbClr>
                </a:outerShdw>
              </a:effectLst>
            </a:endParaRPr>
          </a:p>
        </p:txBody>
      </p:sp>
      <p:sp>
        <p:nvSpPr>
          <p:cNvPr id="4" name="Rectangle 3"/>
          <p:cNvSpPr/>
          <p:nvPr/>
        </p:nvSpPr>
        <p:spPr>
          <a:xfrm>
            <a:off x="533400" y="1305342"/>
            <a:ext cx="8305800" cy="2308324"/>
          </a:xfrm>
          <a:prstGeom prst="rect">
            <a:avLst/>
          </a:prstGeom>
        </p:spPr>
        <p:txBody>
          <a:bodyPr wrap="square">
            <a:spAutoFit/>
          </a:bodyPr>
          <a:lstStyle/>
          <a:p>
            <a:r>
              <a:rPr lang="es-ES" dirty="0">
                <a:effectLst/>
              </a:rPr>
              <a:t>Un </a:t>
            </a:r>
            <a:r>
              <a:rPr lang="es-ES" b="1" dirty="0">
                <a:effectLst/>
              </a:rPr>
              <a:t>registro</a:t>
            </a:r>
            <a:r>
              <a:rPr lang="es-ES" dirty="0">
                <a:effectLst/>
              </a:rPr>
              <a:t>, en programación, es un tipo de dato estructurado formado por la unión de varios elementos bajo una misma estructura. Estos elementos pueden ser, o bien datos elementales (entero, real, carácter,...), o bien otras estructuras de datos. A cada uno de esos elementos se le llama campo.</a:t>
            </a:r>
          </a:p>
          <a:p>
            <a:r>
              <a:rPr lang="es-ES" dirty="0">
                <a:effectLst/>
              </a:rPr>
              <a:t>Un registro se diferencia de un vector en que éste es una colección de datos </a:t>
            </a:r>
            <a:r>
              <a:rPr lang="es-ES" b="1" dirty="0">
                <a:effectLst/>
              </a:rPr>
              <a:t>iguales</a:t>
            </a:r>
            <a:r>
              <a:rPr lang="es-ES" dirty="0">
                <a:effectLst/>
              </a:rPr>
              <a:t>, es decir, todos del mismo tipo, mientras que en una estructura los elementos que la componen, aunque podrían serlo, no tiene porque ser del mismo tipo.</a:t>
            </a:r>
          </a:p>
        </p:txBody>
      </p:sp>
    </p:spTree>
    <p:custDataLst>
      <p:tags r:id="rId1"/>
    </p:custDataLst>
    <p:extLst>
      <p:ext uri="{BB962C8B-B14F-4D97-AF65-F5344CB8AC3E}">
        <p14:creationId xmlns:p14="http://schemas.microsoft.com/office/powerpoint/2010/main" val="4011264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157372"/>
            <a:ext cx="6781800" cy="707886"/>
          </a:xfrm>
          <a:prstGeom prst="rect">
            <a:avLst/>
          </a:prstGeom>
          <a:noFill/>
        </p:spPr>
        <p:txBody>
          <a:bodyPr wrap="square" rtlCol="0">
            <a:spAutoFit/>
          </a:bodyPr>
          <a:lstStyle/>
          <a:p>
            <a:pPr algn="ctr"/>
            <a:r>
              <a:rPr lang="en-US" sz="4000" dirty="0">
                <a:effectLst>
                  <a:outerShdw blurRad="38100" dist="38100" dir="2700000" algn="tl">
                    <a:srgbClr val="000000">
                      <a:alpha val="43137"/>
                    </a:srgbClr>
                  </a:outerShdw>
                </a:effectLst>
              </a:rPr>
              <a:t>Union de </a:t>
            </a:r>
            <a:r>
              <a:rPr lang="en-US" sz="4000" dirty="0" err="1">
                <a:effectLst>
                  <a:outerShdw blurRad="38100" dist="38100" dir="2700000" algn="tl">
                    <a:srgbClr val="000000">
                      <a:alpha val="43137"/>
                    </a:srgbClr>
                  </a:outerShdw>
                </a:effectLst>
              </a:rPr>
              <a:t>datos</a:t>
            </a:r>
            <a:endParaRPr lang="es-CR" sz="4000" dirty="0">
              <a:effectLst>
                <a:outerShdw blurRad="38100" dist="38100" dir="2700000" algn="tl">
                  <a:srgbClr val="000000">
                    <a:alpha val="43137"/>
                  </a:srgbClr>
                </a:outerShdw>
              </a:effectLst>
            </a:endParaRPr>
          </a:p>
        </p:txBody>
      </p:sp>
      <p:sp>
        <p:nvSpPr>
          <p:cNvPr id="3" name="Rectangle 2"/>
          <p:cNvSpPr/>
          <p:nvPr/>
        </p:nvSpPr>
        <p:spPr>
          <a:xfrm>
            <a:off x="533400" y="1066800"/>
            <a:ext cx="8229600" cy="2862322"/>
          </a:xfrm>
          <a:prstGeom prst="rect">
            <a:avLst/>
          </a:prstGeom>
        </p:spPr>
        <p:txBody>
          <a:bodyPr wrap="square">
            <a:spAutoFit/>
          </a:bodyPr>
          <a:lstStyle/>
          <a:p>
            <a:r>
              <a:rPr lang="es-ES" dirty="0">
                <a:effectLst/>
              </a:rPr>
              <a:t>En programación, una </a:t>
            </a:r>
            <a:r>
              <a:rPr lang="es-ES" b="1" dirty="0">
                <a:effectLst/>
              </a:rPr>
              <a:t>unión</a:t>
            </a:r>
            <a:r>
              <a:rPr lang="es-ES" dirty="0">
                <a:effectLst/>
              </a:rPr>
              <a:t> es un valor que puede poseer varias representaciones o formatos; o una Estructura de datos que consiste en una variable que puede almacenar dicho valor. Algunos lenguajes de programación admiten tipos de datos especiales, llamados </a:t>
            </a:r>
            <a:r>
              <a:rPr lang="es-ES" b="1" dirty="0" err="1">
                <a:effectLst/>
              </a:rPr>
              <a:t>union</a:t>
            </a:r>
            <a:r>
              <a:rPr lang="es-ES" b="1" dirty="0">
                <a:effectLst/>
              </a:rPr>
              <a:t> </a:t>
            </a:r>
            <a:r>
              <a:rPr lang="es-ES" b="1" dirty="0" err="1">
                <a:effectLst/>
              </a:rPr>
              <a:t>types</a:t>
            </a:r>
            <a:r>
              <a:rPr lang="es-ES" dirty="0">
                <a:effectLst/>
              </a:rPr>
              <a:t>, para describir dichos valores y variables.</a:t>
            </a:r>
          </a:p>
          <a:p>
            <a:r>
              <a:rPr lang="es-ES" dirty="0">
                <a:effectLst/>
              </a:rPr>
              <a:t>Dependiendo del lenguaje y del tipo, un valor unión puede ser usado en operaciones como, por ejemplo, asignación o comparación de igualdad, sin necesidad de saber su tipo específico. Por el contrario, otras operaciones si que requieren saber el tipo de dato — ya sea por medio de información externa, o por el uso de un </a:t>
            </a:r>
            <a:r>
              <a:rPr lang="es-ES" dirty="0" err="1">
                <a:effectLst/>
              </a:rPr>
              <a:t>tagged</a:t>
            </a:r>
            <a:r>
              <a:rPr lang="es-ES" dirty="0">
                <a:effectLst/>
              </a:rPr>
              <a:t> </a:t>
            </a:r>
            <a:r>
              <a:rPr lang="es-ES" dirty="0" err="1">
                <a:effectLst/>
              </a:rPr>
              <a:t>union</a:t>
            </a:r>
            <a:r>
              <a:rPr lang="es-ES" dirty="0">
                <a:effectLst/>
              </a:rPr>
              <a:t>.</a:t>
            </a:r>
          </a:p>
        </p:txBody>
      </p:sp>
    </p:spTree>
    <p:custDataLst>
      <p:tags r:id="rId1"/>
    </p:custDataLst>
    <p:extLst>
      <p:ext uri="{BB962C8B-B14F-4D97-AF65-F5344CB8AC3E}">
        <p14:creationId xmlns:p14="http://schemas.microsoft.com/office/powerpoint/2010/main" val="13688430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YOUT" val="ppLayoutTitle"/>
</p:tagLst>
</file>

<file path=ppt/tags/tag10.xml><?xml version="1.0" encoding="utf-8"?>
<p:tagLst xmlns:a="http://schemas.openxmlformats.org/drawingml/2006/main" xmlns:r="http://schemas.openxmlformats.org/officeDocument/2006/relationships" xmlns:p="http://schemas.openxmlformats.org/presentationml/2006/main">
  <p:tag name="LAYOUT" val="ppLayoutTitle"/>
</p:tagLst>
</file>

<file path=ppt/tags/tag11.xml><?xml version="1.0" encoding="utf-8"?>
<p:tagLst xmlns:a="http://schemas.openxmlformats.org/drawingml/2006/main" xmlns:r="http://schemas.openxmlformats.org/officeDocument/2006/relationships" xmlns:p="http://schemas.openxmlformats.org/presentationml/2006/main">
  <p:tag name="LAYOUT" val="ppLayoutTitle"/>
</p:tagLst>
</file>

<file path=ppt/tags/tag12.xml><?xml version="1.0" encoding="utf-8"?>
<p:tagLst xmlns:a="http://schemas.openxmlformats.org/drawingml/2006/main" xmlns:r="http://schemas.openxmlformats.org/officeDocument/2006/relationships" xmlns:p="http://schemas.openxmlformats.org/presentationml/2006/main">
  <p:tag name="LAYOUT" val="ppLayoutTitle"/>
</p:tagLst>
</file>

<file path=ppt/tags/tag13.xml><?xml version="1.0" encoding="utf-8"?>
<p:tagLst xmlns:a="http://schemas.openxmlformats.org/drawingml/2006/main" xmlns:r="http://schemas.openxmlformats.org/officeDocument/2006/relationships" xmlns:p="http://schemas.openxmlformats.org/presentationml/2006/main">
  <p:tag name="LAYOUT" val="ppLayoutTitle"/>
</p:tagLst>
</file>

<file path=ppt/tags/tag14.xml><?xml version="1.0" encoding="utf-8"?>
<p:tagLst xmlns:a="http://schemas.openxmlformats.org/drawingml/2006/main" xmlns:r="http://schemas.openxmlformats.org/officeDocument/2006/relationships" xmlns:p="http://schemas.openxmlformats.org/presentationml/2006/main">
  <p:tag name="LAYOUT" val="ppLayoutTitle"/>
</p:tagLst>
</file>

<file path=ppt/tags/tag15.xml><?xml version="1.0" encoding="utf-8"?>
<p:tagLst xmlns:a="http://schemas.openxmlformats.org/drawingml/2006/main" xmlns:r="http://schemas.openxmlformats.org/officeDocument/2006/relationships" xmlns:p="http://schemas.openxmlformats.org/presentationml/2006/main">
  <p:tag name="LAYOUT" val="ppLayoutTitle"/>
</p:tagLst>
</file>

<file path=ppt/tags/tag16.xml><?xml version="1.0" encoding="utf-8"?>
<p:tagLst xmlns:a="http://schemas.openxmlformats.org/drawingml/2006/main" xmlns:r="http://schemas.openxmlformats.org/officeDocument/2006/relationships" xmlns:p="http://schemas.openxmlformats.org/presentationml/2006/main">
  <p:tag name="LAYOUT" val="ppLayoutTitle"/>
</p:tagLst>
</file>

<file path=ppt/tags/tag17.xml><?xml version="1.0" encoding="utf-8"?>
<p:tagLst xmlns:a="http://schemas.openxmlformats.org/drawingml/2006/main" xmlns:r="http://schemas.openxmlformats.org/officeDocument/2006/relationships" xmlns:p="http://schemas.openxmlformats.org/presentationml/2006/main">
  <p:tag name="LAYOUT" val="ppLayoutTitle"/>
</p:tagLst>
</file>

<file path=ppt/tags/tag18.xml><?xml version="1.0" encoding="utf-8"?>
<p:tagLst xmlns:a="http://schemas.openxmlformats.org/drawingml/2006/main" xmlns:r="http://schemas.openxmlformats.org/officeDocument/2006/relationships" xmlns:p="http://schemas.openxmlformats.org/presentationml/2006/main">
  <p:tag name="LAYOUT" val="ppLayoutTitle"/>
</p:tagLst>
</file>

<file path=ppt/tags/tag19.xml><?xml version="1.0" encoding="utf-8"?>
<p:tagLst xmlns:a="http://schemas.openxmlformats.org/drawingml/2006/main" xmlns:r="http://schemas.openxmlformats.org/officeDocument/2006/relationships" xmlns:p="http://schemas.openxmlformats.org/presentationml/2006/main">
  <p:tag name="LAYOUT" val="ppLayoutTitle"/>
</p:tagLst>
</file>

<file path=ppt/tags/tag2.xml><?xml version="1.0" encoding="utf-8"?>
<p:tagLst xmlns:a="http://schemas.openxmlformats.org/drawingml/2006/main" xmlns:r="http://schemas.openxmlformats.org/officeDocument/2006/relationships" xmlns:p="http://schemas.openxmlformats.org/presentationml/2006/main">
  <p:tag name="LAYOUT" val="ppLayoutTitle"/>
</p:tagLst>
</file>

<file path=ppt/tags/tag20.xml><?xml version="1.0" encoding="utf-8"?>
<p:tagLst xmlns:a="http://schemas.openxmlformats.org/drawingml/2006/main" xmlns:r="http://schemas.openxmlformats.org/officeDocument/2006/relationships" xmlns:p="http://schemas.openxmlformats.org/presentationml/2006/main">
  <p:tag name="LAYOUT" val="ppLayoutTitle"/>
</p:tagLst>
</file>

<file path=ppt/tags/tag21.xml><?xml version="1.0" encoding="utf-8"?>
<p:tagLst xmlns:a="http://schemas.openxmlformats.org/drawingml/2006/main" xmlns:r="http://schemas.openxmlformats.org/officeDocument/2006/relationships" xmlns:p="http://schemas.openxmlformats.org/presentationml/2006/main">
  <p:tag name="LAYOUT" val="ppLayoutTitle"/>
</p:tagLst>
</file>

<file path=ppt/tags/tag22.xml><?xml version="1.0" encoding="utf-8"?>
<p:tagLst xmlns:a="http://schemas.openxmlformats.org/drawingml/2006/main" xmlns:r="http://schemas.openxmlformats.org/officeDocument/2006/relationships" xmlns:p="http://schemas.openxmlformats.org/presentationml/2006/main">
  <p:tag name="LAYOUT" val="ppLayoutTitle"/>
</p:tagLst>
</file>

<file path=ppt/tags/tag3.xml><?xml version="1.0" encoding="utf-8"?>
<p:tagLst xmlns:a="http://schemas.openxmlformats.org/drawingml/2006/main" xmlns:r="http://schemas.openxmlformats.org/officeDocument/2006/relationships" xmlns:p="http://schemas.openxmlformats.org/presentationml/2006/main">
  <p:tag name="LAYOUT" val="ppLayoutTitle"/>
</p:tagLst>
</file>

<file path=ppt/tags/tag4.xml><?xml version="1.0" encoding="utf-8"?>
<p:tagLst xmlns:a="http://schemas.openxmlformats.org/drawingml/2006/main" xmlns:r="http://schemas.openxmlformats.org/officeDocument/2006/relationships" xmlns:p="http://schemas.openxmlformats.org/presentationml/2006/main">
  <p:tag name="LAYOUT" val="ppLayoutTitle"/>
</p:tagLst>
</file>

<file path=ppt/tags/tag5.xml><?xml version="1.0" encoding="utf-8"?>
<p:tagLst xmlns:a="http://schemas.openxmlformats.org/drawingml/2006/main" xmlns:r="http://schemas.openxmlformats.org/officeDocument/2006/relationships" xmlns:p="http://schemas.openxmlformats.org/presentationml/2006/main">
  <p:tag name="LAYOUT" val="ppLayoutTitle"/>
</p:tagLst>
</file>

<file path=ppt/tags/tag6.xml><?xml version="1.0" encoding="utf-8"?>
<p:tagLst xmlns:a="http://schemas.openxmlformats.org/drawingml/2006/main" xmlns:r="http://schemas.openxmlformats.org/officeDocument/2006/relationships" xmlns:p="http://schemas.openxmlformats.org/presentationml/2006/main">
  <p:tag name="LAYOUT" val="ppLayoutTitle"/>
</p:tagLst>
</file>

<file path=ppt/tags/tag7.xml><?xml version="1.0" encoding="utf-8"?>
<p:tagLst xmlns:a="http://schemas.openxmlformats.org/drawingml/2006/main" xmlns:r="http://schemas.openxmlformats.org/officeDocument/2006/relationships" xmlns:p="http://schemas.openxmlformats.org/presentationml/2006/main">
  <p:tag name="LAYOUT" val="ppLayoutTitle"/>
</p:tagLst>
</file>

<file path=ppt/tags/tag8.xml><?xml version="1.0" encoding="utf-8"?>
<p:tagLst xmlns:a="http://schemas.openxmlformats.org/drawingml/2006/main" xmlns:r="http://schemas.openxmlformats.org/officeDocument/2006/relationships" xmlns:p="http://schemas.openxmlformats.org/presentationml/2006/main">
  <p:tag name="LAYOUT" val="ppLayoutTitle"/>
</p:tagLst>
</file>

<file path=ppt/tags/tag9.xml><?xml version="1.0" encoding="utf-8"?>
<p:tagLst xmlns:a="http://schemas.openxmlformats.org/drawingml/2006/main" xmlns:r="http://schemas.openxmlformats.org/officeDocument/2006/relationships" xmlns:p="http://schemas.openxmlformats.org/presentationml/2006/main">
  <p:tag name="LAYOUT" val="ppLayoutTitl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ICG Fonts">
      <a:majorFont>
        <a:latin typeface="Arial"/>
        <a:ea typeface="STKaiti"/>
        <a:cs typeface=""/>
        <a:font script="Jpan" typeface="MS PGothic"/>
      </a:majorFont>
      <a:minorFont>
        <a:latin typeface="Arial"/>
        <a:ea typeface="STKaiti"/>
        <a:cs typeface=""/>
        <a:font script="Jpan"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2847</Words>
  <Application>Microsoft Office PowerPoint</Application>
  <PresentationFormat>On-screen Show (4:3)</PresentationFormat>
  <Paragraphs>78</Paragraphs>
  <Slides>23</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23</vt:i4>
      </vt:variant>
    </vt:vector>
  </HeadingPairs>
  <TitlesOfParts>
    <vt:vector size="25" baseType="lpstr">
      <vt:lpstr>Arial</vt:lpstr>
      <vt:lpstr>Office Theme</vt:lpstr>
      <vt:lpstr>Estructura de datos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Estructura de datos</dc:title>
  <dc:creator>HD-Lab</dc:creator>
  <cp:lastModifiedBy>BENJAMIN CURLING ALEXANDER</cp:lastModifiedBy>
  <cp:revision>2</cp:revision>
  <dcterms:modified xsi:type="dcterms:W3CDTF">2022-06-08T23:47:13Z</dcterms:modified>
</cp:coreProperties>
</file>