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47"/>
  </p:notesMasterIdLst>
  <p:sldIdLst>
    <p:sldId id="256" r:id="rId2"/>
    <p:sldId id="262" r:id="rId3"/>
    <p:sldId id="263" r:id="rId4"/>
    <p:sldId id="264" r:id="rId5"/>
    <p:sldId id="257" r:id="rId6"/>
    <p:sldId id="265" r:id="rId7"/>
    <p:sldId id="266" r:id="rId8"/>
    <p:sldId id="268" r:id="rId9"/>
    <p:sldId id="269" r:id="rId10"/>
    <p:sldId id="270" r:id="rId11"/>
    <p:sldId id="304" r:id="rId12"/>
    <p:sldId id="305" r:id="rId13"/>
    <p:sldId id="258" r:id="rId14"/>
    <p:sldId id="259" r:id="rId15"/>
    <p:sldId id="260" r:id="rId16"/>
    <p:sldId id="292" r:id="rId17"/>
    <p:sldId id="261" r:id="rId18"/>
    <p:sldId id="289" r:id="rId19"/>
    <p:sldId id="290" r:id="rId20"/>
    <p:sldId id="291" r:id="rId21"/>
    <p:sldId id="294" r:id="rId22"/>
    <p:sldId id="29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23" r:id="rId37"/>
    <p:sldId id="319" r:id="rId38"/>
    <p:sldId id="320" r:id="rId39"/>
    <p:sldId id="321" r:id="rId40"/>
    <p:sldId id="322" r:id="rId41"/>
    <p:sldId id="285" r:id="rId42"/>
    <p:sldId id="303" r:id="rId43"/>
    <p:sldId id="286" r:id="rId44"/>
    <p:sldId id="284" r:id="rId45"/>
    <p:sldId id="287"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86063" autoAdjust="0"/>
  </p:normalViewPr>
  <p:slideViewPr>
    <p:cSldViewPr>
      <p:cViewPr>
        <p:scale>
          <a:sx n="125" d="100"/>
          <a:sy n="125" d="100"/>
        </p:scale>
        <p:origin x="-122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D4906D-AF8F-481D-AF0D-097DC51D6181}" type="datetimeFigureOut">
              <a:rPr lang="en-US" smtClean="0"/>
              <a:pPr/>
              <a:t>2/27/2013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1AF0B-CBC1-434D-A59E-61D0C6940D98}" type="slidenum">
              <a:rPr lang="en-US" smtClean="0"/>
              <a:pPr/>
              <a:t>‹#›</a:t>
            </a:fld>
            <a:endParaRPr lang="en-US"/>
          </a:p>
        </p:txBody>
      </p:sp>
    </p:spTree>
    <p:extLst>
      <p:ext uri="{BB962C8B-B14F-4D97-AF65-F5344CB8AC3E}">
        <p14:creationId xmlns:p14="http://schemas.microsoft.com/office/powerpoint/2010/main" val="1195774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21AF0B-CBC1-434D-A59E-61D0C6940D98}"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our fuel gauge. This is actually a bit different than the schematic you have. The</a:t>
            </a:r>
            <a:r>
              <a:rPr lang="en-US" baseline="0" dirty="0" smtClean="0"/>
              <a:t> two resistors are pull up resistors for !INT and POL since they are both open drain outputs. INT will assert low whenever it detects a unit of charge so the microcontroller will be keeping track of this. Simultaneously, POL will be read – showing the polarity of the charge (charging or discharging). The sense resistor was chosen to not have a voltage drop exceeding 50mV and we will at most have 25mV drop. Finally, the C22 filter capacitor averages noise</a:t>
            </a:r>
            <a:endParaRPr lang="en-US" dirty="0"/>
          </a:p>
        </p:txBody>
      </p:sp>
      <p:sp>
        <p:nvSpPr>
          <p:cNvPr id="4" name="Slide Number Placeholder 3"/>
          <p:cNvSpPr>
            <a:spLocks noGrp="1"/>
          </p:cNvSpPr>
          <p:nvPr>
            <p:ph type="sldNum" sz="quarter" idx="10"/>
          </p:nvPr>
        </p:nvSpPr>
        <p:spPr/>
        <p:txBody>
          <a:bodyPr/>
          <a:lstStyle/>
          <a:p>
            <a:fld id="{CA21AF0B-CBC1-434D-A59E-61D0C6940D98}" type="slidenum">
              <a:rPr lang="en-US" smtClean="0"/>
              <a:pPr/>
              <a:t>20</a:t>
            </a:fld>
            <a:endParaRPr lang="en-US"/>
          </a:p>
        </p:txBody>
      </p:sp>
    </p:spTree>
    <p:extLst>
      <p:ext uri="{BB962C8B-B14F-4D97-AF65-F5344CB8AC3E}">
        <p14:creationId xmlns:p14="http://schemas.microsoft.com/office/powerpoint/2010/main" val="1584573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you’ve seen a lot of components that use 3.3V and then a few that use 5V, we have two step down regulators – they are </a:t>
            </a:r>
            <a:r>
              <a:rPr lang="en-US" dirty="0" smtClean="0"/>
              <a:t>switch mode for higher efficiency since we’re running off battery</a:t>
            </a:r>
            <a:r>
              <a:rPr lang="en-US" baseline="0" dirty="0" smtClean="0"/>
              <a:t> -</a:t>
            </a:r>
            <a:r>
              <a:rPr lang="en-US" dirty="0" smtClean="0"/>
              <a:t> these are pretty standard circuits and the data sheet was followed. The input capacitor is low ESR,</a:t>
            </a:r>
            <a:r>
              <a:rPr lang="en-US" baseline="0" dirty="0" smtClean="0"/>
              <a:t> and the output capacitor is electrolytic. We used TI’s bench simulation software to pick ideal values.</a:t>
            </a:r>
            <a:endParaRPr lang="en-US" dirty="0"/>
          </a:p>
        </p:txBody>
      </p:sp>
      <p:sp>
        <p:nvSpPr>
          <p:cNvPr id="4" name="Slide Number Placeholder 3"/>
          <p:cNvSpPr>
            <a:spLocks noGrp="1"/>
          </p:cNvSpPr>
          <p:nvPr>
            <p:ph type="sldNum" sz="quarter" idx="10"/>
          </p:nvPr>
        </p:nvSpPr>
        <p:spPr/>
        <p:txBody>
          <a:bodyPr/>
          <a:lstStyle/>
          <a:p>
            <a:fld id="{CA21AF0B-CBC1-434D-A59E-61D0C6940D98}" type="slidenum">
              <a:rPr lang="en-US" smtClean="0"/>
              <a:pPr/>
              <a:t>21</a:t>
            </a:fld>
            <a:endParaRPr lang="en-US"/>
          </a:p>
        </p:txBody>
      </p:sp>
    </p:spTree>
    <p:extLst>
      <p:ext uri="{BB962C8B-B14F-4D97-AF65-F5344CB8AC3E}">
        <p14:creationId xmlns:p14="http://schemas.microsoft.com/office/powerpoint/2010/main" val="2076273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this is the recharge circuit. The IC at the middle of this is the Maxim DS2715. This facilitates charging of the battery pack and is set up to run in switched mode. It has various modes – </a:t>
            </a:r>
            <a:r>
              <a:rPr lang="en-US" baseline="0" dirty="0" err="1" smtClean="0"/>
              <a:t>precharge</a:t>
            </a:r>
            <a:r>
              <a:rPr lang="en-US" baseline="0" dirty="0" smtClean="0"/>
              <a:t>, fast charge, top off, etc. – that are controlled and entered based on various conditions. The most important is fast charge, which has a charging current of ~1A set by the sense resistor. This mode is terminated by the thermal resistor (THERM1) placed physically next to the battery pack. It will sense the temperature and, when the battery is done charging and converted excess energy into heat, will discontinue the charging. The LED displays the mode of charging. There is also a backup termination mode based on timeout (this is set by the resistor on RT) and ours is currently set to ~160 minutes The </a:t>
            </a:r>
            <a:r>
              <a:rPr lang="en-US" baseline="0" dirty="0" err="1" smtClean="0"/>
              <a:t>Vch</a:t>
            </a:r>
            <a:r>
              <a:rPr lang="en-US" baseline="0" dirty="0" smtClean="0"/>
              <a:t> pin essentially toggles on and off depending on the sense resistor which will effect the operation of the </a:t>
            </a:r>
            <a:r>
              <a:rPr lang="en-US" baseline="0" dirty="0" err="1" smtClean="0"/>
              <a:t>mosfets</a:t>
            </a:r>
            <a:r>
              <a:rPr lang="en-US" baseline="0" dirty="0" smtClean="0"/>
              <a:t> – a lot of that circuit is used to improve switching times whereas the power MOSFET Q3 is the main control (</a:t>
            </a:r>
            <a:r>
              <a:rPr lang="en-US" baseline="0" dirty="0" err="1" smtClean="0"/>
              <a:t>Vch</a:t>
            </a:r>
            <a:r>
              <a:rPr lang="en-US" baseline="0" dirty="0" smtClean="0"/>
              <a:t> controls switching operation).</a:t>
            </a:r>
            <a:endParaRPr lang="en-US" dirty="0"/>
          </a:p>
        </p:txBody>
      </p:sp>
      <p:sp>
        <p:nvSpPr>
          <p:cNvPr id="4" name="Slide Number Placeholder 3"/>
          <p:cNvSpPr>
            <a:spLocks noGrp="1"/>
          </p:cNvSpPr>
          <p:nvPr>
            <p:ph type="sldNum" sz="quarter" idx="10"/>
          </p:nvPr>
        </p:nvSpPr>
        <p:spPr/>
        <p:txBody>
          <a:bodyPr/>
          <a:lstStyle/>
          <a:p>
            <a:fld id="{CA21AF0B-CBC1-434D-A59E-61D0C6940D98}" type="slidenum">
              <a:rPr lang="en-US" smtClean="0"/>
              <a:pPr/>
              <a:t>22</a:t>
            </a:fld>
            <a:endParaRPr lang="en-US"/>
          </a:p>
        </p:txBody>
      </p:sp>
    </p:spTree>
    <p:extLst>
      <p:ext uri="{BB962C8B-B14F-4D97-AF65-F5344CB8AC3E}">
        <p14:creationId xmlns:p14="http://schemas.microsoft.com/office/powerpoint/2010/main" val="708104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A21AF0B-CBC1-434D-A59E-61D0C6940D98}" type="slidenum">
              <a:rPr lang="en-US" smtClean="0"/>
              <a:pPr/>
              <a:t>24</a:t>
            </a:fld>
            <a:endParaRPr lang="en-US"/>
          </a:p>
        </p:txBody>
      </p:sp>
    </p:spTree>
    <p:extLst>
      <p:ext uri="{BB962C8B-B14F-4D97-AF65-F5344CB8AC3E}">
        <p14:creationId xmlns:p14="http://schemas.microsoft.com/office/powerpoint/2010/main" val="2847110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A21AF0B-CBC1-434D-A59E-61D0C6940D98}" type="slidenum">
              <a:rPr lang="en-US" smtClean="0"/>
              <a:pPr/>
              <a:t>27</a:t>
            </a:fld>
            <a:endParaRPr lang="en-US"/>
          </a:p>
        </p:txBody>
      </p:sp>
    </p:spTree>
    <p:extLst>
      <p:ext uri="{BB962C8B-B14F-4D97-AF65-F5344CB8AC3E}">
        <p14:creationId xmlns:p14="http://schemas.microsoft.com/office/powerpoint/2010/main" val="2847110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A21AF0B-CBC1-434D-A59E-61D0C6940D98}" type="slidenum">
              <a:rPr lang="en-US" smtClean="0"/>
              <a:pPr/>
              <a:t>28</a:t>
            </a:fld>
            <a:endParaRPr lang="en-US"/>
          </a:p>
        </p:txBody>
      </p:sp>
    </p:spTree>
    <p:extLst>
      <p:ext uri="{BB962C8B-B14F-4D97-AF65-F5344CB8AC3E}">
        <p14:creationId xmlns:p14="http://schemas.microsoft.com/office/powerpoint/2010/main" val="2847110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PC board copper area connected to this pin should be kept to a minimum.</a:t>
            </a:r>
          </a:p>
          <a:p>
            <a:r>
              <a:rPr lang="en-US" baseline="0" dirty="0" smtClean="0"/>
              <a:t>Open core inductors may cause interference / noise / stray inductance</a:t>
            </a:r>
          </a:p>
          <a:p>
            <a:r>
              <a:rPr lang="en-US" baseline="0" dirty="0" smtClean="0"/>
              <a:t>Large Copper Area / airflow might be needed if current load &gt; 2A</a:t>
            </a:r>
          </a:p>
        </p:txBody>
      </p:sp>
      <p:sp>
        <p:nvSpPr>
          <p:cNvPr id="4" name="Slide Number Placeholder 3"/>
          <p:cNvSpPr>
            <a:spLocks noGrp="1"/>
          </p:cNvSpPr>
          <p:nvPr>
            <p:ph type="sldNum" sz="quarter" idx="10"/>
          </p:nvPr>
        </p:nvSpPr>
        <p:spPr/>
        <p:txBody>
          <a:bodyPr/>
          <a:lstStyle/>
          <a:p>
            <a:fld id="{CA21AF0B-CBC1-434D-A59E-61D0C6940D98}" type="slidenum">
              <a:rPr lang="en-US" smtClean="0"/>
              <a:pPr/>
              <a:t>30</a:t>
            </a:fld>
            <a:endParaRPr lang="en-US"/>
          </a:p>
        </p:txBody>
      </p:sp>
    </p:spTree>
    <p:extLst>
      <p:ext uri="{BB962C8B-B14F-4D97-AF65-F5344CB8AC3E}">
        <p14:creationId xmlns:p14="http://schemas.microsoft.com/office/powerpoint/2010/main" val="2847110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PC board copper area connected to this pin should be kept to a minimum.</a:t>
            </a:r>
          </a:p>
          <a:p>
            <a:r>
              <a:rPr lang="en-US" baseline="0" dirty="0" smtClean="0"/>
              <a:t>Open core inductors may cause interference / noise / stray inductance</a:t>
            </a:r>
          </a:p>
          <a:p>
            <a:r>
              <a:rPr lang="en-US" baseline="0" dirty="0" smtClean="0"/>
              <a:t>Large Copper Area / airflow might be needed if current load &gt; 2A</a:t>
            </a:r>
          </a:p>
        </p:txBody>
      </p:sp>
      <p:sp>
        <p:nvSpPr>
          <p:cNvPr id="4" name="Slide Number Placeholder 3"/>
          <p:cNvSpPr>
            <a:spLocks noGrp="1"/>
          </p:cNvSpPr>
          <p:nvPr>
            <p:ph type="sldNum" sz="quarter" idx="10"/>
          </p:nvPr>
        </p:nvSpPr>
        <p:spPr/>
        <p:txBody>
          <a:bodyPr/>
          <a:lstStyle/>
          <a:p>
            <a:fld id="{CA21AF0B-CBC1-434D-A59E-61D0C6940D98}" type="slidenum">
              <a:rPr lang="en-US" smtClean="0"/>
              <a:pPr/>
              <a:t>31</a:t>
            </a:fld>
            <a:endParaRPr lang="en-US"/>
          </a:p>
        </p:txBody>
      </p:sp>
    </p:spTree>
    <p:extLst>
      <p:ext uri="{BB962C8B-B14F-4D97-AF65-F5344CB8AC3E}">
        <p14:creationId xmlns:p14="http://schemas.microsoft.com/office/powerpoint/2010/main" val="2847110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A21AF0B-CBC1-434D-A59E-61D0C6940D98}" type="slidenum">
              <a:rPr lang="en-US" smtClean="0"/>
              <a:pPr/>
              <a:t>32</a:t>
            </a:fld>
            <a:endParaRPr lang="en-US"/>
          </a:p>
        </p:txBody>
      </p:sp>
    </p:spTree>
    <p:extLst>
      <p:ext uri="{BB962C8B-B14F-4D97-AF65-F5344CB8AC3E}">
        <p14:creationId xmlns:p14="http://schemas.microsoft.com/office/powerpoint/2010/main" val="2847110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A21AF0B-CBC1-434D-A59E-61D0C6940D98}" type="slidenum">
              <a:rPr lang="en-US" smtClean="0"/>
              <a:pPr/>
              <a:t>33</a:t>
            </a:fld>
            <a:endParaRPr lang="en-US"/>
          </a:p>
        </p:txBody>
      </p:sp>
    </p:spTree>
    <p:extLst>
      <p:ext uri="{BB962C8B-B14F-4D97-AF65-F5344CB8AC3E}">
        <p14:creationId xmlns:p14="http://schemas.microsoft.com/office/powerpoint/2010/main" val="2847110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1AF0B-CBC1-434D-A59E-61D0C6940D98}" type="slidenum">
              <a:rPr lang="en-US" smtClean="0"/>
              <a:pPr/>
              <a:t>4</a:t>
            </a:fld>
            <a:endParaRPr lang="en-US"/>
          </a:p>
        </p:txBody>
      </p:sp>
    </p:spTree>
    <p:extLst>
      <p:ext uri="{BB962C8B-B14F-4D97-AF65-F5344CB8AC3E}">
        <p14:creationId xmlns:p14="http://schemas.microsoft.com/office/powerpoint/2010/main" val="2398710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Limited # of UART ports</a:t>
            </a:r>
            <a:r>
              <a:rPr lang="en-US" baseline="0" dirty="0" smtClean="0"/>
              <a:t> – 4 Total, 1 is used for </a:t>
            </a:r>
            <a:r>
              <a:rPr lang="en-US" baseline="0" dirty="0" err="1" smtClean="0"/>
              <a:t>Mbed</a:t>
            </a:r>
            <a:r>
              <a:rPr lang="en-US" baseline="0" dirty="0" smtClean="0"/>
              <a:t> testing, 1 overlaps with I2C, and that leaves 2 leftover – one for GPS, one for Compass</a:t>
            </a:r>
          </a:p>
          <a:p>
            <a:r>
              <a:rPr lang="en-US" baseline="0" dirty="0" smtClean="0"/>
              <a:t>Only 2 I2C ports total, which is plenty, but they are right next to </a:t>
            </a:r>
            <a:r>
              <a:rPr lang="en-US" baseline="0" dirty="0" err="1" smtClean="0"/>
              <a:t>eachother</a:t>
            </a:r>
            <a:r>
              <a:rPr lang="en-US" baseline="0" dirty="0" smtClean="0"/>
              <a:t>. Bluetooth modules mainly only work with I2C</a:t>
            </a:r>
          </a:p>
          <a:p>
            <a:r>
              <a:rPr lang="en-US" baseline="0" dirty="0" smtClean="0"/>
              <a:t>Spaced things out as best as possible.</a:t>
            </a:r>
          </a:p>
          <a:p>
            <a:r>
              <a:rPr lang="en-US" baseline="0" smtClean="0"/>
              <a:t>Input capture for </a:t>
            </a:r>
          </a:p>
        </p:txBody>
      </p:sp>
      <p:sp>
        <p:nvSpPr>
          <p:cNvPr id="4" name="Slide Number Placeholder 3"/>
          <p:cNvSpPr>
            <a:spLocks noGrp="1"/>
          </p:cNvSpPr>
          <p:nvPr>
            <p:ph type="sldNum" sz="quarter" idx="10"/>
          </p:nvPr>
        </p:nvSpPr>
        <p:spPr/>
        <p:txBody>
          <a:bodyPr/>
          <a:lstStyle/>
          <a:p>
            <a:fld id="{CA21AF0B-CBC1-434D-A59E-61D0C6940D98}" type="slidenum">
              <a:rPr lang="en-US" smtClean="0"/>
              <a:pPr/>
              <a:t>34</a:t>
            </a:fld>
            <a:endParaRPr lang="en-US"/>
          </a:p>
        </p:txBody>
      </p:sp>
    </p:spTree>
    <p:extLst>
      <p:ext uri="{BB962C8B-B14F-4D97-AF65-F5344CB8AC3E}">
        <p14:creationId xmlns:p14="http://schemas.microsoft.com/office/powerpoint/2010/main" val="2847110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Limited # of UART ports</a:t>
            </a:r>
            <a:r>
              <a:rPr lang="en-US" baseline="0" dirty="0" smtClean="0"/>
              <a:t> – 4 Total, 1 is used for </a:t>
            </a:r>
            <a:r>
              <a:rPr lang="en-US" baseline="0" dirty="0" err="1" smtClean="0"/>
              <a:t>Mbed</a:t>
            </a:r>
            <a:r>
              <a:rPr lang="en-US" baseline="0" dirty="0" smtClean="0"/>
              <a:t> testing, 1 overlaps with I2C, and that leaves 2 leftover – one for GPS, one for Compass</a:t>
            </a:r>
          </a:p>
          <a:p>
            <a:r>
              <a:rPr lang="en-US" baseline="0" dirty="0" smtClean="0"/>
              <a:t>Only 2 I2C ports total, which is plenty, but they are right next to </a:t>
            </a:r>
            <a:r>
              <a:rPr lang="en-US" baseline="0" dirty="0" err="1" smtClean="0"/>
              <a:t>eachother</a:t>
            </a:r>
            <a:r>
              <a:rPr lang="en-US" baseline="0" dirty="0" smtClean="0"/>
              <a:t>. Bluetooth modules mainly only work with I2C</a:t>
            </a:r>
          </a:p>
          <a:p>
            <a:r>
              <a:rPr lang="en-US" baseline="0" dirty="0" smtClean="0"/>
              <a:t>Spaced things out as best as possible.</a:t>
            </a:r>
          </a:p>
          <a:p>
            <a:r>
              <a:rPr lang="en-US" baseline="0" smtClean="0"/>
              <a:t>Input capture for </a:t>
            </a:r>
          </a:p>
        </p:txBody>
      </p:sp>
      <p:sp>
        <p:nvSpPr>
          <p:cNvPr id="4" name="Slide Number Placeholder 3"/>
          <p:cNvSpPr>
            <a:spLocks noGrp="1"/>
          </p:cNvSpPr>
          <p:nvPr>
            <p:ph type="sldNum" sz="quarter" idx="10"/>
          </p:nvPr>
        </p:nvSpPr>
        <p:spPr/>
        <p:txBody>
          <a:bodyPr/>
          <a:lstStyle/>
          <a:p>
            <a:fld id="{CA21AF0B-CBC1-434D-A59E-61D0C6940D98}" type="slidenum">
              <a:rPr lang="en-US" smtClean="0"/>
              <a:pPr/>
              <a:t>35</a:t>
            </a:fld>
            <a:endParaRPr lang="en-US"/>
          </a:p>
        </p:txBody>
      </p:sp>
    </p:spTree>
    <p:extLst>
      <p:ext uri="{BB962C8B-B14F-4D97-AF65-F5344CB8AC3E}">
        <p14:creationId xmlns:p14="http://schemas.microsoft.com/office/powerpoint/2010/main" val="28471101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Limited # of UART ports</a:t>
            </a:r>
            <a:r>
              <a:rPr lang="en-US" baseline="0" dirty="0" smtClean="0"/>
              <a:t> – 4 Total, 1 is used for </a:t>
            </a:r>
            <a:r>
              <a:rPr lang="en-US" baseline="0" dirty="0" err="1" smtClean="0"/>
              <a:t>Mbed</a:t>
            </a:r>
            <a:r>
              <a:rPr lang="en-US" baseline="0" dirty="0" smtClean="0"/>
              <a:t> testing, 1 overlaps with I2C, and that leaves 2 leftover – one for GPS, one for Compass</a:t>
            </a:r>
          </a:p>
          <a:p>
            <a:r>
              <a:rPr lang="en-US" baseline="0" dirty="0" smtClean="0"/>
              <a:t>Only 2 I2C ports total, which is plenty, but they are right next to </a:t>
            </a:r>
            <a:r>
              <a:rPr lang="en-US" baseline="0" dirty="0" err="1" smtClean="0"/>
              <a:t>eachother</a:t>
            </a:r>
            <a:r>
              <a:rPr lang="en-US" baseline="0" dirty="0" smtClean="0"/>
              <a:t>. Bluetooth modules mainly only work with I2C</a:t>
            </a:r>
          </a:p>
          <a:p>
            <a:r>
              <a:rPr lang="en-US" baseline="0" dirty="0" smtClean="0"/>
              <a:t>Spaced things out as best as possible.</a:t>
            </a:r>
          </a:p>
          <a:p>
            <a:r>
              <a:rPr lang="en-US" baseline="0" smtClean="0"/>
              <a:t>Input capture for </a:t>
            </a:r>
          </a:p>
        </p:txBody>
      </p:sp>
      <p:sp>
        <p:nvSpPr>
          <p:cNvPr id="4" name="Slide Number Placeholder 3"/>
          <p:cNvSpPr>
            <a:spLocks noGrp="1"/>
          </p:cNvSpPr>
          <p:nvPr>
            <p:ph type="sldNum" sz="quarter" idx="10"/>
          </p:nvPr>
        </p:nvSpPr>
        <p:spPr/>
        <p:txBody>
          <a:bodyPr/>
          <a:lstStyle/>
          <a:p>
            <a:fld id="{CA21AF0B-CBC1-434D-A59E-61D0C6940D98}" type="slidenum">
              <a:rPr lang="en-US" smtClean="0"/>
              <a:pPr/>
              <a:t>37</a:t>
            </a:fld>
            <a:endParaRPr lang="en-US"/>
          </a:p>
        </p:txBody>
      </p:sp>
    </p:spTree>
    <p:extLst>
      <p:ext uri="{BB962C8B-B14F-4D97-AF65-F5344CB8AC3E}">
        <p14:creationId xmlns:p14="http://schemas.microsoft.com/office/powerpoint/2010/main" val="2847110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Limited # of UART ports</a:t>
            </a:r>
            <a:r>
              <a:rPr lang="en-US" baseline="0" dirty="0" smtClean="0"/>
              <a:t> – 4 Total, 1 is used for </a:t>
            </a:r>
            <a:r>
              <a:rPr lang="en-US" baseline="0" dirty="0" err="1" smtClean="0"/>
              <a:t>Mbed</a:t>
            </a:r>
            <a:r>
              <a:rPr lang="en-US" baseline="0" dirty="0" smtClean="0"/>
              <a:t> testing, 1 overlaps with I2C, and that leaves 2 leftover – one for GPS, one for Compass</a:t>
            </a:r>
          </a:p>
          <a:p>
            <a:r>
              <a:rPr lang="en-US" baseline="0" dirty="0" smtClean="0"/>
              <a:t>Only 2 I2C ports total, which is plenty, but they are right next to </a:t>
            </a:r>
            <a:r>
              <a:rPr lang="en-US" baseline="0" dirty="0" err="1" smtClean="0"/>
              <a:t>eachother</a:t>
            </a:r>
            <a:r>
              <a:rPr lang="en-US" baseline="0" dirty="0" smtClean="0"/>
              <a:t>. Bluetooth modules mainly only work with I2C</a:t>
            </a:r>
          </a:p>
          <a:p>
            <a:r>
              <a:rPr lang="en-US" baseline="0" dirty="0" smtClean="0"/>
              <a:t>Spaced things out as best as possible.</a:t>
            </a:r>
          </a:p>
          <a:p>
            <a:r>
              <a:rPr lang="en-US" baseline="0" smtClean="0"/>
              <a:t>Input capture for </a:t>
            </a:r>
          </a:p>
        </p:txBody>
      </p:sp>
      <p:sp>
        <p:nvSpPr>
          <p:cNvPr id="4" name="Slide Number Placeholder 3"/>
          <p:cNvSpPr>
            <a:spLocks noGrp="1"/>
          </p:cNvSpPr>
          <p:nvPr>
            <p:ph type="sldNum" sz="quarter" idx="10"/>
          </p:nvPr>
        </p:nvSpPr>
        <p:spPr/>
        <p:txBody>
          <a:bodyPr/>
          <a:lstStyle/>
          <a:p>
            <a:fld id="{CA21AF0B-CBC1-434D-A59E-61D0C6940D98}" type="slidenum">
              <a:rPr lang="en-US" smtClean="0"/>
              <a:pPr/>
              <a:t>38</a:t>
            </a:fld>
            <a:endParaRPr lang="en-US"/>
          </a:p>
        </p:txBody>
      </p:sp>
    </p:spTree>
    <p:extLst>
      <p:ext uri="{BB962C8B-B14F-4D97-AF65-F5344CB8AC3E}">
        <p14:creationId xmlns:p14="http://schemas.microsoft.com/office/powerpoint/2010/main" val="28471101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Limited # of UART ports</a:t>
            </a:r>
            <a:r>
              <a:rPr lang="en-US" baseline="0" dirty="0" smtClean="0"/>
              <a:t> – 4 Total, 1 is used for </a:t>
            </a:r>
            <a:r>
              <a:rPr lang="en-US" baseline="0" dirty="0" err="1" smtClean="0"/>
              <a:t>Mbed</a:t>
            </a:r>
            <a:r>
              <a:rPr lang="en-US" baseline="0" dirty="0" smtClean="0"/>
              <a:t> testing, 1 overlaps with I2C, and that leaves 2 leftover – one for GPS, one for Compass</a:t>
            </a:r>
          </a:p>
          <a:p>
            <a:r>
              <a:rPr lang="en-US" baseline="0" dirty="0" smtClean="0"/>
              <a:t>Only 2 I2C ports total, which is plenty, but they are right next to </a:t>
            </a:r>
            <a:r>
              <a:rPr lang="en-US" baseline="0" dirty="0" err="1" smtClean="0"/>
              <a:t>eachother</a:t>
            </a:r>
            <a:r>
              <a:rPr lang="en-US" baseline="0" dirty="0" smtClean="0"/>
              <a:t>. Bluetooth modules mainly only work with I2C</a:t>
            </a:r>
          </a:p>
          <a:p>
            <a:r>
              <a:rPr lang="en-US" baseline="0" dirty="0" smtClean="0"/>
              <a:t>Spaced things out as best as possible.</a:t>
            </a:r>
          </a:p>
          <a:p>
            <a:r>
              <a:rPr lang="en-US" baseline="0" smtClean="0"/>
              <a:t>Input capture for </a:t>
            </a:r>
          </a:p>
        </p:txBody>
      </p:sp>
      <p:sp>
        <p:nvSpPr>
          <p:cNvPr id="4" name="Slide Number Placeholder 3"/>
          <p:cNvSpPr>
            <a:spLocks noGrp="1"/>
          </p:cNvSpPr>
          <p:nvPr>
            <p:ph type="sldNum" sz="quarter" idx="10"/>
          </p:nvPr>
        </p:nvSpPr>
        <p:spPr/>
        <p:txBody>
          <a:bodyPr/>
          <a:lstStyle/>
          <a:p>
            <a:fld id="{CA21AF0B-CBC1-434D-A59E-61D0C6940D98}" type="slidenum">
              <a:rPr lang="en-US" smtClean="0"/>
              <a:pPr/>
              <a:t>39</a:t>
            </a:fld>
            <a:endParaRPr lang="en-US"/>
          </a:p>
        </p:txBody>
      </p:sp>
    </p:spTree>
    <p:extLst>
      <p:ext uri="{BB962C8B-B14F-4D97-AF65-F5344CB8AC3E}">
        <p14:creationId xmlns:p14="http://schemas.microsoft.com/office/powerpoint/2010/main" val="28471101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Limited # of UART ports</a:t>
            </a:r>
            <a:r>
              <a:rPr lang="en-US" baseline="0" dirty="0" smtClean="0"/>
              <a:t> – 4 Total, 1 is used for </a:t>
            </a:r>
            <a:r>
              <a:rPr lang="en-US" baseline="0" dirty="0" err="1" smtClean="0"/>
              <a:t>Mbed</a:t>
            </a:r>
            <a:r>
              <a:rPr lang="en-US" baseline="0" dirty="0" smtClean="0"/>
              <a:t> testing, 1 overlaps with I2C, and that leaves 2 leftover – one for GPS, one for Compass</a:t>
            </a:r>
          </a:p>
          <a:p>
            <a:r>
              <a:rPr lang="en-US" baseline="0" dirty="0" smtClean="0"/>
              <a:t>Only 2 I2C ports total, which is plenty, but they are right next to </a:t>
            </a:r>
            <a:r>
              <a:rPr lang="en-US" baseline="0" dirty="0" err="1" smtClean="0"/>
              <a:t>eachother</a:t>
            </a:r>
            <a:r>
              <a:rPr lang="en-US" baseline="0" dirty="0" smtClean="0"/>
              <a:t>. Bluetooth modules mainly only work with I2C</a:t>
            </a:r>
          </a:p>
          <a:p>
            <a:r>
              <a:rPr lang="en-US" baseline="0" dirty="0" smtClean="0"/>
              <a:t>Spaced things out as best as possible.</a:t>
            </a:r>
          </a:p>
          <a:p>
            <a:r>
              <a:rPr lang="en-US" baseline="0" smtClean="0"/>
              <a:t>Input capture for </a:t>
            </a:r>
          </a:p>
        </p:txBody>
      </p:sp>
      <p:sp>
        <p:nvSpPr>
          <p:cNvPr id="4" name="Slide Number Placeholder 3"/>
          <p:cNvSpPr>
            <a:spLocks noGrp="1"/>
          </p:cNvSpPr>
          <p:nvPr>
            <p:ph type="sldNum" sz="quarter" idx="10"/>
          </p:nvPr>
        </p:nvSpPr>
        <p:spPr/>
        <p:txBody>
          <a:bodyPr/>
          <a:lstStyle/>
          <a:p>
            <a:fld id="{CA21AF0B-CBC1-434D-A59E-61D0C6940D98}" type="slidenum">
              <a:rPr lang="en-US" smtClean="0"/>
              <a:pPr/>
              <a:t>40</a:t>
            </a:fld>
            <a:endParaRPr lang="en-US"/>
          </a:p>
        </p:txBody>
      </p:sp>
    </p:spTree>
    <p:extLst>
      <p:ext uri="{BB962C8B-B14F-4D97-AF65-F5344CB8AC3E}">
        <p14:creationId xmlns:p14="http://schemas.microsoft.com/office/powerpoint/2010/main" val="28471101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t>
            </a:r>
            <a:r>
              <a:rPr lang="en-US" baseline="0" dirty="0" smtClean="0"/>
              <a:t> state diagram of our software design </a:t>
            </a:r>
          </a:p>
          <a:p>
            <a:endParaRPr lang="en-US" baseline="0" dirty="0" smtClean="0"/>
          </a:p>
          <a:p>
            <a:r>
              <a:rPr lang="en-US" baseline="0" dirty="0" smtClean="0"/>
              <a:t>Timer interrupt to report status of the GPS location, heading, battery </a:t>
            </a:r>
            <a:r>
              <a:rPr lang="en-US" baseline="0" dirty="0" err="1" smtClean="0"/>
              <a:t>statu</a:t>
            </a:r>
            <a:r>
              <a:rPr lang="en-US" baseline="0" dirty="0" smtClean="0"/>
              <a:t>, </a:t>
            </a:r>
            <a:r>
              <a:rPr lang="en-US" baseline="0" dirty="0" err="1" smtClean="0"/>
              <a:t>etc</a:t>
            </a:r>
            <a:r>
              <a:rPr lang="en-US" baseline="0" dirty="0" smtClean="0"/>
              <a:t> periodically. </a:t>
            </a:r>
            <a:endParaRPr lang="en-US" dirty="0"/>
          </a:p>
        </p:txBody>
      </p:sp>
      <p:sp>
        <p:nvSpPr>
          <p:cNvPr id="4" name="Slide Number Placeholder 3"/>
          <p:cNvSpPr>
            <a:spLocks noGrp="1"/>
          </p:cNvSpPr>
          <p:nvPr>
            <p:ph type="sldNum" sz="quarter" idx="10"/>
          </p:nvPr>
        </p:nvSpPr>
        <p:spPr/>
        <p:txBody>
          <a:bodyPr/>
          <a:lstStyle/>
          <a:p>
            <a:fld id="{CA21AF0B-CBC1-434D-A59E-61D0C6940D98}" type="slidenum">
              <a:rPr lang="en-US" smtClean="0"/>
              <a:pPr/>
              <a:t>42</a:t>
            </a:fld>
            <a:endParaRPr lang="en-US"/>
          </a:p>
        </p:txBody>
      </p:sp>
    </p:spTree>
    <p:extLst>
      <p:ext uri="{BB962C8B-B14F-4D97-AF65-F5344CB8AC3E}">
        <p14:creationId xmlns:p14="http://schemas.microsoft.com/office/powerpoint/2010/main" val="3254045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 prototyping with </a:t>
            </a:r>
            <a:r>
              <a:rPr lang="en-US" dirty="0" err="1" smtClean="0"/>
              <a:t>mbed</a:t>
            </a:r>
            <a:r>
              <a:rPr lang="en-US" baseline="0" dirty="0" smtClean="0"/>
              <a:t> SDK</a:t>
            </a:r>
          </a:p>
          <a:p>
            <a:r>
              <a:rPr lang="en-US" baseline="0" dirty="0" smtClean="0"/>
              <a:t>Easy to move from module to custom PCB</a:t>
            </a:r>
            <a:endParaRPr lang="en-US" dirty="0"/>
          </a:p>
        </p:txBody>
      </p:sp>
      <p:sp>
        <p:nvSpPr>
          <p:cNvPr id="4" name="Slide Number Placeholder 3"/>
          <p:cNvSpPr>
            <a:spLocks noGrp="1"/>
          </p:cNvSpPr>
          <p:nvPr>
            <p:ph type="sldNum" sz="quarter" idx="10"/>
          </p:nvPr>
        </p:nvSpPr>
        <p:spPr/>
        <p:txBody>
          <a:bodyPr/>
          <a:lstStyle/>
          <a:p>
            <a:fld id="{CA21AF0B-CBC1-434D-A59E-61D0C6940D98}" type="slidenum">
              <a:rPr lang="en-US" smtClean="0"/>
              <a:pPr/>
              <a:t>7</a:t>
            </a:fld>
            <a:endParaRPr lang="en-US"/>
          </a:p>
        </p:txBody>
      </p:sp>
    </p:spTree>
    <p:extLst>
      <p:ext uri="{BB962C8B-B14F-4D97-AF65-F5344CB8AC3E}">
        <p14:creationId xmlns:p14="http://schemas.microsoft.com/office/powerpoint/2010/main" val="1894913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 overview of our schematic – it’s essentially split into components that have to do with actual operation (bottom</a:t>
            </a:r>
            <a:r>
              <a:rPr lang="en-US" baseline="0" dirty="0" smtClean="0"/>
              <a:t> left) and power components (top right). I’ll be covering the microcontroller first and then the logic components surrounding it and then finish off with the power components</a:t>
            </a:r>
            <a:endParaRPr lang="en-US" dirty="0"/>
          </a:p>
        </p:txBody>
      </p:sp>
      <p:sp>
        <p:nvSpPr>
          <p:cNvPr id="4" name="Slide Number Placeholder 3"/>
          <p:cNvSpPr>
            <a:spLocks noGrp="1"/>
          </p:cNvSpPr>
          <p:nvPr>
            <p:ph type="sldNum" sz="quarter" idx="10"/>
          </p:nvPr>
        </p:nvSpPr>
        <p:spPr/>
        <p:txBody>
          <a:bodyPr/>
          <a:lstStyle/>
          <a:p>
            <a:fld id="{CA21AF0B-CBC1-434D-A59E-61D0C6940D98}" type="slidenum">
              <a:rPr lang="en-US" smtClean="0"/>
              <a:pPr/>
              <a:t>12</a:t>
            </a:fld>
            <a:endParaRPr lang="en-US"/>
          </a:p>
        </p:txBody>
      </p:sp>
    </p:spTree>
    <p:extLst>
      <p:ext uri="{BB962C8B-B14F-4D97-AF65-F5344CB8AC3E}">
        <p14:creationId xmlns:p14="http://schemas.microsoft.com/office/powerpoint/2010/main" val="735430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Limited # of UART ports</a:t>
            </a:r>
            <a:r>
              <a:rPr lang="en-US" baseline="0" dirty="0" smtClean="0"/>
              <a:t> – 4 Total, 1 is used for </a:t>
            </a:r>
            <a:r>
              <a:rPr lang="en-US" baseline="0" dirty="0" err="1" smtClean="0"/>
              <a:t>Mbed</a:t>
            </a:r>
            <a:r>
              <a:rPr lang="en-US" baseline="0" dirty="0" smtClean="0"/>
              <a:t> testing, 1 overlaps with I2C, and that leaves 2 leftover – one for GPS, one for Compass</a:t>
            </a:r>
          </a:p>
          <a:p>
            <a:r>
              <a:rPr lang="en-US" baseline="0" dirty="0" smtClean="0"/>
              <a:t>Only 2 I2C ports total, which is plenty, but they are right next to </a:t>
            </a:r>
            <a:r>
              <a:rPr lang="en-US" baseline="0" dirty="0" err="1" smtClean="0"/>
              <a:t>eachother</a:t>
            </a:r>
            <a:r>
              <a:rPr lang="en-US" baseline="0" dirty="0" smtClean="0"/>
              <a:t>. Bluetooth modules mainly only work with I2C</a:t>
            </a:r>
          </a:p>
          <a:p>
            <a:r>
              <a:rPr lang="en-US" baseline="0" dirty="0" smtClean="0"/>
              <a:t>Spaced things out as best as possible.</a:t>
            </a:r>
          </a:p>
          <a:p>
            <a:r>
              <a:rPr lang="en-US" baseline="0" smtClean="0"/>
              <a:t>Input capture for </a:t>
            </a:r>
          </a:p>
        </p:txBody>
      </p:sp>
      <p:sp>
        <p:nvSpPr>
          <p:cNvPr id="4" name="Slide Number Placeholder 3"/>
          <p:cNvSpPr>
            <a:spLocks noGrp="1"/>
          </p:cNvSpPr>
          <p:nvPr>
            <p:ph type="sldNum" sz="quarter" idx="10"/>
          </p:nvPr>
        </p:nvSpPr>
        <p:spPr/>
        <p:txBody>
          <a:bodyPr/>
          <a:lstStyle/>
          <a:p>
            <a:fld id="{CA21AF0B-CBC1-434D-A59E-61D0C6940D98}" type="slidenum">
              <a:rPr lang="en-US" smtClean="0"/>
              <a:pPr/>
              <a:t>13</a:t>
            </a:fld>
            <a:endParaRPr lang="en-US"/>
          </a:p>
        </p:txBody>
      </p:sp>
    </p:spTree>
    <p:extLst>
      <p:ext uri="{BB962C8B-B14F-4D97-AF65-F5344CB8AC3E}">
        <p14:creationId xmlns:p14="http://schemas.microsoft.com/office/powerpoint/2010/main" val="2847110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compass – the</a:t>
            </a:r>
            <a:r>
              <a:rPr lang="en-US" baseline="0" dirty="0" smtClean="0"/>
              <a:t> symbol looks a little odd but it’s this way because we’re actually using a breakout board for it (you can see this better on the PCB) because the IC itself is incredibly small. The breakout board has a bypass capacitors on it already. All that’s connected is the two </a:t>
            </a:r>
            <a:r>
              <a:rPr lang="en-US" baseline="0" dirty="0" err="1" smtClean="0"/>
              <a:t>pullup</a:t>
            </a:r>
            <a:r>
              <a:rPr lang="en-US" baseline="0" dirty="0" smtClean="0"/>
              <a:t> I2C resistors. There are a lot of unused pins, mainly because this device is more feature heavy than we need and actually has an accelerometer too.</a:t>
            </a:r>
            <a:endParaRPr lang="en-US" dirty="0"/>
          </a:p>
        </p:txBody>
      </p:sp>
      <p:sp>
        <p:nvSpPr>
          <p:cNvPr id="4" name="Slide Number Placeholder 3"/>
          <p:cNvSpPr>
            <a:spLocks noGrp="1"/>
          </p:cNvSpPr>
          <p:nvPr>
            <p:ph type="sldNum" sz="quarter" idx="10"/>
          </p:nvPr>
        </p:nvSpPr>
        <p:spPr/>
        <p:txBody>
          <a:bodyPr/>
          <a:lstStyle/>
          <a:p>
            <a:fld id="{CA21AF0B-CBC1-434D-A59E-61D0C6940D98}" type="slidenum">
              <a:rPr lang="en-US" smtClean="0"/>
              <a:pPr/>
              <a:t>14</a:t>
            </a:fld>
            <a:endParaRPr lang="en-US"/>
          </a:p>
        </p:txBody>
      </p:sp>
    </p:spTree>
    <p:extLst>
      <p:ext uri="{BB962C8B-B14F-4D97-AF65-F5344CB8AC3E}">
        <p14:creationId xmlns:p14="http://schemas.microsoft.com/office/powerpoint/2010/main" val="3864117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1AF0B-CBC1-434D-A59E-61D0C6940D98}" type="slidenum">
              <a:rPr lang="en-US" smtClean="0"/>
              <a:pPr/>
              <a:t>17</a:t>
            </a:fld>
            <a:endParaRPr lang="en-US"/>
          </a:p>
        </p:txBody>
      </p:sp>
    </p:spTree>
    <p:extLst>
      <p:ext uri="{BB962C8B-B14F-4D97-AF65-F5344CB8AC3E}">
        <p14:creationId xmlns:p14="http://schemas.microsoft.com/office/powerpoint/2010/main" val="1102240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Hbridge</a:t>
            </a:r>
            <a:r>
              <a:rPr lang="en-US" baseline="0" dirty="0" smtClean="0"/>
              <a:t>. We currently have two 100nF capacitors for bypass (as specified by datasheet). For each motor, it takes in one </a:t>
            </a:r>
            <a:r>
              <a:rPr lang="en-US" baseline="0" dirty="0" err="1" smtClean="0"/>
              <a:t>gpio</a:t>
            </a:r>
            <a:r>
              <a:rPr lang="en-US" baseline="0" dirty="0" smtClean="0"/>
              <a:t> (enable) and two </a:t>
            </a:r>
            <a:r>
              <a:rPr lang="en-US" baseline="0" dirty="0" err="1" smtClean="0"/>
              <a:t>pwm</a:t>
            </a:r>
            <a:r>
              <a:rPr lang="en-US" baseline="0" dirty="0" smtClean="0"/>
              <a:t> channels (for controlling operation). We could connect sense resistors at SENSE_A and SENSE_B and have a pin monitoring the voltage at those so we know the current they’re using, but we aren’t doing that right now.  You can see to the left two headers for each motor, as well as four </a:t>
            </a:r>
            <a:r>
              <a:rPr lang="en-US" baseline="0" dirty="0" err="1" smtClean="0"/>
              <a:t>flyback</a:t>
            </a:r>
            <a:r>
              <a:rPr lang="en-US" baseline="0" dirty="0" smtClean="0"/>
              <a:t> diodes that are used for protection (not internal to L298)</a:t>
            </a:r>
            <a:endParaRPr lang="en-US" dirty="0"/>
          </a:p>
        </p:txBody>
      </p:sp>
      <p:sp>
        <p:nvSpPr>
          <p:cNvPr id="4" name="Slide Number Placeholder 3"/>
          <p:cNvSpPr>
            <a:spLocks noGrp="1"/>
          </p:cNvSpPr>
          <p:nvPr>
            <p:ph type="sldNum" sz="quarter" idx="10"/>
          </p:nvPr>
        </p:nvSpPr>
        <p:spPr/>
        <p:txBody>
          <a:bodyPr/>
          <a:lstStyle/>
          <a:p>
            <a:fld id="{CA21AF0B-CBC1-434D-A59E-61D0C6940D98}" type="slidenum">
              <a:rPr lang="en-US" smtClean="0"/>
              <a:pPr/>
              <a:t>18</a:t>
            </a:fld>
            <a:endParaRPr lang="en-US"/>
          </a:p>
        </p:txBody>
      </p:sp>
    </p:spTree>
    <p:extLst>
      <p:ext uri="{BB962C8B-B14F-4D97-AF65-F5344CB8AC3E}">
        <p14:creationId xmlns:p14="http://schemas.microsoft.com/office/powerpoint/2010/main" val="954753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bottom left. The first thing to note is the programming header. This actually interfaces with the </a:t>
            </a:r>
            <a:r>
              <a:rPr lang="en-US" baseline="0" dirty="0" err="1" smtClean="0"/>
              <a:t>mBed</a:t>
            </a:r>
            <a:r>
              <a:rPr lang="en-US" baseline="0" dirty="0" smtClean="0"/>
              <a:t> prototype board which converts this serial to USB so it can interact with a computer. ISPSEL is used to put it into programming mode. Pin 6 on this header you’ll see is connected to a switch. When this switch is in the upward position (as it is </a:t>
            </a:r>
            <a:r>
              <a:rPr lang="en-US" baseline="0" dirty="0" err="1" smtClean="0"/>
              <a:t>is</a:t>
            </a:r>
            <a:r>
              <a:rPr lang="en-US" baseline="0" dirty="0" smtClean="0"/>
              <a:t> shown) it is connected to the microcontroller reset pin. This allows our application to automatically put the micro into reset mode once we have the pins connected to the header. On the other hand, when the program switch is down, it is just connected to a push button so we can reset the micro. </a:t>
            </a:r>
            <a:endParaRPr lang="en-US" dirty="0"/>
          </a:p>
        </p:txBody>
      </p:sp>
      <p:sp>
        <p:nvSpPr>
          <p:cNvPr id="4" name="Slide Number Placeholder 3"/>
          <p:cNvSpPr>
            <a:spLocks noGrp="1"/>
          </p:cNvSpPr>
          <p:nvPr>
            <p:ph type="sldNum" sz="quarter" idx="10"/>
          </p:nvPr>
        </p:nvSpPr>
        <p:spPr/>
        <p:txBody>
          <a:bodyPr/>
          <a:lstStyle/>
          <a:p>
            <a:fld id="{CA21AF0B-CBC1-434D-A59E-61D0C6940D98}" type="slidenum">
              <a:rPr lang="en-US" smtClean="0"/>
              <a:pPr/>
              <a:t>19</a:t>
            </a:fld>
            <a:endParaRPr lang="en-US"/>
          </a:p>
        </p:txBody>
      </p:sp>
    </p:spTree>
    <p:extLst>
      <p:ext uri="{BB962C8B-B14F-4D97-AF65-F5344CB8AC3E}">
        <p14:creationId xmlns:p14="http://schemas.microsoft.com/office/powerpoint/2010/main" val="549561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A6EF87F-487B-43B4-A0A5-D49E94D9049B}" type="datetimeFigureOut">
              <a:rPr lang="en-US" smtClean="0"/>
              <a:pPr/>
              <a:t>2/27/2013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30E7725E-D602-440D-A931-B4E7165E456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6EF87F-487B-43B4-A0A5-D49E94D9049B}" type="datetimeFigureOut">
              <a:rPr lang="en-US" smtClean="0"/>
              <a:pPr/>
              <a:t>2/27/2013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7725E-D602-440D-A931-B4E7165E45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6EF87F-487B-43B4-A0A5-D49E94D9049B}" type="datetimeFigureOut">
              <a:rPr lang="en-US" smtClean="0"/>
              <a:pPr/>
              <a:t>2/27/2013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7725E-D602-440D-A931-B4E7165E45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A6EF87F-487B-43B4-A0A5-D49E94D9049B}" type="datetimeFigureOut">
              <a:rPr lang="en-US" smtClean="0"/>
              <a:pPr/>
              <a:t>2/27/2013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7725E-D602-440D-A931-B4E7165E45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A6EF87F-487B-43B4-A0A5-D49E94D9049B}" type="datetimeFigureOut">
              <a:rPr lang="en-US" smtClean="0"/>
              <a:pPr/>
              <a:t>2/27/2013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7725E-D602-440D-A931-B4E7165E456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A6EF87F-487B-43B4-A0A5-D49E94D9049B}" type="datetimeFigureOut">
              <a:rPr lang="en-US" smtClean="0"/>
              <a:pPr/>
              <a:t>2/27/2013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E7725E-D602-440D-A931-B4E7165E456E}" type="slidenum">
              <a:rPr lang="en-US" smtClean="0"/>
              <a:pPr/>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3A6EF87F-487B-43B4-A0A5-D49E94D9049B}" type="datetimeFigureOut">
              <a:rPr lang="en-US" smtClean="0"/>
              <a:pPr/>
              <a:t>2/27/2013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E7725E-D602-440D-A931-B4E7165E456E}" type="slidenum">
              <a:rPr lang="en-US" smtClean="0"/>
              <a:pPr/>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3A6EF87F-487B-43B4-A0A5-D49E94D9049B}" type="datetimeFigureOut">
              <a:rPr lang="en-US" smtClean="0"/>
              <a:pPr/>
              <a:t>2/27/2013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E7725E-D602-440D-A931-B4E7165E45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A6EF87F-487B-43B4-A0A5-D49E94D9049B}" type="datetimeFigureOut">
              <a:rPr lang="en-US" smtClean="0"/>
              <a:pPr/>
              <a:t>2/27/2013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E7725E-D602-440D-A931-B4E7165E45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A6EF87F-487B-43B4-A0A5-D49E94D9049B}" type="datetimeFigureOut">
              <a:rPr lang="en-US" smtClean="0"/>
              <a:pPr/>
              <a:t>2/27/2013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E7725E-D602-440D-A931-B4E7165E456E}" type="slidenum">
              <a:rPr lang="en-US" smtClean="0"/>
              <a:pPr/>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A6EF87F-487B-43B4-A0A5-D49E94D9049B}" type="datetimeFigureOut">
              <a:rPr lang="en-US" smtClean="0"/>
              <a:pPr/>
              <a:t>2/27/2013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E7725E-D602-440D-A931-B4E7165E456E}" type="slidenum">
              <a:rPr lang="en-US" smtClean="0"/>
              <a:pPr/>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cstate="print">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3A6EF87F-487B-43B4-A0A5-D49E94D9049B}" type="datetimeFigureOut">
              <a:rPr lang="en-US" smtClean="0"/>
              <a:pPr/>
              <a:t>2/27/2013</a:t>
            </a:fld>
            <a:endParaRPr 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30E7725E-D602-440D-A931-B4E7165E456E}"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sphotos-b.xx.fbcdn.net/hphotos-snc6/734927_563111140367514_230066297_n.jpg"/>
          <p:cNvPicPr>
            <a:picLocks noChangeAspect="1" noChangeArrowheads="1"/>
          </p:cNvPicPr>
          <p:nvPr/>
        </p:nvPicPr>
        <p:blipFill>
          <a:blip r:embed="rId2" cstate="print"/>
          <a:srcRect/>
          <a:stretch>
            <a:fillRect/>
          </a:stretch>
        </p:blipFill>
        <p:spPr bwMode="auto">
          <a:xfrm>
            <a:off x="2514600" y="1981200"/>
            <a:ext cx="4800600" cy="3600450"/>
          </a:xfrm>
          <a:prstGeom prst="rect">
            <a:avLst/>
          </a:prstGeom>
          <a:noFill/>
        </p:spPr>
      </p:pic>
      <p:sp>
        <p:nvSpPr>
          <p:cNvPr id="5" name="Freeform 4"/>
          <p:cNvSpPr/>
          <p:nvPr/>
        </p:nvSpPr>
        <p:spPr>
          <a:xfrm rot="21068489">
            <a:off x="3328920" y="1006552"/>
            <a:ext cx="6359388" cy="1172109"/>
          </a:xfrm>
          <a:custGeom>
            <a:avLst/>
            <a:gdLst>
              <a:gd name="connsiteX0" fmla="*/ 0 w 3657600"/>
              <a:gd name="connsiteY0" fmla="*/ 508000 h 931334"/>
              <a:gd name="connsiteX1" fmla="*/ 84667 w 3657600"/>
              <a:gd name="connsiteY1" fmla="*/ 440267 h 931334"/>
              <a:gd name="connsiteX2" fmla="*/ 135467 w 3657600"/>
              <a:gd name="connsiteY2" fmla="*/ 372534 h 931334"/>
              <a:gd name="connsiteX3" fmla="*/ 237067 w 3657600"/>
              <a:gd name="connsiteY3" fmla="*/ 304800 h 931334"/>
              <a:gd name="connsiteX4" fmla="*/ 287867 w 3657600"/>
              <a:gd name="connsiteY4" fmla="*/ 270934 h 931334"/>
              <a:gd name="connsiteX5" fmla="*/ 338667 w 3657600"/>
              <a:gd name="connsiteY5" fmla="*/ 237067 h 931334"/>
              <a:gd name="connsiteX6" fmla="*/ 389467 w 3657600"/>
              <a:gd name="connsiteY6" fmla="*/ 220134 h 931334"/>
              <a:gd name="connsiteX7" fmla="*/ 508000 w 3657600"/>
              <a:gd name="connsiteY7" fmla="*/ 169334 h 931334"/>
              <a:gd name="connsiteX8" fmla="*/ 677333 w 3657600"/>
              <a:gd name="connsiteY8" fmla="*/ 67734 h 931334"/>
              <a:gd name="connsiteX9" fmla="*/ 778933 w 3657600"/>
              <a:gd name="connsiteY9" fmla="*/ 50800 h 931334"/>
              <a:gd name="connsiteX10" fmla="*/ 931333 w 3657600"/>
              <a:gd name="connsiteY10" fmla="*/ 16934 h 931334"/>
              <a:gd name="connsiteX11" fmla="*/ 1083733 w 3657600"/>
              <a:gd name="connsiteY11" fmla="*/ 0 h 931334"/>
              <a:gd name="connsiteX12" fmla="*/ 1219200 w 3657600"/>
              <a:gd name="connsiteY12" fmla="*/ 16934 h 931334"/>
              <a:gd name="connsiteX13" fmla="*/ 1270000 w 3657600"/>
              <a:gd name="connsiteY13" fmla="*/ 33867 h 931334"/>
              <a:gd name="connsiteX14" fmla="*/ 1337733 w 3657600"/>
              <a:gd name="connsiteY14" fmla="*/ 50800 h 931334"/>
              <a:gd name="connsiteX15" fmla="*/ 1524000 w 3657600"/>
              <a:gd name="connsiteY15" fmla="*/ 152400 h 931334"/>
              <a:gd name="connsiteX16" fmla="*/ 1574800 w 3657600"/>
              <a:gd name="connsiteY16" fmla="*/ 169334 h 931334"/>
              <a:gd name="connsiteX17" fmla="*/ 1642533 w 3657600"/>
              <a:gd name="connsiteY17" fmla="*/ 254000 h 931334"/>
              <a:gd name="connsiteX18" fmla="*/ 1710267 w 3657600"/>
              <a:gd name="connsiteY18" fmla="*/ 355600 h 931334"/>
              <a:gd name="connsiteX19" fmla="*/ 1761067 w 3657600"/>
              <a:gd name="connsiteY19" fmla="*/ 457200 h 931334"/>
              <a:gd name="connsiteX20" fmla="*/ 1862667 w 3657600"/>
              <a:gd name="connsiteY20" fmla="*/ 626534 h 931334"/>
              <a:gd name="connsiteX21" fmla="*/ 1896533 w 3657600"/>
              <a:gd name="connsiteY21" fmla="*/ 677334 h 931334"/>
              <a:gd name="connsiteX22" fmla="*/ 1998133 w 3657600"/>
              <a:gd name="connsiteY22" fmla="*/ 778934 h 931334"/>
              <a:gd name="connsiteX23" fmla="*/ 2048933 w 3657600"/>
              <a:gd name="connsiteY23" fmla="*/ 812800 h 931334"/>
              <a:gd name="connsiteX24" fmla="*/ 2099733 w 3657600"/>
              <a:gd name="connsiteY24" fmla="*/ 863600 h 931334"/>
              <a:gd name="connsiteX25" fmla="*/ 2201333 w 3657600"/>
              <a:gd name="connsiteY25" fmla="*/ 897467 h 931334"/>
              <a:gd name="connsiteX26" fmla="*/ 2336800 w 3657600"/>
              <a:gd name="connsiteY26" fmla="*/ 931334 h 931334"/>
              <a:gd name="connsiteX27" fmla="*/ 2760133 w 3657600"/>
              <a:gd name="connsiteY27" fmla="*/ 914400 h 931334"/>
              <a:gd name="connsiteX28" fmla="*/ 2878667 w 3657600"/>
              <a:gd name="connsiteY28" fmla="*/ 880534 h 931334"/>
              <a:gd name="connsiteX29" fmla="*/ 3014133 w 3657600"/>
              <a:gd name="connsiteY29" fmla="*/ 812800 h 931334"/>
              <a:gd name="connsiteX30" fmla="*/ 3064933 w 3657600"/>
              <a:gd name="connsiteY30" fmla="*/ 778934 h 931334"/>
              <a:gd name="connsiteX31" fmla="*/ 3132667 w 3657600"/>
              <a:gd name="connsiteY31" fmla="*/ 762000 h 931334"/>
              <a:gd name="connsiteX32" fmla="*/ 3234267 w 3657600"/>
              <a:gd name="connsiteY32" fmla="*/ 694267 h 931334"/>
              <a:gd name="connsiteX33" fmla="*/ 3285067 w 3657600"/>
              <a:gd name="connsiteY33" fmla="*/ 677334 h 931334"/>
              <a:gd name="connsiteX34" fmla="*/ 3403600 w 3657600"/>
              <a:gd name="connsiteY34" fmla="*/ 626534 h 931334"/>
              <a:gd name="connsiteX35" fmla="*/ 3505200 w 3657600"/>
              <a:gd name="connsiteY35" fmla="*/ 558800 h 931334"/>
              <a:gd name="connsiteX36" fmla="*/ 3539067 w 3657600"/>
              <a:gd name="connsiteY36" fmla="*/ 508000 h 931334"/>
              <a:gd name="connsiteX37" fmla="*/ 3640667 w 3657600"/>
              <a:gd name="connsiteY37" fmla="*/ 440267 h 931334"/>
              <a:gd name="connsiteX38" fmla="*/ 3657600 w 3657600"/>
              <a:gd name="connsiteY38" fmla="*/ 423334 h 93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657600" h="931334">
                <a:moveTo>
                  <a:pt x="0" y="508000"/>
                </a:moveTo>
                <a:cubicBezTo>
                  <a:pt x="28222" y="485422"/>
                  <a:pt x="59111" y="465823"/>
                  <a:pt x="84667" y="440267"/>
                </a:cubicBezTo>
                <a:cubicBezTo>
                  <a:pt x="104623" y="420311"/>
                  <a:pt x="114374" y="391284"/>
                  <a:pt x="135467" y="372534"/>
                </a:cubicBezTo>
                <a:cubicBezTo>
                  <a:pt x="165889" y="345493"/>
                  <a:pt x="203200" y="327378"/>
                  <a:pt x="237067" y="304800"/>
                </a:cubicBezTo>
                <a:lnTo>
                  <a:pt x="287867" y="270934"/>
                </a:lnTo>
                <a:cubicBezTo>
                  <a:pt x="304800" y="259645"/>
                  <a:pt x="319360" y="243503"/>
                  <a:pt x="338667" y="237067"/>
                </a:cubicBezTo>
                <a:lnTo>
                  <a:pt x="389467" y="220134"/>
                </a:lnTo>
                <a:cubicBezTo>
                  <a:pt x="574377" y="96860"/>
                  <a:pt x="289307" y="278681"/>
                  <a:pt x="508000" y="169334"/>
                </a:cubicBezTo>
                <a:cubicBezTo>
                  <a:pt x="564861" y="140903"/>
                  <a:pt x="613965" y="86744"/>
                  <a:pt x="677333" y="67734"/>
                </a:cubicBezTo>
                <a:cubicBezTo>
                  <a:pt x="710219" y="57868"/>
                  <a:pt x="745266" y="57533"/>
                  <a:pt x="778933" y="50800"/>
                </a:cubicBezTo>
                <a:cubicBezTo>
                  <a:pt x="871363" y="32314"/>
                  <a:pt x="827835" y="31720"/>
                  <a:pt x="931333" y="16934"/>
                </a:cubicBezTo>
                <a:cubicBezTo>
                  <a:pt x="981932" y="9705"/>
                  <a:pt x="1032933" y="5645"/>
                  <a:pt x="1083733" y="0"/>
                </a:cubicBezTo>
                <a:cubicBezTo>
                  <a:pt x="1128889" y="5645"/>
                  <a:pt x="1174427" y="8793"/>
                  <a:pt x="1219200" y="16934"/>
                </a:cubicBezTo>
                <a:cubicBezTo>
                  <a:pt x="1236761" y="20127"/>
                  <a:pt x="1252837" y="28964"/>
                  <a:pt x="1270000" y="33867"/>
                </a:cubicBezTo>
                <a:cubicBezTo>
                  <a:pt x="1292377" y="40260"/>
                  <a:pt x="1315155" y="45156"/>
                  <a:pt x="1337733" y="50800"/>
                </a:cubicBezTo>
                <a:cubicBezTo>
                  <a:pt x="1399569" y="92024"/>
                  <a:pt x="1447159" y="126785"/>
                  <a:pt x="1524000" y="152400"/>
                </a:cubicBezTo>
                <a:lnTo>
                  <a:pt x="1574800" y="169334"/>
                </a:lnTo>
                <a:cubicBezTo>
                  <a:pt x="1612932" y="283733"/>
                  <a:pt x="1560048" y="159733"/>
                  <a:pt x="1642533" y="254000"/>
                </a:cubicBezTo>
                <a:cubicBezTo>
                  <a:pt x="1669336" y="284632"/>
                  <a:pt x="1710267" y="355600"/>
                  <a:pt x="1710267" y="355600"/>
                </a:cubicBezTo>
                <a:cubicBezTo>
                  <a:pt x="1741314" y="448742"/>
                  <a:pt x="1708544" y="365285"/>
                  <a:pt x="1761067" y="457200"/>
                </a:cubicBezTo>
                <a:cubicBezTo>
                  <a:pt x="1865211" y="639455"/>
                  <a:pt x="1696961" y="377975"/>
                  <a:pt x="1862667" y="626534"/>
                </a:cubicBezTo>
                <a:cubicBezTo>
                  <a:pt x="1873956" y="643467"/>
                  <a:pt x="1882143" y="662944"/>
                  <a:pt x="1896533" y="677334"/>
                </a:cubicBezTo>
                <a:cubicBezTo>
                  <a:pt x="1930400" y="711201"/>
                  <a:pt x="1958282" y="752367"/>
                  <a:pt x="1998133" y="778934"/>
                </a:cubicBezTo>
                <a:cubicBezTo>
                  <a:pt x="2015066" y="790223"/>
                  <a:pt x="2033299" y="799772"/>
                  <a:pt x="2048933" y="812800"/>
                </a:cubicBezTo>
                <a:cubicBezTo>
                  <a:pt x="2067330" y="828131"/>
                  <a:pt x="2078799" y="851970"/>
                  <a:pt x="2099733" y="863600"/>
                </a:cubicBezTo>
                <a:cubicBezTo>
                  <a:pt x="2130939" y="880937"/>
                  <a:pt x="2167466" y="886178"/>
                  <a:pt x="2201333" y="897467"/>
                </a:cubicBezTo>
                <a:cubicBezTo>
                  <a:pt x="2279434" y="923501"/>
                  <a:pt x="2234637" y="910901"/>
                  <a:pt x="2336800" y="931334"/>
                </a:cubicBezTo>
                <a:cubicBezTo>
                  <a:pt x="2477911" y="925689"/>
                  <a:pt x="2619244" y="924117"/>
                  <a:pt x="2760133" y="914400"/>
                </a:cubicBezTo>
                <a:cubicBezTo>
                  <a:pt x="2786943" y="912551"/>
                  <a:pt x="2850456" y="889937"/>
                  <a:pt x="2878667" y="880534"/>
                </a:cubicBezTo>
                <a:cubicBezTo>
                  <a:pt x="2975013" y="784188"/>
                  <a:pt x="2875704" y="864711"/>
                  <a:pt x="3014133" y="812800"/>
                </a:cubicBezTo>
                <a:cubicBezTo>
                  <a:pt x="3033188" y="805654"/>
                  <a:pt x="3046227" y="786951"/>
                  <a:pt x="3064933" y="778934"/>
                </a:cubicBezTo>
                <a:cubicBezTo>
                  <a:pt x="3086324" y="769766"/>
                  <a:pt x="3110089" y="767645"/>
                  <a:pt x="3132667" y="762000"/>
                </a:cubicBezTo>
                <a:cubicBezTo>
                  <a:pt x="3166534" y="739422"/>
                  <a:pt x="3195653" y="707138"/>
                  <a:pt x="3234267" y="694267"/>
                </a:cubicBezTo>
                <a:cubicBezTo>
                  <a:pt x="3251200" y="688623"/>
                  <a:pt x="3268661" y="684365"/>
                  <a:pt x="3285067" y="677334"/>
                </a:cubicBezTo>
                <a:cubicBezTo>
                  <a:pt x="3431538" y="614560"/>
                  <a:pt x="3284465" y="666245"/>
                  <a:pt x="3403600" y="626534"/>
                </a:cubicBezTo>
                <a:cubicBezTo>
                  <a:pt x="3437467" y="603956"/>
                  <a:pt x="3482622" y="592667"/>
                  <a:pt x="3505200" y="558800"/>
                </a:cubicBezTo>
                <a:cubicBezTo>
                  <a:pt x="3516489" y="541867"/>
                  <a:pt x="3523751" y="521401"/>
                  <a:pt x="3539067" y="508000"/>
                </a:cubicBezTo>
                <a:cubicBezTo>
                  <a:pt x="3569699" y="481197"/>
                  <a:pt x="3611886" y="469048"/>
                  <a:pt x="3640667" y="440267"/>
                </a:cubicBezTo>
                <a:lnTo>
                  <a:pt x="3657600" y="423334"/>
                </a:lnTo>
              </a:path>
            </a:pathLst>
          </a:custGeom>
          <a:noFill/>
          <a:ln w="1079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8100000" scaled="1"/>
                <a:tileRect/>
              </a:gradFill>
            </a:endParaRPr>
          </a:p>
        </p:txBody>
      </p:sp>
      <p:pic>
        <p:nvPicPr>
          <p:cNvPr id="1028" name="Picture 4" descr="C:\Users\curtisa\AppData\Local\Microsoft\Windows\Temporary Internet Files\Content.IE5\DMHF5W84\MC900439789[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990600"/>
            <a:ext cx="3606349" cy="25904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752600" y="533400"/>
            <a:ext cx="2362200" cy="707886"/>
          </a:xfrm>
          <a:prstGeom prst="rect">
            <a:avLst/>
          </a:prstGeom>
          <a:noFill/>
        </p:spPr>
        <p:txBody>
          <a:bodyPr wrap="square" rtlCol="0">
            <a:spAutoFit/>
          </a:bodyPr>
          <a:lstStyle/>
          <a:p>
            <a:r>
              <a:rPr lang="en-US" sz="4000" dirty="0" smtClean="0"/>
              <a:t>Team 6</a:t>
            </a:r>
            <a:endParaRPr lang="en-US" sz="4000" dirty="0"/>
          </a:p>
        </p:txBody>
      </p:sp>
      <p:sp>
        <p:nvSpPr>
          <p:cNvPr id="2" name="Title 1"/>
          <p:cNvSpPr>
            <a:spLocks noGrp="1"/>
          </p:cNvSpPr>
          <p:nvPr>
            <p:ph type="ctrTitle"/>
          </p:nvPr>
        </p:nvSpPr>
        <p:spPr>
          <a:xfrm>
            <a:off x="4572000" y="914400"/>
            <a:ext cx="4876800" cy="1295400"/>
          </a:xfrm>
        </p:spPr>
        <p:txBody>
          <a:bodyPr>
            <a:normAutofit/>
          </a:bodyPr>
          <a:lstStyle/>
          <a:p>
            <a:r>
              <a:rPr lang="en-US" dirty="0" smtClean="0"/>
              <a:t>Doodle </a:t>
            </a:r>
            <a:br>
              <a:rPr lang="en-US" dirty="0" smtClean="0"/>
            </a:br>
            <a:r>
              <a:rPr lang="en-US" dirty="0" smtClean="0"/>
              <a:t>		Drive</a:t>
            </a:r>
            <a:endParaRPr lang="en-US" dirty="0"/>
          </a:p>
        </p:txBody>
      </p:sp>
      <p:sp>
        <p:nvSpPr>
          <p:cNvPr id="12" name="TextBox 11"/>
          <p:cNvSpPr txBox="1"/>
          <p:nvPr/>
        </p:nvSpPr>
        <p:spPr>
          <a:xfrm>
            <a:off x="3581400" y="5540514"/>
            <a:ext cx="1371600" cy="707886"/>
          </a:xfrm>
          <a:prstGeom prst="rect">
            <a:avLst/>
          </a:prstGeom>
          <a:noFill/>
        </p:spPr>
        <p:txBody>
          <a:bodyPr wrap="square" rtlCol="0">
            <a:spAutoFit/>
          </a:bodyPr>
          <a:lstStyle/>
          <a:p>
            <a:pPr algn="ctr"/>
            <a:r>
              <a:rPr lang="en-US" sz="2000" dirty="0" smtClean="0">
                <a:solidFill>
                  <a:schemeClr val="bg1"/>
                </a:solidFill>
              </a:rPr>
              <a:t>Alexander</a:t>
            </a:r>
            <a:br>
              <a:rPr lang="en-US" sz="2000" dirty="0" smtClean="0">
                <a:solidFill>
                  <a:schemeClr val="bg1"/>
                </a:solidFill>
              </a:rPr>
            </a:br>
            <a:r>
              <a:rPr lang="en-US" sz="2000" dirty="0" smtClean="0">
                <a:solidFill>
                  <a:schemeClr val="bg1"/>
                </a:solidFill>
              </a:rPr>
              <a:t>Curtis</a:t>
            </a:r>
            <a:endParaRPr lang="en-US" sz="2000" dirty="0">
              <a:solidFill>
                <a:schemeClr val="bg1"/>
              </a:solidFill>
            </a:endParaRPr>
          </a:p>
        </p:txBody>
      </p:sp>
      <p:sp>
        <p:nvSpPr>
          <p:cNvPr id="14" name="TextBox 13"/>
          <p:cNvSpPr txBox="1"/>
          <p:nvPr/>
        </p:nvSpPr>
        <p:spPr>
          <a:xfrm>
            <a:off x="1219200" y="5540514"/>
            <a:ext cx="2362200" cy="707886"/>
          </a:xfrm>
          <a:prstGeom prst="rect">
            <a:avLst/>
          </a:prstGeom>
          <a:noFill/>
        </p:spPr>
        <p:txBody>
          <a:bodyPr wrap="square" rtlCol="0">
            <a:spAutoFit/>
          </a:bodyPr>
          <a:lstStyle/>
          <a:p>
            <a:pPr algn="r"/>
            <a:r>
              <a:rPr lang="en-US" sz="2000" dirty="0" err="1" smtClean="0">
                <a:solidFill>
                  <a:schemeClr val="bg1"/>
                </a:solidFill>
              </a:rPr>
              <a:t>Peachanok</a:t>
            </a:r>
            <a:r>
              <a:rPr lang="en-US" sz="2000" dirty="0" smtClean="0">
                <a:solidFill>
                  <a:schemeClr val="bg1"/>
                </a:solidFill>
              </a:rPr>
              <a:t> </a:t>
            </a:r>
            <a:r>
              <a:rPr lang="en-US" sz="2000" dirty="0" err="1" smtClean="0">
                <a:solidFill>
                  <a:schemeClr val="bg1"/>
                </a:solidFill>
              </a:rPr>
              <a:t>Lertkajornkitti</a:t>
            </a:r>
            <a:endParaRPr lang="en-US" sz="2000" dirty="0">
              <a:solidFill>
                <a:schemeClr val="bg1"/>
              </a:solidFill>
            </a:endParaRPr>
          </a:p>
        </p:txBody>
      </p:sp>
      <p:sp>
        <p:nvSpPr>
          <p:cNvPr id="15" name="TextBox 14"/>
          <p:cNvSpPr txBox="1"/>
          <p:nvPr/>
        </p:nvSpPr>
        <p:spPr>
          <a:xfrm>
            <a:off x="3505200" y="5464314"/>
            <a:ext cx="304800" cy="707886"/>
          </a:xfrm>
          <a:prstGeom prst="rect">
            <a:avLst/>
          </a:prstGeom>
          <a:noFill/>
        </p:spPr>
        <p:txBody>
          <a:bodyPr wrap="square" rtlCol="0">
            <a:spAutoFit/>
          </a:bodyPr>
          <a:lstStyle/>
          <a:p>
            <a:r>
              <a:rPr lang="en-US" sz="4000" dirty="0" smtClean="0">
                <a:solidFill>
                  <a:schemeClr val="bg1"/>
                </a:solidFill>
              </a:rPr>
              <a:t>|</a:t>
            </a:r>
            <a:endParaRPr lang="en-US" sz="4000" dirty="0">
              <a:solidFill>
                <a:schemeClr val="bg1"/>
              </a:solidFill>
            </a:endParaRPr>
          </a:p>
        </p:txBody>
      </p:sp>
      <p:sp>
        <p:nvSpPr>
          <p:cNvPr id="16" name="TextBox 15"/>
          <p:cNvSpPr txBox="1"/>
          <p:nvPr/>
        </p:nvSpPr>
        <p:spPr>
          <a:xfrm>
            <a:off x="5029200" y="5540514"/>
            <a:ext cx="685800" cy="707886"/>
          </a:xfrm>
          <a:prstGeom prst="rect">
            <a:avLst/>
          </a:prstGeom>
          <a:noFill/>
        </p:spPr>
        <p:txBody>
          <a:bodyPr wrap="square" rtlCol="0">
            <a:spAutoFit/>
          </a:bodyPr>
          <a:lstStyle/>
          <a:p>
            <a:pPr algn="ctr"/>
            <a:r>
              <a:rPr lang="en-US" sz="2000" dirty="0" smtClean="0">
                <a:solidFill>
                  <a:schemeClr val="bg1"/>
                </a:solidFill>
              </a:rPr>
              <a:t>Jun</a:t>
            </a:r>
            <a:br>
              <a:rPr lang="en-US" sz="2000" dirty="0" smtClean="0">
                <a:solidFill>
                  <a:schemeClr val="bg1"/>
                </a:solidFill>
              </a:rPr>
            </a:br>
            <a:r>
              <a:rPr lang="en-US" sz="2000" dirty="0" smtClean="0">
                <a:solidFill>
                  <a:schemeClr val="bg1"/>
                </a:solidFill>
              </a:rPr>
              <a:t>Pan</a:t>
            </a:r>
            <a:endParaRPr lang="en-US" sz="2000" dirty="0">
              <a:solidFill>
                <a:schemeClr val="bg1"/>
              </a:solidFill>
            </a:endParaRPr>
          </a:p>
        </p:txBody>
      </p:sp>
      <p:sp>
        <p:nvSpPr>
          <p:cNvPr id="17" name="TextBox 16"/>
          <p:cNvSpPr txBox="1"/>
          <p:nvPr/>
        </p:nvSpPr>
        <p:spPr>
          <a:xfrm>
            <a:off x="4724400" y="5442228"/>
            <a:ext cx="304800" cy="707886"/>
          </a:xfrm>
          <a:prstGeom prst="rect">
            <a:avLst/>
          </a:prstGeom>
          <a:noFill/>
        </p:spPr>
        <p:txBody>
          <a:bodyPr wrap="square" rtlCol="0">
            <a:spAutoFit/>
          </a:bodyPr>
          <a:lstStyle/>
          <a:p>
            <a:r>
              <a:rPr lang="en-US" sz="4000" dirty="0" smtClean="0">
                <a:solidFill>
                  <a:schemeClr val="bg1"/>
                </a:solidFill>
              </a:rPr>
              <a:t>|</a:t>
            </a:r>
            <a:endParaRPr lang="en-US" sz="4000" dirty="0">
              <a:solidFill>
                <a:schemeClr val="bg1"/>
              </a:solidFill>
            </a:endParaRPr>
          </a:p>
        </p:txBody>
      </p:sp>
      <p:sp>
        <p:nvSpPr>
          <p:cNvPr id="18" name="TextBox 17"/>
          <p:cNvSpPr txBox="1"/>
          <p:nvPr/>
        </p:nvSpPr>
        <p:spPr>
          <a:xfrm>
            <a:off x="5791200" y="5540514"/>
            <a:ext cx="1371600" cy="707886"/>
          </a:xfrm>
          <a:prstGeom prst="rect">
            <a:avLst/>
          </a:prstGeom>
          <a:noFill/>
        </p:spPr>
        <p:txBody>
          <a:bodyPr wrap="square" rtlCol="0">
            <a:spAutoFit/>
          </a:bodyPr>
          <a:lstStyle/>
          <a:p>
            <a:pPr algn="ctr"/>
            <a:r>
              <a:rPr lang="en-US" sz="2000" dirty="0" smtClean="0">
                <a:solidFill>
                  <a:schemeClr val="bg1"/>
                </a:solidFill>
              </a:rPr>
              <a:t>Edward</a:t>
            </a:r>
            <a:br>
              <a:rPr lang="en-US" sz="2000" dirty="0" smtClean="0">
                <a:solidFill>
                  <a:schemeClr val="bg1"/>
                </a:solidFill>
              </a:rPr>
            </a:br>
            <a:r>
              <a:rPr lang="en-US" sz="2000" dirty="0" err="1" smtClean="0">
                <a:solidFill>
                  <a:schemeClr val="bg1"/>
                </a:solidFill>
              </a:rPr>
              <a:t>Kidarsa</a:t>
            </a:r>
            <a:endParaRPr lang="en-US" sz="2000" dirty="0">
              <a:solidFill>
                <a:schemeClr val="bg1"/>
              </a:solidFill>
            </a:endParaRPr>
          </a:p>
        </p:txBody>
      </p:sp>
      <p:sp>
        <p:nvSpPr>
          <p:cNvPr id="19" name="TextBox 18"/>
          <p:cNvSpPr txBox="1"/>
          <p:nvPr/>
        </p:nvSpPr>
        <p:spPr>
          <a:xfrm>
            <a:off x="5715000" y="5442228"/>
            <a:ext cx="304800" cy="707886"/>
          </a:xfrm>
          <a:prstGeom prst="rect">
            <a:avLst/>
          </a:prstGeom>
          <a:noFill/>
        </p:spPr>
        <p:txBody>
          <a:bodyPr wrap="square" rtlCol="0">
            <a:spAutoFit/>
          </a:bodyPr>
          <a:lstStyle/>
          <a:p>
            <a:r>
              <a:rPr lang="en-US" sz="4000" dirty="0" smtClean="0">
                <a:solidFill>
                  <a:schemeClr val="bg1"/>
                </a:solidFill>
              </a:rPr>
              <a:t>|</a:t>
            </a:r>
            <a:endParaRPr lang="en-US" sz="4000" dirty="0">
              <a:solidFill>
                <a:schemeClr val="bg1"/>
              </a:solidFill>
            </a:endParaRPr>
          </a:p>
        </p:txBody>
      </p:sp>
    </p:spTree>
    <p:extLst>
      <p:ext uri="{BB962C8B-B14F-4D97-AF65-F5344CB8AC3E}">
        <p14:creationId xmlns:p14="http://schemas.microsoft.com/office/powerpoint/2010/main" val="3538740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DESIGN</a:t>
            </a:r>
            <a:endParaRPr lang="en-US" dirty="0"/>
          </a:p>
        </p:txBody>
      </p:sp>
      <p:pic>
        <p:nvPicPr>
          <p:cNvPr id="4" name="Content Placeholder 3" descr="final_diagram.jpg"/>
          <p:cNvPicPr>
            <a:picLocks noGrp="1"/>
          </p:cNvPicPr>
          <p:nvPr>
            <p:ph sz="quarter" idx="13"/>
          </p:nvPr>
        </p:nvPicPr>
        <p:blipFill>
          <a:blip r:embed="rId2" cstate="print"/>
          <a:stretch>
            <a:fillRect/>
          </a:stretch>
        </p:blipFill>
        <p:spPr>
          <a:xfrm>
            <a:off x="4038600" y="1524000"/>
            <a:ext cx="4876800" cy="3505200"/>
          </a:xfrm>
          <a:prstGeom prst="rect">
            <a:avLst/>
          </a:prstGeom>
        </p:spPr>
      </p:pic>
      <p:sp>
        <p:nvSpPr>
          <p:cNvPr id="5" name="Content Placeholder 4"/>
          <p:cNvSpPr>
            <a:spLocks noGrp="1"/>
          </p:cNvSpPr>
          <p:nvPr>
            <p:ph sz="quarter" idx="14"/>
          </p:nvPr>
        </p:nvSpPr>
        <p:spPr>
          <a:xfrm>
            <a:off x="609600" y="1676400"/>
            <a:ext cx="3657600" cy="3877056"/>
          </a:xfrm>
        </p:spPr>
        <p:txBody>
          <a:bodyPr>
            <a:normAutofit/>
          </a:bodyPr>
          <a:lstStyle/>
          <a:p>
            <a:r>
              <a:rPr lang="en-US" dirty="0" smtClean="0"/>
              <a:t>Durable rugged body and  wheels</a:t>
            </a:r>
          </a:p>
          <a:p>
            <a:r>
              <a:rPr lang="en-US" dirty="0" smtClean="0"/>
              <a:t>Large enough to fit </a:t>
            </a:r>
            <a:br>
              <a:rPr lang="en-US" dirty="0" smtClean="0"/>
            </a:br>
            <a:r>
              <a:rPr lang="en-US" dirty="0" smtClean="0"/>
              <a:t>components on the PCB</a:t>
            </a:r>
          </a:p>
          <a:p>
            <a:r>
              <a:rPr lang="en-US" dirty="0" smtClean="0"/>
              <a:t>Mounted PCB</a:t>
            </a:r>
          </a:p>
          <a:p>
            <a:r>
              <a:rPr lang="en-US" dirty="0" smtClean="0"/>
              <a:t>Portable</a:t>
            </a:r>
          </a:p>
          <a:p>
            <a:r>
              <a:rPr lang="en-US" dirty="0" smtClean="0"/>
              <a:t>Minimal mechanical components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228600"/>
            <a:ext cx="7772400" cy="1143000"/>
          </a:xfrm>
        </p:spPr>
        <p:txBody>
          <a:bodyPr/>
          <a:lstStyle/>
          <a:p>
            <a:r>
              <a:rPr lang="en-US" dirty="0" smtClean="0"/>
              <a:t>PACKAGING DESIGN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506" y="609600"/>
            <a:ext cx="3513886"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descr="C:\Users\477grp6\AppData\Local\Microsoft\Windows\Temporary Internet Files\Low\Content.IE5\DGODA557\2013-02-19-03-03-22_photo[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533400" y="1828800"/>
            <a:ext cx="44958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6047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lex\Desktop\sche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909" y="744538"/>
            <a:ext cx="8679491" cy="5503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894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854242" y="1247775"/>
            <a:ext cx="5559590"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0"/>
            <a:ext cx="7772400" cy="1143000"/>
          </a:xfrm>
        </p:spPr>
        <p:txBody>
          <a:bodyPr/>
          <a:lstStyle/>
          <a:p>
            <a:r>
              <a:rPr lang="en-US" dirty="0" err="1" smtClean="0"/>
              <a:t>MicroController</a:t>
            </a:r>
            <a:endParaRPr lang="en-US" dirty="0"/>
          </a:p>
        </p:txBody>
      </p:sp>
      <p:sp>
        <p:nvSpPr>
          <p:cNvPr id="3" name="TextBox 2"/>
          <p:cNvSpPr txBox="1"/>
          <p:nvPr/>
        </p:nvSpPr>
        <p:spPr>
          <a:xfrm>
            <a:off x="228600" y="2219235"/>
            <a:ext cx="2362200" cy="3139321"/>
          </a:xfrm>
          <a:prstGeom prst="rect">
            <a:avLst/>
          </a:prstGeom>
          <a:solidFill>
            <a:schemeClr val="accent1"/>
          </a:solidFill>
        </p:spPr>
        <p:txBody>
          <a:bodyPr wrap="square" rtlCol="0">
            <a:spAutoFit/>
          </a:bodyPr>
          <a:lstStyle/>
          <a:p>
            <a:r>
              <a:rPr lang="en-US" dirty="0" smtClean="0">
                <a:solidFill>
                  <a:schemeClr val="bg1"/>
                </a:solidFill>
              </a:rPr>
              <a:t>1: Compass (I2C)</a:t>
            </a:r>
          </a:p>
          <a:p>
            <a:r>
              <a:rPr lang="en-US" dirty="0" smtClean="0">
                <a:solidFill>
                  <a:schemeClr val="bg1"/>
                </a:solidFill>
              </a:rPr>
              <a:t>2: Bluetooth (UART)</a:t>
            </a:r>
          </a:p>
          <a:p>
            <a:r>
              <a:rPr lang="en-US" dirty="0" smtClean="0">
                <a:solidFill>
                  <a:schemeClr val="bg1"/>
                </a:solidFill>
              </a:rPr>
              <a:t>3: GPS (UART)</a:t>
            </a:r>
          </a:p>
          <a:p>
            <a:r>
              <a:rPr lang="en-US" dirty="0" smtClean="0">
                <a:solidFill>
                  <a:schemeClr val="bg1"/>
                </a:solidFill>
              </a:rPr>
              <a:t>4: H-Bridge (PWM, GPIO)</a:t>
            </a:r>
          </a:p>
          <a:p>
            <a:r>
              <a:rPr lang="en-US" dirty="0">
                <a:solidFill>
                  <a:schemeClr val="bg1"/>
                </a:solidFill>
              </a:rPr>
              <a:t>5: Ultrasonic (GPIO</a:t>
            </a:r>
            <a:r>
              <a:rPr lang="en-US" dirty="0" smtClean="0">
                <a:solidFill>
                  <a:schemeClr val="bg1"/>
                </a:solidFill>
              </a:rPr>
              <a:t>)</a:t>
            </a:r>
          </a:p>
          <a:p>
            <a:r>
              <a:rPr lang="en-US" dirty="0" smtClean="0">
                <a:solidFill>
                  <a:schemeClr val="bg1"/>
                </a:solidFill>
              </a:rPr>
              <a:t>6: Optical Encoders (Input Capture, GPIO)</a:t>
            </a:r>
          </a:p>
          <a:p>
            <a:r>
              <a:rPr lang="en-US" dirty="0" smtClean="0">
                <a:solidFill>
                  <a:schemeClr val="bg1"/>
                </a:solidFill>
              </a:rPr>
              <a:t>7: Crystal Oscillator</a:t>
            </a:r>
          </a:p>
          <a:p>
            <a:r>
              <a:rPr lang="en-US" dirty="0" smtClean="0">
                <a:solidFill>
                  <a:schemeClr val="bg1"/>
                </a:solidFill>
              </a:rPr>
              <a:t>8: Fuel Gauge (GPIO)</a:t>
            </a:r>
          </a:p>
          <a:p>
            <a:r>
              <a:rPr lang="en-US" dirty="0" smtClean="0">
                <a:solidFill>
                  <a:schemeClr val="bg1"/>
                </a:solidFill>
              </a:rPr>
              <a:t>9: Servo (PWM)</a:t>
            </a:r>
          </a:p>
        </p:txBody>
      </p:sp>
      <p:sp>
        <p:nvSpPr>
          <p:cNvPr id="4" name="TextBox 3"/>
          <p:cNvSpPr txBox="1"/>
          <p:nvPr/>
        </p:nvSpPr>
        <p:spPr>
          <a:xfrm>
            <a:off x="6248400" y="4953000"/>
            <a:ext cx="381000" cy="381000"/>
          </a:xfrm>
          <a:prstGeom prst="rect">
            <a:avLst/>
          </a:prstGeom>
          <a:noFill/>
        </p:spPr>
        <p:txBody>
          <a:bodyPr wrap="square" rtlCol="0">
            <a:spAutoFit/>
          </a:bodyPr>
          <a:lstStyle/>
          <a:p>
            <a:r>
              <a:rPr lang="en-US" dirty="0" smtClean="0">
                <a:solidFill>
                  <a:schemeClr val="bg1"/>
                </a:solidFill>
              </a:rPr>
              <a:t>1</a:t>
            </a:r>
            <a:endParaRPr lang="en-US" dirty="0">
              <a:solidFill>
                <a:schemeClr val="bg1"/>
              </a:solidFill>
            </a:endParaRPr>
          </a:p>
        </p:txBody>
      </p:sp>
      <p:sp>
        <p:nvSpPr>
          <p:cNvPr id="7" name="TextBox 6"/>
          <p:cNvSpPr txBox="1"/>
          <p:nvPr/>
        </p:nvSpPr>
        <p:spPr>
          <a:xfrm>
            <a:off x="6372225" y="3733800"/>
            <a:ext cx="381000" cy="381000"/>
          </a:xfrm>
          <a:prstGeom prst="rect">
            <a:avLst/>
          </a:prstGeom>
          <a:noFill/>
        </p:spPr>
        <p:txBody>
          <a:bodyPr wrap="square" rtlCol="0">
            <a:spAutoFit/>
          </a:bodyPr>
          <a:lstStyle/>
          <a:p>
            <a:r>
              <a:rPr lang="en-US" dirty="0">
                <a:solidFill>
                  <a:schemeClr val="bg1"/>
                </a:solidFill>
              </a:rPr>
              <a:t>3</a:t>
            </a:r>
          </a:p>
        </p:txBody>
      </p:sp>
      <p:sp>
        <p:nvSpPr>
          <p:cNvPr id="15" name="TextBox 14"/>
          <p:cNvSpPr txBox="1"/>
          <p:nvPr/>
        </p:nvSpPr>
        <p:spPr>
          <a:xfrm>
            <a:off x="4381500" y="4743450"/>
            <a:ext cx="381000" cy="381000"/>
          </a:xfrm>
          <a:prstGeom prst="rect">
            <a:avLst/>
          </a:prstGeom>
          <a:noFill/>
        </p:spPr>
        <p:txBody>
          <a:bodyPr wrap="square" rtlCol="0">
            <a:spAutoFit/>
          </a:bodyPr>
          <a:lstStyle/>
          <a:p>
            <a:r>
              <a:rPr lang="en-US" dirty="0" smtClean="0">
                <a:solidFill>
                  <a:schemeClr val="bg1"/>
                </a:solidFill>
              </a:rPr>
              <a:t>7</a:t>
            </a:r>
            <a:endParaRPr lang="en-US" dirty="0">
              <a:solidFill>
                <a:schemeClr val="bg1"/>
              </a:solidFill>
            </a:endParaRPr>
          </a:p>
        </p:txBody>
      </p:sp>
      <p:sp>
        <p:nvSpPr>
          <p:cNvPr id="17" name="TextBox 16"/>
          <p:cNvSpPr txBox="1"/>
          <p:nvPr/>
        </p:nvSpPr>
        <p:spPr>
          <a:xfrm>
            <a:off x="6305548" y="4038600"/>
            <a:ext cx="476251" cy="369332"/>
          </a:xfrm>
          <a:prstGeom prst="rect">
            <a:avLst/>
          </a:prstGeom>
          <a:noFill/>
        </p:spPr>
        <p:txBody>
          <a:bodyPr wrap="square" rtlCol="0">
            <a:spAutoFit/>
          </a:bodyPr>
          <a:lstStyle/>
          <a:p>
            <a:r>
              <a:rPr lang="en-US" dirty="0">
                <a:solidFill>
                  <a:schemeClr val="bg1"/>
                </a:solidFill>
              </a:rPr>
              <a:t>8</a:t>
            </a:r>
          </a:p>
        </p:txBody>
      </p:sp>
      <p:sp>
        <p:nvSpPr>
          <p:cNvPr id="5" name="Rectangle 4"/>
          <p:cNvSpPr/>
          <p:nvPr/>
        </p:nvSpPr>
        <p:spPr>
          <a:xfrm>
            <a:off x="6591300" y="4057650"/>
            <a:ext cx="723900" cy="323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591300" y="3819526"/>
            <a:ext cx="723900" cy="212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315075" y="5257800"/>
            <a:ext cx="209550" cy="723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477000" y="4953000"/>
            <a:ext cx="381000" cy="381000"/>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21" name="Rectangle 20"/>
          <p:cNvSpPr/>
          <p:nvPr/>
        </p:nvSpPr>
        <p:spPr>
          <a:xfrm>
            <a:off x="6543675" y="5257800"/>
            <a:ext cx="209550" cy="723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886449" y="2743200"/>
            <a:ext cx="285751" cy="369332"/>
          </a:xfrm>
          <a:prstGeom prst="rect">
            <a:avLst/>
          </a:prstGeom>
          <a:noFill/>
        </p:spPr>
        <p:txBody>
          <a:bodyPr wrap="square" rtlCol="0">
            <a:spAutoFit/>
          </a:bodyPr>
          <a:lstStyle/>
          <a:p>
            <a:r>
              <a:rPr lang="en-US" dirty="0" smtClean="0">
                <a:solidFill>
                  <a:schemeClr val="bg1"/>
                </a:solidFill>
              </a:rPr>
              <a:t>4</a:t>
            </a:r>
            <a:endParaRPr lang="en-US" dirty="0">
              <a:solidFill>
                <a:schemeClr val="bg1"/>
              </a:solidFill>
            </a:endParaRPr>
          </a:p>
        </p:txBody>
      </p:sp>
      <p:sp>
        <p:nvSpPr>
          <p:cNvPr id="25" name="Rectangle 24"/>
          <p:cNvSpPr/>
          <p:nvPr/>
        </p:nvSpPr>
        <p:spPr>
          <a:xfrm>
            <a:off x="6543675" y="2505075"/>
            <a:ext cx="771525" cy="323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543675" y="3071158"/>
            <a:ext cx="771525" cy="911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endCxn id="25" idx="1"/>
          </p:cNvCxnSpPr>
          <p:nvPr/>
        </p:nvCxnSpPr>
        <p:spPr>
          <a:xfrm flipV="1">
            <a:off x="6124575" y="2667000"/>
            <a:ext cx="419100" cy="265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26" idx="1"/>
          </p:cNvCxnSpPr>
          <p:nvPr/>
        </p:nvCxnSpPr>
        <p:spPr>
          <a:xfrm>
            <a:off x="6124575" y="2932628"/>
            <a:ext cx="419100" cy="184101"/>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543675" y="3175933"/>
            <a:ext cx="771525" cy="911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6324600" y="3112532"/>
            <a:ext cx="504825" cy="369332"/>
          </a:xfrm>
          <a:prstGeom prst="rect">
            <a:avLst/>
          </a:prstGeom>
          <a:noFill/>
        </p:spPr>
        <p:txBody>
          <a:bodyPr wrap="square" rtlCol="0">
            <a:spAutoFit/>
          </a:bodyPr>
          <a:lstStyle/>
          <a:p>
            <a:r>
              <a:rPr lang="en-US" dirty="0" smtClean="0">
                <a:solidFill>
                  <a:schemeClr val="bg1"/>
                </a:solidFill>
              </a:rPr>
              <a:t>9</a:t>
            </a:r>
            <a:endParaRPr lang="en-US" dirty="0">
              <a:solidFill>
                <a:schemeClr val="bg1"/>
              </a:solidFill>
            </a:endParaRPr>
          </a:p>
        </p:txBody>
      </p:sp>
      <p:sp>
        <p:nvSpPr>
          <p:cNvPr id="38" name="Rectangle 37"/>
          <p:cNvSpPr/>
          <p:nvPr/>
        </p:nvSpPr>
        <p:spPr>
          <a:xfrm>
            <a:off x="3686175" y="4829176"/>
            <a:ext cx="723900" cy="212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648199" y="2447925"/>
            <a:ext cx="381000" cy="381000"/>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52" name="Rectangle 51"/>
          <p:cNvSpPr/>
          <p:nvPr/>
        </p:nvSpPr>
        <p:spPr>
          <a:xfrm>
            <a:off x="4676774" y="1752600"/>
            <a:ext cx="20955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6096000" y="2447925"/>
            <a:ext cx="247651" cy="381000"/>
          </a:xfrm>
          <a:prstGeom prst="rect">
            <a:avLst/>
          </a:prstGeom>
          <a:noFill/>
        </p:spPr>
        <p:txBody>
          <a:bodyPr wrap="square" rtlCol="0">
            <a:spAutoFit/>
          </a:bodyPr>
          <a:lstStyle/>
          <a:p>
            <a:r>
              <a:rPr lang="en-US" dirty="0" smtClean="0">
                <a:solidFill>
                  <a:schemeClr val="bg1"/>
                </a:solidFill>
              </a:rPr>
              <a:t>6</a:t>
            </a:r>
            <a:endParaRPr lang="en-US" dirty="0">
              <a:solidFill>
                <a:schemeClr val="bg1"/>
              </a:solidFill>
            </a:endParaRPr>
          </a:p>
        </p:txBody>
      </p:sp>
      <p:sp>
        <p:nvSpPr>
          <p:cNvPr id="54" name="Rectangle 53"/>
          <p:cNvSpPr/>
          <p:nvPr/>
        </p:nvSpPr>
        <p:spPr>
          <a:xfrm>
            <a:off x="6219824" y="1752600"/>
            <a:ext cx="428626"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51762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COMPASS</a:t>
            </a:r>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400176" y="1493648"/>
            <a:ext cx="6372223" cy="4455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27786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GPS</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90600" y="1523999"/>
            <a:ext cx="7162800" cy="376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3593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143000" y="1351952"/>
            <a:ext cx="6781800" cy="520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3969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Ultrasonic / Encoder / Servo</a:t>
            </a:r>
            <a:endParaRPr lang="en-US"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676400" y="1289892"/>
            <a:ext cx="5715000" cy="518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86968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t>
            </a:r>
            <a:r>
              <a:rPr lang="en-US" dirty="0" err="1" smtClean="0"/>
              <a:t>BridgE</a:t>
            </a:r>
            <a:endParaRPr lang="en-US"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62000" y="1405267"/>
            <a:ext cx="7620000" cy="4995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0790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Reset / </a:t>
            </a:r>
            <a:r>
              <a:rPr lang="en-US" dirty="0" err="1" smtClean="0"/>
              <a:t>ProgramminG</a:t>
            </a:r>
            <a:r>
              <a:rPr lang="en-US" dirty="0" smtClean="0"/>
              <a:t> Switch</a:t>
            </a:r>
            <a:endParaRPr lang="en-US"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392550" y="1405267"/>
            <a:ext cx="6358899" cy="4995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1584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Autofit/>
          </a:bodyPr>
          <a:lstStyle/>
          <a:p>
            <a:pPr>
              <a:lnSpc>
                <a:spcPct val="90000"/>
              </a:lnSpc>
              <a:spcBef>
                <a:spcPct val="15000"/>
              </a:spcBef>
              <a:defRPr/>
            </a:pPr>
            <a:r>
              <a:rPr lang="en-US" sz="2400" dirty="0" smtClean="0"/>
              <a:t>Project overview </a:t>
            </a:r>
          </a:p>
          <a:p>
            <a:pPr>
              <a:lnSpc>
                <a:spcPct val="90000"/>
              </a:lnSpc>
              <a:spcBef>
                <a:spcPct val="15000"/>
              </a:spcBef>
              <a:defRPr/>
            </a:pPr>
            <a:r>
              <a:rPr lang="en-US" sz="2400" dirty="0" smtClean="0"/>
              <a:t>Project-specific success criteria</a:t>
            </a:r>
          </a:p>
          <a:p>
            <a:pPr>
              <a:lnSpc>
                <a:spcPct val="90000"/>
              </a:lnSpc>
              <a:spcBef>
                <a:spcPct val="15000"/>
              </a:spcBef>
              <a:defRPr/>
            </a:pPr>
            <a:r>
              <a:rPr lang="en-US" sz="2400" dirty="0" smtClean="0"/>
              <a:t>Block diagram</a:t>
            </a:r>
          </a:p>
          <a:p>
            <a:pPr>
              <a:lnSpc>
                <a:spcPct val="90000"/>
              </a:lnSpc>
              <a:spcBef>
                <a:spcPct val="15000"/>
              </a:spcBef>
              <a:defRPr/>
            </a:pPr>
            <a:r>
              <a:rPr lang="en-US" sz="2400" dirty="0" smtClean="0"/>
              <a:t>Component selection rationale</a:t>
            </a:r>
          </a:p>
          <a:p>
            <a:pPr>
              <a:lnSpc>
                <a:spcPct val="90000"/>
              </a:lnSpc>
              <a:spcBef>
                <a:spcPct val="15000"/>
              </a:spcBef>
              <a:defRPr/>
            </a:pPr>
            <a:r>
              <a:rPr lang="en-US" sz="2400" dirty="0" smtClean="0"/>
              <a:t>Packaging design</a:t>
            </a:r>
          </a:p>
          <a:p>
            <a:pPr>
              <a:lnSpc>
                <a:spcPct val="90000"/>
              </a:lnSpc>
              <a:spcBef>
                <a:spcPct val="15000"/>
              </a:spcBef>
              <a:defRPr/>
            </a:pPr>
            <a:r>
              <a:rPr lang="en-US" sz="2400" dirty="0" smtClean="0"/>
              <a:t>Schematic and theory of operation</a:t>
            </a:r>
          </a:p>
          <a:p>
            <a:pPr>
              <a:lnSpc>
                <a:spcPct val="90000"/>
              </a:lnSpc>
              <a:spcBef>
                <a:spcPct val="15000"/>
              </a:spcBef>
              <a:defRPr/>
            </a:pPr>
            <a:r>
              <a:rPr lang="en-US" sz="2400" dirty="0" smtClean="0"/>
              <a:t>PCB layout</a:t>
            </a:r>
          </a:p>
          <a:p>
            <a:pPr>
              <a:lnSpc>
                <a:spcPct val="90000"/>
              </a:lnSpc>
              <a:spcBef>
                <a:spcPct val="15000"/>
              </a:spcBef>
              <a:defRPr/>
            </a:pPr>
            <a:r>
              <a:rPr lang="en-US" sz="2400" dirty="0" smtClean="0"/>
              <a:t>Software design/development status</a:t>
            </a:r>
          </a:p>
          <a:p>
            <a:pPr>
              <a:lnSpc>
                <a:spcPct val="90000"/>
              </a:lnSpc>
              <a:spcBef>
                <a:spcPct val="15000"/>
              </a:spcBef>
              <a:defRPr/>
            </a:pPr>
            <a:r>
              <a:rPr lang="en-US" sz="2400" dirty="0" smtClean="0"/>
              <a:t>Project completion timeline</a:t>
            </a:r>
          </a:p>
          <a:p>
            <a:pPr>
              <a:lnSpc>
                <a:spcPct val="90000"/>
              </a:lnSpc>
              <a:spcBef>
                <a:spcPct val="15000"/>
              </a:spcBef>
              <a:defRPr/>
            </a:pPr>
            <a:r>
              <a:rPr lang="en-US" sz="2400" dirty="0" smtClean="0"/>
              <a:t>Questions / discussion</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953" y="533400"/>
            <a:ext cx="2209800" cy="1554162"/>
          </a:xfrm>
        </p:spPr>
        <p:txBody>
          <a:bodyPr>
            <a:normAutofit/>
          </a:bodyPr>
          <a:lstStyle/>
          <a:p>
            <a:r>
              <a:rPr lang="en-US" dirty="0" smtClean="0"/>
              <a:t>FUEL GAUGE</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533400"/>
            <a:ext cx="641907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47732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7772400" cy="1143000"/>
          </a:xfrm>
        </p:spPr>
        <p:txBody>
          <a:bodyPr>
            <a:normAutofit/>
          </a:bodyPr>
          <a:lstStyle/>
          <a:p>
            <a:r>
              <a:rPr lang="en-US" dirty="0" smtClean="0"/>
              <a:t>VOLTAGE REGULATORS</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400" y="1219200"/>
            <a:ext cx="5702690" cy="5257800"/>
          </a:xfrm>
          <a:prstGeom prst="rect">
            <a:avLst/>
          </a:prstGeom>
        </p:spPr>
      </p:pic>
    </p:spTree>
    <p:extLst>
      <p:ext uri="{BB962C8B-B14F-4D97-AF65-F5344CB8AC3E}">
        <p14:creationId xmlns:p14="http://schemas.microsoft.com/office/powerpoint/2010/main" val="3464259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7772400" cy="1143000"/>
          </a:xfrm>
        </p:spPr>
        <p:txBody>
          <a:bodyPr>
            <a:normAutofit/>
          </a:bodyPr>
          <a:lstStyle/>
          <a:p>
            <a:r>
              <a:rPr lang="en-US" dirty="0" smtClean="0"/>
              <a:t>RECHARGE CIRCUIT</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9399" y="1295400"/>
            <a:ext cx="8611147" cy="5029200"/>
          </a:xfrm>
          <a:prstGeom prst="rect">
            <a:avLst/>
          </a:prstGeom>
        </p:spPr>
      </p:pic>
    </p:spTree>
    <p:extLst>
      <p:ext uri="{BB962C8B-B14F-4D97-AF65-F5344CB8AC3E}">
        <p14:creationId xmlns:p14="http://schemas.microsoft.com/office/powerpoint/2010/main" val="21952439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PCB LAYOUT: DESIGN CONSIDERATIONS</a:t>
            </a:r>
            <a:endParaRPr lang="en-US" dirty="0"/>
          </a:p>
        </p:txBody>
      </p:sp>
      <p:sp>
        <p:nvSpPr>
          <p:cNvPr id="3" name="Content Placeholder 2"/>
          <p:cNvSpPr>
            <a:spLocks noGrp="1"/>
          </p:cNvSpPr>
          <p:nvPr>
            <p:ph idx="1"/>
          </p:nvPr>
        </p:nvSpPr>
        <p:spPr/>
        <p:txBody>
          <a:bodyPr>
            <a:normAutofit lnSpcReduction="10000"/>
          </a:bodyPr>
          <a:lstStyle/>
          <a:p>
            <a:r>
              <a:rPr lang="en-US" dirty="0" smtClean="0"/>
              <a:t>GPS far away from everything</a:t>
            </a:r>
          </a:p>
          <a:p>
            <a:pPr lvl="1"/>
            <a:r>
              <a:rPr lang="en-US" dirty="0" smtClean="0"/>
              <a:t>Especially active circuits such as regulators</a:t>
            </a:r>
          </a:p>
          <a:p>
            <a:r>
              <a:rPr lang="en-US" dirty="0" smtClean="0"/>
              <a:t>Bluetooth away from power supply</a:t>
            </a:r>
          </a:p>
          <a:p>
            <a:pPr lvl="1"/>
            <a:r>
              <a:rPr lang="en-US" dirty="0" smtClean="0"/>
              <a:t>No traces / ground plane / </a:t>
            </a:r>
            <a:r>
              <a:rPr lang="en-US" dirty="0" err="1" smtClean="0"/>
              <a:t>vias</a:t>
            </a:r>
            <a:r>
              <a:rPr lang="en-US" dirty="0" smtClean="0"/>
              <a:t> allowed under antenna</a:t>
            </a:r>
          </a:p>
          <a:p>
            <a:pPr lvl="1"/>
            <a:r>
              <a:rPr lang="en-US" dirty="0" smtClean="0"/>
              <a:t>Antenna end protrude 5mm beyond any enclosure</a:t>
            </a:r>
          </a:p>
          <a:p>
            <a:r>
              <a:rPr lang="en-US" dirty="0" smtClean="0"/>
              <a:t>Traces</a:t>
            </a:r>
          </a:p>
          <a:p>
            <a:pPr lvl="1"/>
            <a:r>
              <a:rPr lang="en-US" dirty="0" smtClean="0"/>
              <a:t>0.016 in used for most traces</a:t>
            </a:r>
          </a:p>
          <a:p>
            <a:pPr lvl="1"/>
            <a:r>
              <a:rPr lang="en-US" dirty="0" smtClean="0"/>
              <a:t>Power and Ground traces used 0.040 when possible, some pins were too small</a:t>
            </a:r>
          </a:p>
          <a:p>
            <a:r>
              <a:rPr lang="en-US" dirty="0" smtClean="0"/>
              <a:t>Routing</a:t>
            </a:r>
          </a:p>
          <a:p>
            <a:pPr lvl="1"/>
            <a:r>
              <a:rPr lang="en-US" dirty="0" smtClean="0"/>
              <a:t>45 degrees routings were used as much as possible</a:t>
            </a:r>
          </a:p>
          <a:p>
            <a:pPr lvl="1"/>
            <a:r>
              <a:rPr lang="en-US" dirty="0" smtClean="0"/>
              <a:t>T intersections were used to avoid acute angles</a:t>
            </a:r>
            <a:endParaRPr lang="en-US" dirty="0"/>
          </a:p>
        </p:txBody>
      </p:sp>
    </p:spTree>
    <p:extLst>
      <p:ext uri="{BB962C8B-B14F-4D97-AF65-F5344CB8AC3E}">
        <p14:creationId xmlns:p14="http://schemas.microsoft.com/office/powerpoint/2010/main" val="36009121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3" y="3"/>
            <a:ext cx="9205151" cy="6942868"/>
          </a:xfrm>
          <a:prstGeom prst="rect">
            <a:avLst/>
          </a:prstGeom>
          <a:noFill/>
          <a:ln w="9525">
            <a:noFill/>
            <a:miter lim="800000"/>
            <a:headEnd/>
            <a:tailEnd/>
          </a:ln>
        </p:spPr>
      </p:pic>
      <p:sp>
        <p:nvSpPr>
          <p:cNvPr id="2" name="Title 1"/>
          <p:cNvSpPr>
            <a:spLocks noGrp="1"/>
          </p:cNvSpPr>
          <p:nvPr>
            <p:ph type="title"/>
          </p:nvPr>
        </p:nvSpPr>
        <p:spPr>
          <a:xfrm>
            <a:off x="304800" y="6019800"/>
            <a:ext cx="7772400" cy="1143000"/>
          </a:xfrm>
        </p:spPr>
        <p:txBody>
          <a:bodyPr>
            <a:normAutofit/>
          </a:bodyPr>
          <a:lstStyle/>
          <a:p>
            <a:r>
              <a:rPr lang="en-US" dirty="0" smtClean="0"/>
              <a:t>PCB LAYOUT – 7.3 x 5.5 in</a:t>
            </a:r>
            <a:endParaRPr lang="en-US" dirty="0"/>
          </a:p>
        </p:txBody>
      </p:sp>
    </p:spTree>
    <p:extLst>
      <p:ext uri="{BB962C8B-B14F-4D97-AF65-F5344CB8AC3E}">
        <p14:creationId xmlns:p14="http://schemas.microsoft.com/office/powerpoint/2010/main" val="11816326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ite_pcb.bmp"/>
          <p:cNvPicPr>
            <a:picLocks noChangeAspect="1"/>
          </p:cNvPicPr>
          <p:nvPr/>
        </p:nvPicPr>
        <p:blipFill>
          <a:blip r:embed="rId2" cstate="print"/>
          <a:stretch>
            <a:fillRect/>
          </a:stretch>
        </p:blipFill>
        <p:spPr>
          <a:xfrm>
            <a:off x="-137160" y="-533400"/>
            <a:ext cx="9509760" cy="7607808"/>
          </a:xfrm>
          <a:prstGeom prst="rect">
            <a:avLst/>
          </a:prstGeom>
        </p:spPr>
      </p:pic>
    </p:spTree>
    <p:extLst>
      <p:ext uri="{BB962C8B-B14F-4D97-AF65-F5344CB8AC3E}">
        <p14:creationId xmlns:p14="http://schemas.microsoft.com/office/powerpoint/2010/main" val="20691240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PCB LAYOUT: Micro</a:t>
            </a:r>
            <a:endParaRPr lang="en-US" sz="3200" dirty="0"/>
          </a:p>
        </p:txBody>
      </p:sp>
      <p:sp>
        <p:nvSpPr>
          <p:cNvPr id="3" name="Content Placeholder 2"/>
          <p:cNvSpPr>
            <a:spLocks noGrp="1"/>
          </p:cNvSpPr>
          <p:nvPr>
            <p:ph idx="1"/>
          </p:nvPr>
        </p:nvSpPr>
        <p:spPr/>
        <p:txBody>
          <a:bodyPr>
            <a:normAutofit lnSpcReduction="10000"/>
          </a:bodyPr>
          <a:lstStyle/>
          <a:p>
            <a:r>
              <a:rPr lang="en-US" dirty="0" smtClean="0"/>
              <a:t>Center of PCB to be accessible to everything else</a:t>
            </a:r>
          </a:p>
          <a:p>
            <a:r>
              <a:rPr lang="en-US" dirty="0" smtClean="0"/>
              <a:t>Headers on all sides for access to pins ( debugging etc )</a:t>
            </a:r>
          </a:p>
          <a:p>
            <a:r>
              <a:rPr lang="en-US" dirty="0" smtClean="0"/>
              <a:t>Bypass capacitors placed next to micro before headers </a:t>
            </a:r>
          </a:p>
          <a:p>
            <a:r>
              <a:rPr lang="en-US" dirty="0" smtClean="0"/>
              <a:t>External oscillator used</a:t>
            </a:r>
          </a:p>
          <a:p>
            <a:pPr lvl="1"/>
            <a:r>
              <a:rPr lang="en-US" dirty="0" smtClean="0"/>
              <a:t>Located near the microcontroller after header</a:t>
            </a:r>
          </a:p>
          <a:p>
            <a:r>
              <a:rPr lang="en-US" dirty="0" smtClean="0"/>
              <a:t>Routing</a:t>
            </a:r>
          </a:p>
          <a:p>
            <a:pPr lvl="1"/>
            <a:r>
              <a:rPr lang="en-US" dirty="0" smtClean="0"/>
              <a:t>GPS and H-Bridge was on either ends of the board, thus had long connecting traces</a:t>
            </a:r>
          </a:p>
          <a:p>
            <a:r>
              <a:rPr lang="en-US" dirty="0" smtClean="0"/>
              <a:t>Traces</a:t>
            </a:r>
          </a:p>
          <a:p>
            <a:pPr lvl="1"/>
            <a:r>
              <a:rPr lang="en-US" dirty="0" smtClean="0"/>
              <a:t>Due to the small size of the pins, only 0.01 in traces were able to be used</a:t>
            </a:r>
          </a:p>
          <a:p>
            <a:r>
              <a:rPr lang="en-US" dirty="0" smtClean="0"/>
              <a:t>JTAG  header is connected to Micro</a:t>
            </a:r>
          </a:p>
        </p:txBody>
      </p:sp>
    </p:spTree>
    <p:extLst>
      <p:ext uri="{BB962C8B-B14F-4D97-AF65-F5344CB8AC3E}">
        <p14:creationId xmlns:p14="http://schemas.microsoft.com/office/powerpoint/2010/main" val="41024380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lvl="0"/>
            <a:r>
              <a:rPr lang="en-US" sz="3200" dirty="0" smtClean="0"/>
              <a:t>PCB LAYOUT: Micro</a:t>
            </a:r>
            <a:endParaRPr lang="en-US" sz="3200" dirty="0"/>
          </a:p>
        </p:txBody>
      </p:sp>
      <p:pic>
        <p:nvPicPr>
          <p:cNvPr id="2050" name="Picture 2"/>
          <p:cNvPicPr>
            <a:picLocks noChangeAspect="1" noChangeArrowheads="1"/>
          </p:cNvPicPr>
          <p:nvPr/>
        </p:nvPicPr>
        <p:blipFill>
          <a:blip r:embed="rId3" cstate="print"/>
          <a:srcRect/>
          <a:stretch>
            <a:fillRect/>
          </a:stretch>
        </p:blipFill>
        <p:spPr bwMode="auto">
          <a:xfrm>
            <a:off x="1524000" y="1295400"/>
            <a:ext cx="5918454" cy="5294376"/>
          </a:xfrm>
          <a:prstGeom prst="rect">
            <a:avLst/>
          </a:prstGeom>
          <a:noFill/>
          <a:ln w="9525">
            <a:noFill/>
            <a:miter lim="800000"/>
            <a:headEnd/>
            <a:tailEnd/>
          </a:ln>
        </p:spPr>
      </p:pic>
    </p:spTree>
    <p:extLst>
      <p:ext uri="{BB962C8B-B14F-4D97-AF65-F5344CB8AC3E}">
        <p14:creationId xmlns:p14="http://schemas.microsoft.com/office/powerpoint/2010/main" val="26503896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lvl="0"/>
            <a:r>
              <a:rPr lang="en-US" sz="3200" dirty="0" smtClean="0"/>
              <a:t>PCB LAYOUT: Micro</a:t>
            </a:r>
            <a:endParaRPr lang="en-US" sz="3200" dirty="0"/>
          </a:p>
        </p:txBody>
      </p:sp>
      <p:pic>
        <p:nvPicPr>
          <p:cNvPr id="3075" name="Picture 3"/>
          <p:cNvPicPr>
            <a:picLocks noChangeAspect="1" noChangeArrowheads="1"/>
          </p:cNvPicPr>
          <p:nvPr/>
        </p:nvPicPr>
        <p:blipFill>
          <a:blip r:embed="rId3" cstate="print"/>
          <a:srcRect/>
          <a:stretch>
            <a:fillRect/>
          </a:stretch>
        </p:blipFill>
        <p:spPr bwMode="auto">
          <a:xfrm>
            <a:off x="1628775" y="1314450"/>
            <a:ext cx="5610225" cy="5010150"/>
          </a:xfrm>
          <a:prstGeom prst="rect">
            <a:avLst/>
          </a:prstGeom>
          <a:noFill/>
          <a:ln w="9525">
            <a:noFill/>
            <a:miter lim="800000"/>
            <a:headEnd/>
            <a:tailEnd/>
          </a:ln>
        </p:spPr>
      </p:pic>
    </p:spTree>
    <p:extLst>
      <p:ext uri="{BB962C8B-B14F-4D97-AF65-F5344CB8AC3E}">
        <p14:creationId xmlns:p14="http://schemas.microsoft.com/office/powerpoint/2010/main" val="40934645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PCB LAYOUT: </a:t>
            </a:r>
            <a:r>
              <a:rPr lang="en-US" sz="3200" dirty="0" err="1" smtClean="0"/>
              <a:t>POwer</a:t>
            </a:r>
            <a:endParaRPr lang="en-US" sz="3200" dirty="0"/>
          </a:p>
        </p:txBody>
      </p:sp>
      <p:sp>
        <p:nvSpPr>
          <p:cNvPr id="3" name="Content Placeholder 2"/>
          <p:cNvSpPr>
            <a:spLocks noGrp="1"/>
          </p:cNvSpPr>
          <p:nvPr>
            <p:ph idx="1"/>
          </p:nvPr>
        </p:nvSpPr>
        <p:spPr/>
        <p:txBody>
          <a:bodyPr>
            <a:normAutofit/>
          </a:bodyPr>
          <a:lstStyle/>
          <a:p>
            <a:r>
              <a:rPr lang="en-US" dirty="0" smtClean="0"/>
              <a:t>Power Circuit: </a:t>
            </a:r>
          </a:p>
          <a:p>
            <a:pPr lvl="1"/>
            <a:r>
              <a:rPr lang="en-US" sz="2000" dirty="0" smtClean="0"/>
              <a:t>2 Motors, H-Bridge, Battery Recharge Circuit, 2 Voltage Regulators</a:t>
            </a:r>
          </a:p>
          <a:p>
            <a:pPr lvl="1"/>
            <a:r>
              <a:rPr lang="en-US" sz="2000" dirty="0" smtClean="0"/>
              <a:t>Power circuit located near edge of PCB away from transmission peripherals</a:t>
            </a:r>
          </a:p>
          <a:p>
            <a:pPr lvl="1"/>
            <a:r>
              <a:rPr lang="en-US" sz="2000" dirty="0" smtClean="0"/>
              <a:t>Placed near each other</a:t>
            </a:r>
          </a:p>
          <a:p>
            <a:pPr lvl="1"/>
            <a:r>
              <a:rPr lang="en-US" sz="2000" dirty="0" smtClean="0"/>
              <a:t>Power circuits may have current feedback / current spikes need wider traces than the rest of the circuit</a:t>
            </a:r>
            <a:endParaRPr lang="en-US" sz="3000" dirty="0" smtClean="0"/>
          </a:p>
        </p:txBody>
      </p:sp>
    </p:spTree>
    <p:extLst>
      <p:ext uri="{BB962C8B-B14F-4D97-AF65-F5344CB8AC3E}">
        <p14:creationId xmlns:p14="http://schemas.microsoft.com/office/powerpoint/2010/main" val="193270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Overview</a:t>
            </a:r>
            <a:endParaRPr lang="en-US" dirty="0"/>
          </a:p>
        </p:txBody>
      </p:sp>
      <p:sp>
        <p:nvSpPr>
          <p:cNvPr id="3" name="Content Placeholder 2"/>
          <p:cNvSpPr>
            <a:spLocks noGrp="1"/>
          </p:cNvSpPr>
          <p:nvPr>
            <p:ph idx="1"/>
          </p:nvPr>
        </p:nvSpPr>
        <p:spPr>
          <a:xfrm>
            <a:off x="685800" y="1600201"/>
            <a:ext cx="4572000" cy="3733800"/>
          </a:xfrm>
        </p:spPr>
        <p:txBody>
          <a:bodyPr>
            <a:normAutofit fontScale="77500" lnSpcReduction="20000"/>
          </a:bodyPr>
          <a:lstStyle/>
          <a:p>
            <a:r>
              <a:rPr lang="en-US" sz="3200" dirty="0" smtClean="0"/>
              <a:t>Android application as controller</a:t>
            </a:r>
          </a:p>
          <a:p>
            <a:r>
              <a:rPr lang="en-US" sz="3200" dirty="0" smtClean="0"/>
              <a:t>Robot vehicle with microcontroller</a:t>
            </a:r>
          </a:p>
          <a:p>
            <a:r>
              <a:rPr lang="en-US" sz="3200" dirty="0" smtClean="0"/>
              <a:t>Path will be drawn in Android application and the vehicle will follow that path</a:t>
            </a:r>
          </a:p>
          <a:p>
            <a:pPr lvl="1"/>
            <a:r>
              <a:rPr lang="en-US" sz="2800" dirty="0" smtClean="0"/>
              <a:t>Outdoor mode with GPS, Google Maps, </a:t>
            </a:r>
            <a:br>
              <a:rPr lang="en-US" sz="2800" dirty="0" smtClean="0"/>
            </a:br>
            <a:r>
              <a:rPr lang="en-US" sz="2800" dirty="0" smtClean="0"/>
              <a:t>Compass</a:t>
            </a:r>
          </a:p>
          <a:p>
            <a:pPr lvl="1"/>
            <a:r>
              <a:rPr lang="en-US" sz="2800" dirty="0" smtClean="0"/>
              <a:t>Indoor mode with tilt control</a:t>
            </a:r>
            <a:endParaRPr lang="en-US"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533400"/>
            <a:ext cx="3148575" cy="2480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untitled2.png"/>
          <p:cNvPicPr>
            <a:picLocks noChangeAspect="1"/>
          </p:cNvPicPr>
          <p:nvPr/>
        </p:nvPicPr>
        <p:blipFill>
          <a:blip r:embed="rId3" cstate="print"/>
          <a:stretch>
            <a:fillRect/>
          </a:stretch>
        </p:blipFill>
        <p:spPr>
          <a:xfrm>
            <a:off x="5638800" y="3200400"/>
            <a:ext cx="3171825" cy="249555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3" cstate="print"/>
          <a:srcRect/>
          <a:stretch>
            <a:fillRect/>
          </a:stretch>
        </p:blipFill>
        <p:spPr bwMode="auto">
          <a:xfrm>
            <a:off x="381000" y="1752600"/>
            <a:ext cx="1985963" cy="3662363"/>
          </a:xfrm>
          <a:prstGeom prst="rect">
            <a:avLst/>
          </a:prstGeom>
          <a:noFill/>
          <a:ln w="9525">
            <a:noFill/>
            <a:miter lim="800000"/>
            <a:headEnd/>
            <a:tailEnd/>
          </a:ln>
        </p:spPr>
      </p:pic>
      <p:pic>
        <p:nvPicPr>
          <p:cNvPr id="27651" name="Picture 3"/>
          <p:cNvPicPr>
            <a:picLocks noChangeAspect="1" noChangeArrowheads="1"/>
          </p:cNvPicPr>
          <p:nvPr/>
        </p:nvPicPr>
        <p:blipFill>
          <a:blip r:embed="rId4" cstate="print"/>
          <a:srcRect/>
          <a:stretch>
            <a:fillRect/>
          </a:stretch>
        </p:blipFill>
        <p:spPr bwMode="auto">
          <a:xfrm>
            <a:off x="2590800" y="1770003"/>
            <a:ext cx="2362200" cy="3640197"/>
          </a:xfrm>
          <a:prstGeom prst="rect">
            <a:avLst/>
          </a:prstGeom>
          <a:noFill/>
          <a:ln w="9525">
            <a:noFill/>
            <a:miter lim="800000"/>
            <a:headEnd/>
            <a:tailEnd/>
          </a:ln>
        </p:spPr>
      </p:pic>
      <p:sp>
        <p:nvSpPr>
          <p:cNvPr id="8" name="Title 7"/>
          <p:cNvSpPr>
            <a:spLocks noGrp="1"/>
          </p:cNvSpPr>
          <p:nvPr>
            <p:ph type="title"/>
          </p:nvPr>
        </p:nvSpPr>
        <p:spPr/>
        <p:txBody>
          <a:bodyPr/>
          <a:lstStyle/>
          <a:p>
            <a:r>
              <a:rPr lang="en-US" sz="3200" dirty="0" smtClean="0"/>
              <a:t>PCB LAYOUT:  VOLTAGE REGULATORS</a:t>
            </a:r>
            <a:endParaRPr lang="en-US" sz="3200" dirty="0"/>
          </a:p>
        </p:txBody>
      </p:sp>
      <p:sp>
        <p:nvSpPr>
          <p:cNvPr id="9" name="Title 7"/>
          <p:cNvSpPr txBox="1">
            <a:spLocks/>
          </p:cNvSpPr>
          <p:nvPr/>
        </p:nvSpPr>
        <p:spPr>
          <a:xfrm>
            <a:off x="3200400" y="762000"/>
            <a:ext cx="7772400" cy="1143000"/>
          </a:xfrm>
          <a:prstGeom prst="rect">
            <a:avLst/>
          </a:prstGeom>
        </p:spPr>
        <p:txBody>
          <a:bodyPr vert="horz" lIns="0" tIns="45720" rIns="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all" spc="0" normalizeH="0" baseline="0" noProof="0" dirty="0" smtClean="0">
                <a:ln>
                  <a:noFill/>
                </a:ln>
                <a:solidFill>
                  <a:schemeClr val="tx1"/>
                </a:solidFill>
                <a:effectLst/>
                <a:uLnTx/>
                <a:uFillTx/>
                <a:latin typeface="+mj-lt"/>
                <a:ea typeface="+mj-ea"/>
                <a:cs typeface="+mj-cs"/>
              </a:rPr>
              <a:t>+ FUEL GAUGE</a:t>
            </a:r>
            <a:endParaRPr kumimoji="0" lang="en-US" sz="3200" b="0" i="0" u="none" strike="noStrike" kern="1200" cap="all" spc="0" normalizeH="0" baseline="0" noProof="0" dirty="0">
              <a:ln>
                <a:noFill/>
              </a:ln>
              <a:solidFill>
                <a:schemeClr val="tx1"/>
              </a:solidFill>
              <a:effectLst/>
              <a:uLnTx/>
              <a:uFillTx/>
              <a:latin typeface="+mj-lt"/>
              <a:ea typeface="+mj-ea"/>
              <a:cs typeface="+mj-cs"/>
            </a:endParaRPr>
          </a:p>
        </p:txBody>
      </p:sp>
      <p:pic>
        <p:nvPicPr>
          <p:cNvPr id="1026" name="Picture 2"/>
          <p:cNvPicPr>
            <a:picLocks noChangeAspect="1" noChangeArrowheads="1"/>
          </p:cNvPicPr>
          <p:nvPr/>
        </p:nvPicPr>
        <p:blipFill>
          <a:blip r:embed="rId5" cstate="print"/>
          <a:srcRect/>
          <a:stretch>
            <a:fillRect/>
          </a:stretch>
        </p:blipFill>
        <p:spPr bwMode="auto">
          <a:xfrm>
            <a:off x="5056825" y="1752600"/>
            <a:ext cx="3934775" cy="3240404"/>
          </a:xfrm>
          <a:prstGeom prst="rect">
            <a:avLst/>
          </a:prstGeom>
          <a:noFill/>
          <a:ln w="9525">
            <a:noFill/>
            <a:miter lim="800000"/>
            <a:headEnd/>
            <a:tailEnd/>
          </a:ln>
        </p:spPr>
      </p:pic>
    </p:spTree>
    <p:extLst>
      <p:ext uri="{BB962C8B-B14F-4D97-AF65-F5344CB8AC3E}">
        <p14:creationId xmlns:p14="http://schemas.microsoft.com/office/powerpoint/2010/main" val="21974536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3200" dirty="0" smtClean="0"/>
              <a:t>PCB LAYOUT:  VOLTAGE REGULATORS</a:t>
            </a:r>
            <a:endParaRPr lang="en-US" sz="3200" dirty="0"/>
          </a:p>
        </p:txBody>
      </p:sp>
      <p:sp>
        <p:nvSpPr>
          <p:cNvPr id="9" name="Title 7"/>
          <p:cNvSpPr txBox="1">
            <a:spLocks/>
          </p:cNvSpPr>
          <p:nvPr/>
        </p:nvSpPr>
        <p:spPr>
          <a:xfrm>
            <a:off x="3200400" y="762000"/>
            <a:ext cx="7772400" cy="1143000"/>
          </a:xfrm>
          <a:prstGeom prst="rect">
            <a:avLst/>
          </a:prstGeom>
        </p:spPr>
        <p:txBody>
          <a:bodyPr vert="horz" lIns="0" tIns="45720" rIns="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all" spc="0" normalizeH="0" baseline="0" noProof="0" dirty="0" smtClean="0">
                <a:ln>
                  <a:noFill/>
                </a:ln>
                <a:solidFill>
                  <a:schemeClr val="tx1"/>
                </a:solidFill>
                <a:effectLst/>
                <a:uLnTx/>
                <a:uFillTx/>
                <a:latin typeface="+mj-lt"/>
                <a:ea typeface="+mj-ea"/>
                <a:cs typeface="+mj-cs"/>
              </a:rPr>
              <a:t>+ FUEL GAUGE</a:t>
            </a:r>
            <a:endParaRPr kumimoji="0" lang="en-US" sz="3200" b="0" i="0" u="none" strike="noStrike" kern="1200" cap="all" spc="0" normalizeH="0" baseline="0" noProof="0" dirty="0">
              <a:ln>
                <a:noFill/>
              </a:ln>
              <a:solidFill>
                <a:schemeClr val="tx1"/>
              </a:solidFill>
              <a:effectLst/>
              <a:uLnTx/>
              <a:uFillTx/>
              <a:latin typeface="+mj-lt"/>
              <a:ea typeface="+mj-ea"/>
              <a:cs typeface="+mj-cs"/>
            </a:endParaRPr>
          </a:p>
        </p:txBody>
      </p:sp>
      <p:pic>
        <p:nvPicPr>
          <p:cNvPr id="4098" name="Picture 2"/>
          <p:cNvPicPr>
            <a:picLocks noChangeAspect="1" noChangeArrowheads="1"/>
          </p:cNvPicPr>
          <p:nvPr/>
        </p:nvPicPr>
        <p:blipFill>
          <a:blip r:embed="rId3" cstate="print"/>
          <a:srcRect/>
          <a:stretch>
            <a:fillRect/>
          </a:stretch>
        </p:blipFill>
        <p:spPr bwMode="auto">
          <a:xfrm>
            <a:off x="5029200" y="1752600"/>
            <a:ext cx="3960106" cy="3224213"/>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2523514" y="1752600"/>
            <a:ext cx="2421018" cy="3657600"/>
          </a:xfrm>
          <a:prstGeom prst="rect">
            <a:avLst/>
          </a:prstGeom>
          <a:noFill/>
          <a:ln w="9525">
            <a:noFill/>
            <a:miter lim="800000"/>
            <a:headEnd/>
            <a:tailEnd/>
          </a:ln>
        </p:spPr>
      </p:pic>
      <p:pic>
        <p:nvPicPr>
          <p:cNvPr id="4100" name="Picture 4"/>
          <p:cNvPicPr>
            <a:picLocks noChangeAspect="1" noChangeArrowheads="1"/>
          </p:cNvPicPr>
          <p:nvPr/>
        </p:nvPicPr>
        <p:blipFill>
          <a:blip r:embed="rId5" cstate="print"/>
          <a:srcRect/>
          <a:stretch>
            <a:fillRect/>
          </a:stretch>
        </p:blipFill>
        <p:spPr bwMode="auto">
          <a:xfrm>
            <a:off x="103532" y="1752600"/>
            <a:ext cx="2277717" cy="4191000"/>
          </a:xfrm>
          <a:prstGeom prst="rect">
            <a:avLst/>
          </a:prstGeom>
          <a:noFill/>
          <a:ln w="9525">
            <a:noFill/>
            <a:miter lim="800000"/>
            <a:headEnd/>
            <a:tailEnd/>
          </a:ln>
        </p:spPr>
      </p:pic>
    </p:spTree>
    <p:extLst>
      <p:ext uri="{BB962C8B-B14F-4D97-AF65-F5344CB8AC3E}">
        <p14:creationId xmlns:p14="http://schemas.microsoft.com/office/powerpoint/2010/main" val="24148399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3" cstate="print"/>
          <a:srcRect/>
          <a:stretch>
            <a:fillRect/>
          </a:stretch>
        </p:blipFill>
        <p:spPr bwMode="auto">
          <a:xfrm rot="5400000">
            <a:off x="1405873" y="499127"/>
            <a:ext cx="5596128" cy="6883873"/>
          </a:xfrm>
          <a:prstGeom prst="rect">
            <a:avLst/>
          </a:prstGeom>
          <a:noFill/>
          <a:ln w="9525">
            <a:noFill/>
            <a:miter lim="800000"/>
            <a:headEnd/>
            <a:tailEnd/>
          </a:ln>
        </p:spPr>
      </p:pic>
      <p:sp>
        <p:nvSpPr>
          <p:cNvPr id="6" name="Oval 5"/>
          <p:cNvSpPr/>
          <p:nvPr/>
        </p:nvSpPr>
        <p:spPr>
          <a:xfrm>
            <a:off x="6400800" y="3810000"/>
            <a:ext cx="1295400" cy="1295400"/>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hape 9"/>
          <p:cNvCxnSpPr>
            <a:endCxn id="6" idx="6"/>
          </p:cNvCxnSpPr>
          <p:nvPr/>
        </p:nvCxnSpPr>
        <p:spPr>
          <a:xfrm rot="16200000" flipV="1">
            <a:off x="7562850" y="4591050"/>
            <a:ext cx="723900" cy="457200"/>
          </a:xfrm>
          <a:prstGeom prst="bentConnector2">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620000" y="5221069"/>
            <a:ext cx="1468672" cy="646331"/>
          </a:xfrm>
          <a:prstGeom prst="rect">
            <a:avLst/>
          </a:prstGeom>
          <a:noFill/>
        </p:spPr>
        <p:txBody>
          <a:bodyPr wrap="none" rtlCol="0">
            <a:spAutoFit/>
          </a:bodyPr>
          <a:lstStyle/>
          <a:p>
            <a:r>
              <a:rPr lang="en-US" dirty="0" smtClean="0"/>
              <a:t>PIN HEADER</a:t>
            </a:r>
            <a:br>
              <a:rPr lang="en-US" dirty="0" smtClean="0"/>
            </a:br>
            <a:r>
              <a:rPr lang="en-US" dirty="0" smtClean="0"/>
              <a:t>TO BATTERY</a:t>
            </a:r>
            <a:endParaRPr lang="en-US" dirty="0"/>
          </a:p>
        </p:txBody>
      </p:sp>
      <p:sp>
        <p:nvSpPr>
          <p:cNvPr id="13" name="Title 7"/>
          <p:cNvSpPr>
            <a:spLocks noGrp="1"/>
          </p:cNvSpPr>
          <p:nvPr>
            <p:ph type="title"/>
          </p:nvPr>
        </p:nvSpPr>
        <p:spPr/>
        <p:txBody>
          <a:bodyPr>
            <a:normAutofit/>
          </a:bodyPr>
          <a:lstStyle/>
          <a:p>
            <a:r>
              <a:rPr lang="en-US" sz="3200" dirty="0" smtClean="0"/>
              <a:t>PCB LAYOUT:  CHARGING CHIP</a:t>
            </a:r>
            <a:endParaRPr lang="en-US" sz="3200" dirty="0"/>
          </a:p>
        </p:txBody>
      </p:sp>
    </p:spTree>
    <p:extLst>
      <p:ext uri="{BB962C8B-B14F-4D97-AF65-F5344CB8AC3E}">
        <p14:creationId xmlns:p14="http://schemas.microsoft.com/office/powerpoint/2010/main" val="4753390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white_recharge.bmp"/>
          <p:cNvPicPr>
            <a:picLocks noChangeAspect="1"/>
          </p:cNvPicPr>
          <p:nvPr/>
        </p:nvPicPr>
        <p:blipFill>
          <a:blip r:embed="rId3" cstate="print"/>
          <a:stretch>
            <a:fillRect/>
          </a:stretch>
        </p:blipFill>
        <p:spPr>
          <a:xfrm rot="5400000">
            <a:off x="1428750" y="476250"/>
            <a:ext cx="5495925" cy="6829425"/>
          </a:xfrm>
          <a:prstGeom prst="rect">
            <a:avLst/>
          </a:prstGeom>
        </p:spPr>
      </p:pic>
      <p:sp>
        <p:nvSpPr>
          <p:cNvPr id="6" name="Oval 5"/>
          <p:cNvSpPr/>
          <p:nvPr/>
        </p:nvSpPr>
        <p:spPr>
          <a:xfrm>
            <a:off x="6507090" y="3886200"/>
            <a:ext cx="914400" cy="914400"/>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hape 9"/>
          <p:cNvCxnSpPr>
            <a:endCxn id="6" idx="6"/>
          </p:cNvCxnSpPr>
          <p:nvPr/>
        </p:nvCxnSpPr>
        <p:spPr>
          <a:xfrm rot="10800000">
            <a:off x="7421490" y="4343400"/>
            <a:ext cx="838200" cy="533400"/>
          </a:xfrm>
          <a:prstGeom prst="bentConnector3">
            <a:avLst>
              <a:gd name="adj1" fmla="val -1515"/>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43800" y="4916269"/>
            <a:ext cx="1752600" cy="646331"/>
          </a:xfrm>
          <a:prstGeom prst="rect">
            <a:avLst/>
          </a:prstGeom>
          <a:noFill/>
        </p:spPr>
        <p:txBody>
          <a:bodyPr wrap="square" rtlCol="0">
            <a:spAutoFit/>
          </a:bodyPr>
          <a:lstStyle/>
          <a:p>
            <a:r>
              <a:rPr lang="en-US" dirty="0" smtClean="0"/>
              <a:t>PIN HEADER</a:t>
            </a:r>
            <a:br>
              <a:rPr lang="en-US" dirty="0" smtClean="0"/>
            </a:br>
            <a:r>
              <a:rPr lang="en-US" dirty="0" smtClean="0"/>
              <a:t>TO BATTERY</a:t>
            </a:r>
            <a:endParaRPr lang="en-US" dirty="0"/>
          </a:p>
        </p:txBody>
      </p:sp>
      <p:sp>
        <p:nvSpPr>
          <p:cNvPr id="13" name="Title 7"/>
          <p:cNvSpPr>
            <a:spLocks noGrp="1"/>
          </p:cNvSpPr>
          <p:nvPr>
            <p:ph type="title"/>
          </p:nvPr>
        </p:nvSpPr>
        <p:spPr/>
        <p:txBody>
          <a:bodyPr>
            <a:normAutofit/>
          </a:bodyPr>
          <a:lstStyle/>
          <a:p>
            <a:r>
              <a:rPr lang="en-US" sz="3200" dirty="0" smtClean="0"/>
              <a:t>PCB LAYOUT:  CHARGING CHIP</a:t>
            </a:r>
            <a:endParaRPr lang="en-US" sz="3200" dirty="0"/>
          </a:p>
        </p:txBody>
      </p:sp>
    </p:spTree>
    <p:extLst>
      <p:ext uri="{BB962C8B-B14F-4D97-AF65-F5344CB8AC3E}">
        <p14:creationId xmlns:p14="http://schemas.microsoft.com/office/powerpoint/2010/main" val="22956509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1143000"/>
          </a:xfrm>
        </p:spPr>
        <p:txBody>
          <a:bodyPr>
            <a:normAutofit/>
          </a:bodyPr>
          <a:lstStyle/>
          <a:p>
            <a:r>
              <a:rPr lang="en-US" sz="3200" dirty="0"/>
              <a:t>PCB </a:t>
            </a:r>
            <a:r>
              <a:rPr lang="en-US" sz="3200" dirty="0" smtClean="0"/>
              <a:t>LAYOUT: MOTORS</a:t>
            </a:r>
            <a:endParaRPr lang="en-US" sz="3200" dirty="0"/>
          </a:p>
        </p:txBody>
      </p:sp>
      <p:pic>
        <p:nvPicPr>
          <p:cNvPr id="26626" name="Picture 2"/>
          <p:cNvPicPr>
            <a:picLocks noChangeAspect="1" noChangeArrowheads="1"/>
          </p:cNvPicPr>
          <p:nvPr/>
        </p:nvPicPr>
        <p:blipFill>
          <a:blip r:embed="rId3" cstate="print"/>
          <a:srcRect/>
          <a:stretch>
            <a:fillRect/>
          </a:stretch>
        </p:blipFill>
        <p:spPr bwMode="auto">
          <a:xfrm>
            <a:off x="5105400" y="381000"/>
            <a:ext cx="3571875" cy="4552950"/>
          </a:xfrm>
          <a:prstGeom prst="rect">
            <a:avLst/>
          </a:prstGeom>
          <a:noFill/>
          <a:ln w="9525">
            <a:noFill/>
            <a:miter lim="800000"/>
            <a:headEnd/>
            <a:tailEnd/>
          </a:ln>
        </p:spPr>
      </p:pic>
      <p:pic>
        <p:nvPicPr>
          <p:cNvPr id="26627" name="Picture 3"/>
          <p:cNvPicPr>
            <a:picLocks noChangeAspect="1" noChangeArrowheads="1"/>
          </p:cNvPicPr>
          <p:nvPr/>
        </p:nvPicPr>
        <p:blipFill>
          <a:blip r:embed="rId4" cstate="print"/>
          <a:srcRect/>
          <a:stretch>
            <a:fillRect/>
          </a:stretch>
        </p:blipFill>
        <p:spPr bwMode="auto">
          <a:xfrm>
            <a:off x="838200" y="1600200"/>
            <a:ext cx="3571875" cy="4286250"/>
          </a:xfrm>
          <a:prstGeom prst="rect">
            <a:avLst/>
          </a:prstGeom>
          <a:noFill/>
          <a:ln w="9525">
            <a:noFill/>
            <a:miter lim="800000"/>
            <a:headEnd/>
            <a:tailEnd/>
          </a:ln>
        </p:spPr>
      </p:pic>
    </p:spTree>
    <p:extLst>
      <p:ext uri="{BB962C8B-B14F-4D97-AF65-F5344CB8AC3E}">
        <p14:creationId xmlns:p14="http://schemas.microsoft.com/office/powerpoint/2010/main" val="14430144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1143000"/>
          </a:xfrm>
        </p:spPr>
        <p:txBody>
          <a:bodyPr>
            <a:normAutofit/>
          </a:bodyPr>
          <a:lstStyle/>
          <a:p>
            <a:r>
              <a:rPr lang="en-US" sz="3200" dirty="0"/>
              <a:t>PCB </a:t>
            </a:r>
            <a:r>
              <a:rPr lang="en-US" sz="3200" dirty="0" smtClean="0"/>
              <a:t>LAYOUT: MOTORS</a:t>
            </a:r>
            <a:endParaRPr lang="en-US" sz="3200" dirty="0"/>
          </a:p>
        </p:txBody>
      </p:sp>
      <p:pic>
        <p:nvPicPr>
          <p:cNvPr id="5" name="Picture 4" descr="white_m1.bmp"/>
          <p:cNvPicPr>
            <a:picLocks noChangeAspect="1"/>
          </p:cNvPicPr>
          <p:nvPr/>
        </p:nvPicPr>
        <p:blipFill>
          <a:blip r:embed="rId3" cstate="print"/>
          <a:stretch>
            <a:fillRect/>
          </a:stretch>
        </p:blipFill>
        <p:spPr>
          <a:xfrm>
            <a:off x="1143000" y="1752600"/>
            <a:ext cx="3200400" cy="4027298"/>
          </a:xfrm>
          <a:prstGeom prst="rect">
            <a:avLst/>
          </a:prstGeom>
        </p:spPr>
      </p:pic>
      <p:pic>
        <p:nvPicPr>
          <p:cNvPr id="6" name="Picture 5" descr="white_m2.bmp"/>
          <p:cNvPicPr>
            <a:picLocks noChangeAspect="1"/>
          </p:cNvPicPr>
          <p:nvPr/>
        </p:nvPicPr>
        <p:blipFill>
          <a:blip r:embed="rId4" cstate="print"/>
          <a:stretch>
            <a:fillRect/>
          </a:stretch>
        </p:blipFill>
        <p:spPr>
          <a:xfrm>
            <a:off x="5029200" y="1371599"/>
            <a:ext cx="3200400" cy="3877408"/>
          </a:xfrm>
          <a:prstGeom prst="rect">
            <a:avLst/>
          </a:prstGeom>
        </p:spPr>
      </p:pic>
    </p:spTree>
    <p:extLst>
      <p:ext uri="{BB962C8B-B14F-4D97-AF65-F5344CB8AC3E}">
        <p14:creationId xmlns:p14="http://schemas.microsoft.com/office/powerpoint/2010/main" val="28650149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1143000"/>
          </a:xfrm>
        </p:spPr>
        <p:txBody>
          <a:bodyPr>
            <a:normAutofit/>
          </a:bodyPr>
          <a:lstStyle/>
          <a:p>
            <a:r>
              <a:rPr lang="en-US" sz="3200" dirty="0" smtClean="0"/>
              <a:t>PCB LAYOUT: PERIPHERALS</a:t>
            </a:r>
            <a:endParaRPr lang="en-US" sz="3200" dirty="0"/>
          </a:p>
        </p:txBody>
      </p:sp>
    </p:spTree>
    <p:extLst>
      <p:ext uri="{BB962C8B-B14F-4D97-AF65-F5344CB8AC3E}">
        <p14:creationId xmlns:p14="http://schemas.microsoft.com/office/powerpoint/2010/main" val="3792240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1143000"/>
          </a:xfrm>
        </p:spPr>
        <p:txBody>
          <a:bodyPr>
            <a:normAutofit/>
          </a:bodyPr>
          <a:lstStyle/>
          <a:p>
            <a:r>
              <a:rPr lang="en-US" sz="3200" dirty="0"/>
              <a:t>PCB </a:t>
            </a:r>
            <a:r>
              <a:rPr lang="en-US" sz="3200" dirty="0" smtClean="0"/>
              <a:t>LAYOUT: GPS + BLUETOOTH</a:t>
            </a:r>
            <a:endParaRPr lang="en-US" sz="3200" dirty="0"/>
          </a:p>
        </p:txBody>
      </p:sp>
      <p:pic>
        <p:nvPicPr>
          <p:cNvPr id="6" name="Picture 5" descr="GPS.bmp"/>
          <p:cNvPicPr>
            <a:picLocks noChangeAspect="1"/>
          </p:cNvPicPr>
          <p:nvPr/>
        </p:nvPicPr>
        <p:blipFill>
          <a:blip r:embed="rId3" cstate="print"/>
          <a:stretch>
            <a:fillRect/>
          </a:stretch>
        </p:blipFill>
        <p:spPr>
          <a:xfrm>
            <a:off x="381000" y="2362200"/>
            <a:ext cx="3724275" cy="2581275"/>
          </a:xfrm>
          <a:prstGeom prst="rect">
            <a:avLst/>
          </a:prstGeom>
        </p:spPr>
      </p:pic>
      <p:pic>
        <p:nvPicPr>
          <p:cNvPr id="7" name="Picture 6" descr="bluetooh.bmp"/>
          <p:cNvPicPr>
            <a:picLocks noChangeAspect="1"/>
          </p:cNvPicPr>
          <p:nvPr/>
        </p:nvPicPr>
        <p:blipFill>
          <a:blip r:embed="rId4" cstate="print"/>
          <a:stretch>
            <a:fillRect/>
          </a:stretch>
        </p:blipFill>
        <p:spPr>
          <a:xfrm>
            <a:off x="4267200" y="1676400"/>
            <a:ext cx="4572000" cy="4124325"/>
          </a:xfrm>
          <a:prstGeom prst="rect">
            <a:avLst/>
          </a:prstGeom>
        </p:spPr>
      </p:pic>
    </p:spTree>
    <p:extLst>
      <p:ext uri="{BB962C8B-B14F-4D97-AF65-F5344CB8AC3E}">
        <p14:creationId xmlns:p14="http://schemas.microsoft.com/office/powerpoint/2010/main" val="27292415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1143000"/>
          </a:xfrm>
        </p:spPr>
        <p:txBody>
          <a:bodyPr>
            <a:normAutofit/>
          </a:bodyPr>
          <a:lstStyle/>
          <a:p>
            <a:r>
              <a:rPr lang="en-US" sz="3200" dirty="0"/>
              <a:t>PCB LAYOUT: GPS + BLUETOOTH</a:t>
            </a:r>
          </a:p>
        </p:txBody>
      </p:sp>
      <p:pic>
        <p:nvPicPr>
          <p:cNvPr id="5" name="Picture 4" descr="white_bluetooth.bmp"/>
          <p:cNvPicPr>
            <a:picLocks noChangeAspect="1"/>
          </p:cNvPicPr>
          <p:nvPr/>
        </p:nvPicPr>
        <p:blipFill>
          <a:blip r:embed="rId3" cstate="print"/>
          <a:stretch>
            <a:fillRect/>
          </a:stretch>
        </p:blipFill>
        <p:spPr>
          <a:xfrm>
            <a:off x="4191000" y="1676400"/>
            <a:ext cx="4291546" cy="3733800"/>
          </a:xfrm>
          <a:prstGeom prst="rect">
            <a:avLst/>
          </a:prstGeom>
        </p:spPr>
      </p:pic>
      <p:pic>
        <p:nvPicPr>
          <p:cNvPr id="8" name="Picture 7" descr="white_GPS.bmp"/>
          <p:cNvPicPr>
            <a:picLocks noChangeAspect="1"/>
          </p:cNvPicPr>
          <p:nvPr/>
        </p:nvPicPr>
        <p:blipFill>
          <a:blip r:embed="rId4" cstate="print"/>
          <a:stretch>
            <a:fillRect/>
          </a:stretch>
        </p:blipFill>
        <p:spPr>
          <a:xfrm>
            <a:off x="914400" y="2057400"/>
            <a:ext cx="2989006" cy="2895600"/>
          </a:xfrm>
          <a:prstGeom prst="rect">
            <a:avLst/>
          </a:prstGeom>
        </p:spPr>
      </p:pic>
    </p:spTree>
    <p:extLst>
      <p:ext uri="{BB962C8B-B14F-4D97-AF65-F5344CB8AC3E}">
        <p14:creationId xmlns:p14="http://schemas.microsoft.com/office/powerpoint/2010/main" val="22489606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omp_ult_serv_op_en.bmp"/>
          <p:cNvPicPr>
            <a:picLocks noChangeAspect="1"/>
          </p:cNvPicPr>
          <p:nvPr/>
        </p:nvPicPr>
        <p:blipFill>
          <a:blip r:embed="rId3" cstate="print"/>
          <a:stretch>
            <a:fillRect/>
          </a:stretch>
        </p:blipFill>
        <p:spPr>
          <a:xfrm>
            <a:off x="76200" y="2319337"/>
            <a:ext cx="5338763" cy="3700463"/>
          </a:xfrm>
          <a:prstGeom prst="rect">
            <a:avLst/>
          </a:prstGeom>
        </p:spPr>
      </p:pic>
      <p:pic>
        <p:nvPicPr>
          <p:cNvPr id="30722" name="Picture 2"/>
          <p:cNvPicPr>
            <a:picLocks noChangeAspect="1" noChangeArrowheads="1"/>
          </p:cNvPicPr>
          <p:nvPr/>
        </p:nvPicPr>
        <p:blipFill>
          <a:blip r:embed="rId4" cstate="print"/>
          <a:srcRect/>
          <a:stretch>
            <a:fillRect/>
          </a:stretch>
        </p:blipFill>
        <p:spPr bwMode="auto">
          <a:xfrm>
            <a:off x="5470684" y="1700879"/>
            <a:ext cx="3597116" cy="3328321"/>
          </a:xfrm>
          <a:prstGeom prst="rect">
            <a:avLst/>
          </a:prstGeom>
          <a:noFill/>
          <a:ln w="9525">
            <a:noFill/>
            <a:miter lim="800000"/>
            <a:headEnd/>
            <a:tailEnd/>
          </a:ln>
        </p:spPr>
      </p:pic>
      <p:pic>
        <p:nvPicPr>
          <p:cNvPr id="30723" name="Picture 3"/>
          <p:cNvPicPr>
            <a:picLocks noChangeAspect="1" noChangeArrowheads="1"/>
          </p:cNvPicPr>
          <p:nvPr/>
        </p:nvPicPr>
        <p:blipFill>
          <a:blip r:embed="rId5" cstate="print"/>
          <a:srcRect/>
          <a:stretch>
            <a:fillRect/>
          </a:stretch>
        </p:blipFill>
        <p:spPr bwMode="auto">
          <a:xfrm rot="5400000">
            <a:off x="6381750" y="3981450"/>
            <a:ext cx="1762125" cy="3248025"/>
          </a:xfrm>
          <a:prstGeom prst="rect">
            <a:avLst/>
          </a:prstGeom>
          <a:noFill/>
          <a:ln w="9525">
            <a:noFill/>
            <a:miter lim="800000"/>
            <a:headEnd/>
            <a:tailEnd/>
          </a:ln>
        </p:spPr>
      </p:pic>
      <p:sp>
        <p:nvSpPr>
          <p:cNvPr id="10" name="TextBox 9"/>
          <p:cNvSpPr txBox="1"/>
          <p:nvPr/>
        </p:nvSpPr>
        <p:spPr>
          <a:xfrm>
            <a:off x="5638800" y="6400800"/>
            <a:ext cx="3251200" cy="369332"/>
          </a:xfrm>
          <a:prstGeom prst="rect">
            <a:avLst/>
          </a:prstGeom>
          <a:solidFill>
            <a:schemeClr val="bg1"/>
          </a:solidFill>
        </p:spPr>
        <p:txBody>
          <a:bodyPr wrap="square" rtlCol="0">
            <a:spAutoFit/>
          </a:bodyPr>
          <a:lstStyle/>
          <a:p>
            <a:pPr algn="ctr"/>
            <a:r>
              <a:rPr lang="en-US" dirty="0" smtClean="0"/>
              <a:t>JTAG PROGRAMMING PINS</a:t>
            </a:r>
            <a:endParaRPr lang="en-US" dirty="0"/>
          </a:p>
        </p:txBody>
      </p:sp>
      <p:sp>
        <p:nvSpPr>
          <p:cNvPr id="8" name="Title 1"/>
          <p:cNvSpPr>
            <a:spLocks noGrp="1"/>
          </p:cNvSpPr>
          <p:nvPr>
            <p:ph type="title"/>
          </p:nvPr>
        </p:nvSpPr>
        <p:spPr>
          <a:xfrm>
            <a:off x="457200" y="0"/>
            <a:ext cx="8153400" cy="1143000"/>
          </a:xfrm>
        </p:spPr>
        <p:txBody>
          <a:bodyPr>
            <a:normAutofit/>
          </a:bodyPr>
          <a:lstStyle/>
          <a:p>
            <a:r>
              <a:rPr lang="en-US" sz="3200" dirty="0"/>
              <a:t>PCB LAYOUT</a:t>
            </a:r>
            <a:r>
              <a:rPr lang="en-US" sz="3200" dirty="0" smtClean="0"/>
              <a:t>: Compass + </a:t>
            </a:r>
            <a:r>
              <a:rPr lang="en-US" sz="3200" dirty="0"/>
              <a:t>Servo + </a:t>
            </a:r>
            <a:r>
              <a:rPr lang="en-US" sz="3200" dirty="0" smtClean="0"/>
              <a:t>JTAG +</a:t>
            </a:r>
            <a:endParaRPr lang="en-US" sz="3200" dirty="0"/>
          </a:p>
        </p:txBody>
      </p:sp>
      <p:sp>
        <p:nvSpPr>
          <p:cNvPr id="11" name="TextBox 10"/>
          <p:cNvSpPr txBox="1"/>
          <p:nvPr/>
        </p:nvSpPr>
        <p:spPr>
          <a:xfrm>
            <a:off x="2873829" y="685800"/>
            <a:ext cx="5431971" cy="1569660"/>
          </a:xfrm>
          <a:prstGeom prst="rect">
            <a:avLst/>
          </a:prstGeom>
          <a:noFill/>
        </p:spPr>
        <p:txBody>
          <a:bodyPr wrap="square" rtlCol="0">
            <a:spAutoFit/>
          </a:bodyPr>
          <a:lstStyle/>
          <a:p>
            <a:r>
              <a:rPr lang="en-US" sz="3200" dirty="0" smtClean="0"/>
              <a:t>ULTRASONIC SENSOR+ </a:t>
            </a:r>
            <a:r>
              <a:rPr lang="en-US" sz="3200" dirty="0"/>
              <a:t>OPTICAL ENCODER + </a:t>
            </a:r>
            <a:r>
              <a:rPr lang="en-US" sz="3200" dirty="0" smtClean="0"/>
              <a:t>OSCILLATOR</a:t>
            </a:r>
            <a:endParaRPr lang="en-US" sz="3200" dirty="0"/>
          </a:p>
        </p:txBody>
      </p:sp>
    </p:spTree>
    <p:extLst>
      <p:ext uri="{BB962C8B-B14F-4D97-AF65-F5344CB8AC3E}">
        <p14:creationId xmlns:p14="http://schemas.microsoft.com/office/powerpoint/2010/main" val="3475252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Project-specific success criteria</a:t>
            </a:r>
            <a:endParaRPr lang="en-US" dirty="0"/>
          </a:p>
        </p:txBody>
      </p:sp>
      <p:sp>
        <p:nvSpPr>
          <p:cNvPr id="3" name="Content Placeholder 2"/>
          <p:cNvSpPr>
            <a:spLocks noGrp="1"/>
          </p:cNvSpPr>
          <p:nvPr>
            <p:ph idx="1"/>
          </p:nvPr>
        </p:nvSpPr>
        <p:spPr/>
        <p:txBody>
          <a:bodyPr/>
          <a:lstStyle/>
          <a:p>
            <a:r>
              <a:rPr lang="en-US" dirty="0" smtClean="0"/>
              <a:t>1. An ability to send and receive encoded data to an Android Device via Bluetooth</a:t>
            </a:r>
            <a:endParaRPr lang="en-US" b="1" dirty="0" smtClean="0"/>
          </a:p>
          <a:p>
            <a:r>
              <a:rPr lang="en-US" dirty="0" smtClean="0"/>
              <a:t>2. An ability to make a turn without stopping</a:t>
            </a:r>
            <a:endParaRPr lang="en-US" b="1" dirty="0" smtClean="0"/>
          </a:p>
          <a:p>
            <a:r>
              <a:rPr lang="en-US" dirty="0" smtClean="0"/>
              <a:t>3. An ability to navigate to a designated GPS coordinate with some approximation (GPS uncertainty of about ~5m)</a:t>
            </a:r>
            <a:endParaRPr lang="en-US" b="1" dirty="0" smtClean="0"/>
          </a:p>
          <a:p>
            <a:r>
              <a:rPr lang="en-US" dirty="0" smtClean="0"/>
              <a:t>4. An ability to monitor the battery power level</a:t>
            </a:r>
            <a:endParaRPr lang="en-US" b="1" dirty="0" smtClean="0"/>
          </a:p>
          <a:p>
            <a:r>
              <a:rPr lang="en-US" dirty="0" smtClean="0"/>
              <a:t>5.An ability to detect obstacles 0.5m away in a ~120 degree field of vision and alert user (vibrate)</a:t>
            </a:r>
            <a:endParaRPr lang="en-US" b="1"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53400" cy="1143000"/>
          </a:xfrm>
        </p:spPr>
        <p:txBody>
          <a:bodyPr>
            <a:normAutofit/>
          </a:bodyPr>
          <a:lstStyle/>
          <a:p>
            <a:r>
              <a:rPr lang="en-US" sz="3200" dirty="0"/>
              <a:t>PCB LAYOUT</a:t>
            </a:r>
            <a:r>
              <a:rPr lang="en-US" sz="3200" dirty="0" smtClean="0"/>
              <a:t>: Compass + </a:t>
            </a:r>
            <a:r>
              <a:rPr lang="en-US" sz="3200" dirty="0"/>
              <a:t>Servo + </a:t>
            </a:r>
            <a:r>
              <a:rPr lang="en-US" sz="3200" dirty="0" smtClean="0"/>
              <a:t>JTAG +</a:t>
            </a:r>
            <a:endParaRPr lang="en-US" sz="3200" dirty="0"/>
          </a:p>
        </p:txBody>
      </p:sp>
      <p:sp>
        <p:nvSpPr>
          <p:cNvPr id="10" name="TextBox 9"/>
          <p:cNvSpPr txBox="1"/>
          <p:nvPr/>
        </p:nvSpPr>
        <p:spPr>
          <a:xfrm>
            <a:off x="5638800" y="6400800"/>
            <a:ext cx="3251200" cy="369332"/>
          </a:xfrm>
          <a:prstGeom prst="rect">
            <a:avLst/>
          </a:prstGeom>
          <a:solidFill>
            <a:schemeClr val="bg1"/>
          </a:solidFill>
        </p:spPr>
        <p:txBody>
          <a:bodyPr wrap="square" rtlCol="0">
            <a:spAutoFit/>
          </a:bodyPr>
          <a:lstStyle/>
          <a:p>
            <a:pPr algn="ctr"/>
            <a:r>
              <a:rPr lang="en-US" dirty="0" smtClean="0"/>
              <a:t>JTAG PROGRAMMING PINS</a:t>
            </a:r>
            <a:endParaRPr lang="en-US" dirty="0"/>
          </a:p>
        </p:txBody>
      </p:sp>
      <p:pic>
        <p:nvPicPr>
          <p:cNvPr id="7" name="Picture 6" descr="white_comp_ult_serv_open.bmp"/>
          <p:cNvPicPr>
            <a:picLocks noChangeAspect="1"/>
          </p:cNvPicPr>
          <p:nvPr/>
        </p:nvPicPr>
        <p:blipFill>
          <a:blip r:embed="rId3" cstate="print"/>
          <a:stretch>
            <a:fillRect/>
          </a:stretch>
        </p:blipFill>
        <p:spPr>
          <a:xfrm>
            <a:off x="135494" y="2362200"/>
            <a:ext cx="5731906" cy="3200400"/>
          </a:xfrm>
          <a:prstGeom prst="rect">
            <a:avLst/>
          </a:prstGeom>
        </p:spPr>
      </p:pic>
      <p:pic>
        <p:nvPicPr>
          <p:cNvPr id="8" name="Picture 7" descr="white_jtag.bmp"/>
          <p:cNvPicPr>
            <a:picLocks noChangeAspect="1"/>
          </p:cNvPicPr>
          <p:nvPr/>
        </p:nvPicPr>
        <p:blipFill>
          <a:blip r:embed="rId4" cstate="print"/>
          <a:stretch>
            <a:fillRect/>
          </a:stretch>
        </p:blipFill>
        <p:spPr>
          <a:xfrm>
            <a:off x="6019800" y="4876800"/>
            <a:ext cx="2514600" cy="1499088"/>
          </a:xfrm>
          <a:prstGeom prst="rect">
            <a:avLst/>
          </a:prstGeom>
        </p:spPr>
      </p:pic>
      <p:pic>
        <p:nvPicPr>
          <p:cNvPr id="1026" name="Picture 2"/>
          <p:cNvPicPr>
            <a:picLocks noChangeAspect="1" noChangeArrowheads="1"/>
          </p:cNvPicPr>
          <p:nvPr/>
        </p:nvPicPr>
        <p:blipFill>
          <a:blip r:embed="rId5" cstate="print"/>
          <a:srcRect/>
          <a:stretch>
            <a:fillRect/>
          </a:stretch>
        </p:blipFill>
        <p:spPr bwMode="auto">
          <a:xfrm>
            <a:off x="6019800" y="2057400"/>
            <a:ext cx="2688771" cy="2514600"/>
          </a:xfrm>
          <a:prstGeom prst="rect">
            <a:avLst/>
          </a:prstGeom>
          <a:noFill/>
          <a:ln w="9525">
            <a:noFill/>
            <a:miter lim="800000"/>
            <a:headEnd/>
            <a:tailEnd/>
          </a:ln>
        </p:spPr>
      </p:pic>
      <p:sp>
        <p:nvSpPr>
          <p:cNvPr id="3" name="TextBox 2"/>
          <p:cNvSpPr txBox="1"/>
          <p:nvPr/>
        </p:nvSpPr>
        <p:spPr>
          <a:xfrm>
            <a:off x="2873829" y="685800"/>
            <a:ext cx="5431971" cy="1569660"/>
          </a:xfrm>
          <a:prstGeom prst="rect">
            <a:avLst/>
          </a:prstGeom>
          <a:noFill/>
        </p:spPr>
        <p:txBody>
          <a:bodyPr wrap="square" rtlCol="0">
            <a:spAutoFit/>
          </a:bodyPr>
          <a:lstStyle/>
          <a:p>
            <a:r>
              <a:rPr lang="en-US" sz="3200" dirty="0" smtClean="0"/>
              <a:t>ULTRASONIC SENSOR+ </a:t>
            </a:r>
            <a:r>
              <a:rPr lang="en-US" sz="3200" dirty="0"/>
              <a:t>OPTICAL ENCODER + </a:t>
            </a:r>
            <a:r>
              <a:rPr lang="en-US" sz="3200" dirty="0" smtClean="0"/>
              <a:t>OSCILLATOR</a:t>
            </a:r>
            <a:endParaRPr lang="en-US" sz="3200" dirty="0"/>
          </a:p>
        </p:txBody>
      </p:sp>
    </p:spTree>
    <p:extLst>
      <p:ext uri="{BB962C8B-B14F-4D97-AF65-F5344CB8AC3E}">
        <p14:creationId xmlns:p14="http://schemas.microsoft.com/office/powerpoint/2010/main" val="5361307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Preliminary Design</a:t>
            </a:r>
            <a:endParaRPr lang="en-US" dirty="0"/>
          </a:p>
        </p:txBody>
      </p:sp>
      <p:sp>
        <p:nvSpPr>
          <p:cNvPr id="3" name="Content Placeholder 2"/>
          <p:cNvSpPr>
            <a:spLocks noGrp="1"/>
          </p:cNvSpPr>
          <p:nvPr>
            <p:ph idx="1"/>
          </p:nvPr>
        </p:nvSpPr>
        <p:spPr/>
        <p:txBody>
          <a:bodyPr>
            <a:normAutofit/>
          </a:bodyPr>
          <a:lstStyle/>
          <a:p>
            <a:r>
              <a:rPr lang="en-US" sz="2800" dirty="0" smtClean="0"/>
              <a:t>Microcontroller</a:t>
            </a:r>
          </a:p>
          <a:p>
            <a:pPr lvl="1"/>
            <a:r>
              <a:rPr lang="en-US" sz="2200" dirty="0" smtClean="0"/>
              <a:t>Done testing:</a:t>
            </a:r>
          </a:p>
          <a:p>
            <a:pPr lvl="2"/>
            <a:r>
              <a:rPr lang="en-US" sz="2000" dirty="0" smtClean="0"/>
              <a:t>Ultrasonic sensors, H Bridge, Servo, Bluetooth</a:t>
            </a:r>
          </a:p>
          <a:p>
            <a:pPr lvl="1"/>
            <a:r>
              <a:rPr lang="en-US" sz="2800" dirty="0" smtClean="0"/>
              <a:t>Need to test:</a:t>
            </a:r>
          </a:p>
          <a:p>
            <a:pPr lvl="2"/>
            <a:r>
              <a:rPr lang="en-US" sz="2200" dirty="0" smtClean="0"/>
              <a:t>Compass (I2C) </a:t>
            </a:r>
          </a:p>
          <a:p>
            <a:pPr lvl="2"/>
            <a:r>
              <a:rPr lang="en-US" sz="2200" dirty="0" smtClean="0"/>
              <a:t>GPS (UART)</a:t>
            </a:r>
          </a:p>
          <a:p>
            <a:pPr lvl="2"/>
            <a:r>
              <a:rPr lang="en-US" sz="2200" dirty="0" smtClean="0"/>
              <a:t>Fuel Gauge (I/O)</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Preliminary Design</a:t>
            </a:r>
          </a:p>
        </p:txBody>
      </p:sp>
      <p:pic>
        <p:nvPicPr>
          <p:cNvPr id="4" name="Content Placeholder 3" descr="software diagram.jpg"/>
          <p:cNvPicPr>
            <a:picLocks noGrp="1" noChangeAspect="1"/>
          </p:cNvPicPr>
          <p:nvPr>
            <p:ph idx="1"/>
          </p:nvPr>
        </p:nvPicPr>
        <p:blipFill rotWithShape="1">
          <a:blip r:embed="rId3">
            <a:extLst>
              <a:ext uri="{28A0092B-C50C-407E-A947-70E740481C1C}">
                <a14:useLocalDpi xmlns:a14="http://schemas.microsoft.com/office/drawing/2010/main" val="0"/>
              </a:ext>
            </a:extLst>
          </a:blip>
          <a:srcRect t="5742" b="5600"/>
          <a:stretch/>
        </p:blipFill>
        <p:spPr>
          <a:xfrm>
            <a:off x="438150" y="1219200"/>
            <a:ext cx="8248650" cy="5342467"/>
          </a:xfrm>
        </p:spPr>
      </p:pic>
    </p:spTree>
    <p:extLst>
      <p:ext uri="{BB962C8B-B14F-4D97-AF65-F5344CB8AC3E}">
        <p14:creationId xmlns:p14="http://schemas.microsoft.com/office/powerpoint/2010/main" val="42694633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Preliminary Design</a:t>
            </a:r>
            <a:endParaRPr lang="en-US" dirty="0"/>
          </a:p>
        </p:txBody>
      </p:sp>
      <p:sp>
        <p:nvSpPr>
          <p:cNvPr id="3" name="Content Placeholder 2"/>
          <p:cNvSpPr>
            <a:spLocks noGrp="1"/>
          </p:cNvSpPr>
          <p:nvPr>
            <p:ph idx="1"/>
          </p:nvPr>
        </p:nvSpPr>
        <p:spPr/>
        <p:txBody>
          <a:bodyPr>
            <a:normAutofit fontScale="92500" lnSpcReduction="20000"/>
          </a:bodyPr>
          <a:lstStyle/>
          <a:p>
            <a:r>
              <a:rPr lang="en-US" sz="3000" dirty="0" smtClean="0"/>
              <a:t>Android application</a:t>
            </a:r>
          </a:p>
          <a:p>
            <a:pPr lvl="1"/>
            <a:r>
              <a:rPr lang="en-US" sz="2600" dirty="0" smtClean="0"/>
              <a:t>Google Maps API</a:t>
            </a:r>
          </a:p>
          <a:p>
            <a:pPr lvl="1"/>
            <a:r>
              <a:rPr lang="en-US" sz="2600" dirty="0" smtClean="0"/>
              <a:t>Battery status bar</a:t>
            </a:r>
          </a:p>
          <a:p>
            <a:pPr lvl="1"/>
            <a:r>
              <a:rPr lang="en-US" sz="2600" dirty="0" smtClean="0"/>
              <a:t>Toggle switch between Indoor/Outdoor modes</a:t>
            </a:r>
          </a:p>
          <a:p>
            <a:pPr lvl="1"/>
            <a:r>
              <a:rPr lang="en-US" sz="2600" dirty="0" smtClean="0"/>
              <a:t>Progress:</a:t>
            </a:r>
          </a:p>
          <a:p>
            <a:pPr lvl="2"/>
            <a:r>
              <a:rPr lang="en-US" sz="2000" dirty="0" smtClean="0"/>
              <a:t>Android output angles when tilting (for Indoor Mode)</a:t>
            </a:r>
          </a:p>
          <a:p>
            <a:pPr lvl="2"/>
            <a:r>
              <a:rPr lang="en-US" sz="2000" dirty="0" smtClean="0"/>
              <a:t>Google Maps displays on screen with ability to draw lines/polygons on screen</a:t>
            </a:r>
          </a:p>
          <a:p>
            <a:pPr lvl="2"/>
            <a:r>
              <a:rPr lang="en-US" sz="2000" dirty="0" smtClean="0"/>
              <a:t>Battery status bar</a:t>
            </a:r>
          </a:p>
          <a:p>
            <a:pPr lvl="2"/>
            <a:r>
              <a:rPr lang="en-US" sz="2000" dirty="0" smtClean="0"/>
              <a:t>Bluetooth interface</a:t>
            </a:r>
          </a:p>
          <a:p>
            <a:pPr lvl="2"/>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TIMELINE</a:t>
            </a:r>
            <a:endParaRPr lang="en-US" dirty="0"/>
          </a:p>
        </p:txBody>
      </p:sp>
      <p:graphicFrame>
        <p:nvGraphicFramePr>
          <p:cNvPr id="4" name="Content Placeholder 3"/>
          <p:cNvGraphicFramePr>
            <a:graphicFrameLocks noGrp="1"/>
          </p:cNvGraphicFramePr>
          <p:nvPr>
            <p:ph idx="1"/>
          </p:nvPr>
        </p:nvGraphicFramePr>
        <p:xfrm>
          <a:off x="76200" y="1676400"/>
          <a:ext cx="8991600" cy="4404360"/>
        </p:xfrm>
        <a:graphic>
          <a:graphicData uri="http://schemas.openxmlformats.org/drawingml/2006/table">
            <a:tbl>
              <a:tblPr firstRow="1" bandRow="1">
                <a:tableStyleId>{5C22544A-7EE6-4342-B048-85BDC9FD1C3A}</a:tableStyleId>
              </a:tblPr>
              <a:tblGrid>
                <a:gridCol w="762000"/>
                <a:gridCol w="1371600"/>
                <a:gridCol w="990600"/>
                <a:gridCol w="1066800"/>
                <a:gridCol w="1066800"/>
                <a:gridCol w="1066800"/>
                <a:gridCol w="1219200"/>
                <a:gridCol w="1447800"/>
              </a:tblGrid>
              <a:tr h="370840">
                <a:tc>
                  <a:txBody>
                    <a:bodyPr/>
                    <a:lstStyle/>
                    <a:p>
                      <a:r>
                        <a:rPr lang="en-US" sz="1600" dirty="0" smtClean="0">
                          <a:ln w="1270">
                            <a:noFill/>
                            <a:prstDash val="solid"/>
                          </a:ln>
                          <a:solidFill>
                            <a:sysClr val="windowText" lastClr="000000"/>
                          </a:solidFill>
                        </a:rPr>
                        <a:t>Week</a:t>
                      </a:r>
                      <a:endParaRPr lang="en-US" sz="1600" dirty="0">
                        <a:ln w="1270">
                          <a:noFill/>
                          <a:prstDash val="solid"/>
                        </a:ln>
                        <a:solidFill>
                          <a:sysClr val="windowText" lastClr="0000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600" dirty="0" smtClean="0">
                          <a:ln w="1270">
                            <a:noFill/>
                            <a:prstDash val="solid"/>
                          </a:ln>
                          <a:solidFill>
                            <a:sysClr val="windowText" lastClr="000000"/>
                          </a:solidFill>
                        </a:rPr>
                        <a:t>Test all components</a:t>
                      </a:r>
                      <a:endParaRPr lang="en-US" sz="1600" dirty="0">
                        <a:ln w="1270">
                          <a:noFill/>
                          <a:prstDash val="solid"/>
                        </a:ln>
                        <a:solidFill>
                          <a:sysClr val="windowText" lastClr="0000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600" dirty="0" smtClean="0">
                          <a:ln w="1270">
                            <a:noFill/>
                            <a:prstDash val="solid"/>
                          </a:ln>
                          <a:solidFill>
                            <a:sysClr val="windowText" lastClr="000000"/>
                          </a:solidFill>
                        </a:rPr>
                        <a:t>Finalize</a:t>
                      </a:r>
                      <a:r>
                        <a:rPr lang="en-US" sz="1600" baseline="0" dirty="0" smtClean="0">
                          <a:ln w="1270">
                            <a:noFill/>
                            <a:prstDash val="solid"/>
                          </a:ln>
                          <a:solidFill>
                            <a:sysClr val="windowText" lastClr="000000"/>
                          </a:solidFill>
                        </a:rPr>
                        <a:t> PCB</a:t>
                      </a:r>
                      <a:endParaRPr lang="en-US" sz="1600" dirty="0">
                        <a:ln w="1270">
                          <a:noFill/>
                          <a:prstDash val="solid"/>
                        </a:ln>
                        <a:solidFill>
                          <a:sysClr val="windowText" lastClr="0000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600" dirty="0" smtClean="0">
                          <a:ln w="1270">
                            <a:noFill/>
                            <a:prstDash val="solid"/>
                          </a:ln>
                          <a:solidFill>
                            <a:sysClr val="windowText" lastClr="000000"/>
                          </a:solidFill>
                        </a:rPr>
                        <a:t>Test</a:t>
                      </a:r>
                      <a:r>
                        <a:rPr lang="en-US" sz="1600" baseline="0" dirty="0" smtClean="0">
                          <a:ln w="1270">
                            <a:noFill/>
                            <a:prstDash val="solid"/>
                          </a:ln>
                          <a:solidFill>
                            <a:sysClr val="windowText" lastClr="000000"/>
                          </a:solidFill>
                        </a:rPr>
                        <a:t> and </a:t>
                      </a:r>
                    </a:p>
                    <a:p>
                      <a:pPr algn="ctr"/>
                      <a:r>
                        <a:rPr lang="en-US" sz="1600" baseline="0" dirty="0" smtClean="0">
                          <a:ln w="1270">
                            <a:noFill/>
                            <a:prstDash val="solid"/>
                          </a:ln>
                          <a:solidFill>
                            <a:sysClr val="windowText" lastClr="000000"/>
                          </a:solidFill>
                        </a:rPr>
                        <a:t>Debug </a:t>
                      </a:r>
                    </a:p>
                    <a:p>
                      <a:pPr algn="ctr"/>
                      <a:r>
                        <a:rPr lang="en-US" sz="1600" baseline="0" dirty="0" smtClean="0">
                          <a:ln w="1270">
                            <a:noFill/>
                            <a:prstDash val="solid"/>
                          </a:ln>
                          <a:solidFill>
                            <a:sysClr val="windowText" lastClr="000000"/>
                          </a:solidFill>
                        </a:rPr>
                        <a:t>Micro code</a:t>
                      </a:r>
                      <a:endParaRPr lang="en-US" sz="1600" dirty="0">
                        <a:ln w="1270">
                          <a:noFill/>
                          <a:prstDash val="solid"/>
                        </a:ln>
                        <a:solidFill>
                          <a:sysClr val="windowText" lastClr="0000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600" dirty="0" smtClean="0">
                          <a:ln w="1270">
                            <a:noFill/>
                            <a:prstDash val="solid"/>
                          </a:ln>
                          <a:solidFill>
                            <a:sysClr val="windowText" lastClr="000000"/>
                          </a:solidFill>
                        </a:rPr>
                        <a:t>Test &amp; Debug Android</a:t>
                      </a:r>
                      <a:r>
                        <a:rPr lang="en-US" sz="1600" baseline="0" dirty="0" smtClean="0">
                          <a:ln w="1270">
                            <a:noFill/>
                            <a:prstDash val="solid"/>
                          </a:ln>
                          <a:solidFill>
                            <a:sysClr val="windowText" lastClr="000000"/>
                          </a:solidFill>
                        </a:rPr>
                        <a:t> code</a:t>
                      </a:r>
                      <a:endParaRPr lang="en-US" sz="1600" dirty="0">
                        <a:ln w="1270">
                          <a:noFill/>
                          <a:prstDash val="solid"/>
                        </a:ln>
                        <a:solidFill>
                          <a:sysClr val="windowText" lastClr="0000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600" dirty="0" smtClean="0">
                          <a:ln w="1270">
                            <a:noFill/>
                            <a:prstDash val="solid"/>
                          </a:ln>
                          <a:solidFill>
                            <a:sysClr val="windowText" lastClr="000000"/>
                          </a:solidFill>
                        </a:rPr>
                        <a:t>Test each</a:t>
                      </a:r>
                      <a:r>
                        <a:rPr lang="en-US" sz="1600" baseline="0" dirty="0" smtClean="0">
                          <a:ln w="1270">
                            <a:noFill/>
                            <a:prstDash val="solid"/>
                          </a:ln>
                          <a:solidFill>
                            <a:sysClr val="windowText" lastClr="000000"/>
                          </a:solidFill>
                        </a:rPr>
                        <a:t> parts on PCB</a:t>
                      </a:r>
                      <a:endParaRPr lang="en-US" sz="1600" dirty="0">
                        <a:ln w="1270">
                          <a:noFill/>
                          <a:prstDash val="solid"/>
                        </a:ln>
                        <a:solidFill>
                          <a:sysClr val="windowText" lastClr="0000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600" dirty="0" smtClean="0">
                          <a:ln w="1270">
                            <a:noFill/>
                            <a:prstDash val="solid"/>
                          </a:ln>
                          <a:solidFill>
                            <a:sysClr val="windowText" lastClr="000000"/>
                          </a:solidFill>
                        </a:rPr>
                        <a:t>Finish packaging</a:t>
                      </a:r>
                      <a:endParaRPr lang="en-US" sz="1600" dirty="0">
                        <a:ln w="1270">
                          <a:noFill/>
                          <a:prstDash val="solid"/>
                        </a:ln>
                        <a:solidFill>
                          <a:sysClr val="windowText" lastClr="0000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600" dirty="0" smtClean="0">
                          <a:ln w="1270">
                            <a:noFill/>
                            <a:prstDash val="solid"/>
                          </a:ln>
                          <a:solidFill>
                            <a:sysClr val="windowText" lastClr="000000"/>
                          </a:solidFill>
                        </a:rPr>
                        <a:t>PSSC</a:t>
                      </a:r>
                      <a:r>
                        <a:rPr lang="en-US" sz="1600" baseline="0" dirty="0" smtClean="0">
                          <a:ln w="1270">
                            <a:noFill/>
                            <a:prstDash val="solid"/>
                          </a:ln>
                          <a:solidFill>
                            <a:sysClr val="windowText" lastClr="000000"/>
                          </a:solidFill>
                        </a:rPr>
                        <a:t> &amp; Final Presentation</a:t>
                      </a:r>
                      <a:endParaRPr lang="en-US" sz="1600" dirty="0">
                        <a:ln w="1270">
                          <a:noFill/>
                          <a:prstDash val="solid"/>
                        </a:ln>
                        <a:solidFill>
                          <a:sysClr val="windowText" lastClr="0000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370840">
                <a:tc>
                  <a:txBody>
                    <a:bodyPr/>
                    <a:lstStyle/>
                    <a:p>
                      <a:r>
                        <a:rPr lang="en-US" sz="1600" dirty="0" smtClean="0"/>
                        <a:t>8</a:t>
                      </a:r>
                      <a:endParaRPr lang="en-US" sz="16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370840">
                <a:tc>
                  <a:txBody>
                    <a:bodyPr/>
                    <a:lstStyle/>
                    <a:p>
                      <a:r>
                        <a:rPr lang="en-US" dirty="0" smtClean="0"/>
                        <a:t>9</a:t>
                      </a:r>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10</a:t>
                      </a:r>
                      <a:r>
                        <a:rPr lang="en-US" baseline="0" dirty="0" smtClean="0"/>
                        <a:t> </a:t>
                      </a:r>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370840">
                <a:tc>
                  <a:txBody>
                    <a:bodyPr/>
                    <a:lstStyle/>
                    <a:p>
                      <a:r>
                        <a:rPr lang="en-US" dirty="0" smtClean="0"/>
                        <a:t>11</a:t>
                      </a:r>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370840">
                <a:tc>
                  <a:txBody>
                    <a:bodyPr/>
                    <a:lstStyle/>
                    <a:p>
                      <a:r>
                        <a:rPr lang="en-US" dirty="0" smtClean="0"/>
                        <a:t>12</a:t>
                      </a:r>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370840">
                <a:tc>
                  <a:txBody>
                    <a:bodyPr/>
                    <a:lstStyle/>
                    <a:p>
                      <a:r>
                        <a:rPr lang="en-US" dirty="0" smtClean="0"/>
                        <a:t>13</a:t>
                      </a:r>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370840">
                <a:tc>
                  <a:txBody>
                    <a:bodyPr/>
                    <a:lstStyle/>
                    <a:p>
                      <a:r>
                        <a:rPr lang="en-US" dirty="0" smtClean="0"/>
                        <a:t>14</a:t>
                      </a:r>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370840">
                <a:tc>
                  <a:txBody>
                    <a:bodyPr/>
                    <a:lstStyle/>
                    <a:p>
                      <a:r>
                        <a:rPr lang="en-US" dirty="0" smtClean="0"/>
                        <a:t>15</a:t>
                      </a:r>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370840">
                <a:tc>
                  <a:txBody>
                    <a:bodyPr/>
                    <a:lstStyle/>
                    <a:p>
                      <a:r>
                        <a:rPr lang="en-US" dirty="0" smtClean="0"/>
                        <a:t>16</a:t>
                      </a:r>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1143000"/>
            <a:ext cx="8153400" cy="1169551"/>
          </a:xfrm>
          <a:prstGeom prst="rect">
            <a:avLst/>
          </a:prstGeom>
          <a:noFill/>
        </p:spPr>
        <p:txBody>
          <a:bodyPr wrap="square" lIns="91440" tIns="45720" rIns="91440" bIns="45720">
            <a:spAutoFit/>
          </a:bodyPr>
          <a:lstStyle/>
          <a:p>
            <a:pPr algn="ctr"/>
            <a:r>
              <a:rPr lang="en-US" sz="70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 YOU!</a:t>
            </a:r>
            <a:endParaRPr lang="en-US" sz="7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7" name="Rectangle 6"/>
          <p:cNvSpPr/>
          <p:nvPr/>
        </p:nvSpPr>
        <p:spPr>
          <a:xfrm>
            <a:off x="609600" y="2667000"/>
            <a:ext cx="8153400" cy="2246769"/>
          </a:xfrm>
          <a:prstGeom prst="rect">
            <a:avLst/>
          </a:prstGeom>
          <a:noFill/>
        </p:spPr>
        <p:txBody>
          <a:bodyPr wrap="square" lIns="91440" tIns="45720" rIns="91440" bIns="45720">
            <a:spAutoFit/>
          </a:bodyPr>
          <a:lstStyle/>
          <a:p>
            <a:pPr algn="ctr"/>
            <a:r>
              <a:rPr lang="en-US" sz="7000" b="1" dirty="0" smtClean="0">
                <a:ln w="38100">
                  <a:solidFill>
                    <a:srgbClr val="FFFF00"/>
                  </a:solidFill>
                  <a:prstDash val="solid"/>
                  <a:miter lim="800000"/>
                </a:ln>
                <a:noFill/>
                <a:effectLst>
                  <a:outerShdw blurRad="25500" dist="23000" dir="7020000" algn="tl">
                    <a:srgbClr val="000000">
                      <a:alpha val="50000"/>
                    </a:srgbClr>
                  </a:outerShdw>
                </a:effectLst>
              </a:rPr>
              <a:t>Questions / Discussions</a:t>
            </a:r>
            <a:endParaRPr lang="en-US" sz="7000" b="1" dirty="0">
              <a:ln w="38100">
                <a:solidFill>
                  <a:srgbClr val="FFFF00"/>
                </a:solidFill>
                <a:prstDash val="solid"/>
                <a:miter lim="800000"/>
              </a:ln>
              <a:no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sp>
        <p:nvSpPr>
          <p:cNvPr id="10242" name="AutoShape 2" descr="https://mail-attachment.googleusercontent.com/attachment/u/0/?ui=2&amp;ik=5ff09fd022&amp;view=att&amp;th=13d0dab7c623622e&amp;attid=0.2&amp;disp=inline&amp;safe=1&amp;zw&amp;saduie=AG9B_P9pkBkVhaWteL14namkbpYb&amp;sadet=1361734636585&amp;sads=EuCTNv9vvxF24wg3rzDOhFs5V30&amp;sadss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4" name="AutoShape 4" descr="https://mail-attachment.googleusercontent.com/attachment/u/0/?ui=2&amp;ik=5ff09fd022&amp;view=att&amp;th=13d0dab7c623622e&amp;attid=0.2&amp;disp=inline&amp;safe=1&amp;zw&amp;saduie=AG9B_P9pkBkVhaWteL14namkbpYb&amp;sadet=1361734636585&amp;sads=EuCTNv9vvxF24wg3rzDOhFs5V30&amp;sadss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blockdiagram.jpg"/>
          <p:cNvPicPr>
            <a:picLocks noChangeAspect="1"/>
          </p:cNvPicPr>
          <p:nvPr/>
        </p:nvPicPr>
        <p:blipFill>
          <a:blip r:embed="rId2" cstate="print"/>
          <a:stretch>
            <a:fillRect/>
          </a:stretch>
        </p:blipFill>
        <p:spPr>
          <a:xfrm>
            <a:off x="1295400" y="1219200"/>
            <a:ext cx="6367463" cy="4947510"/>
          </a:xfrm>
          <a:prstGeom prst="rect">
            <a:avLst/>
          </a:prstGeom>
        </p:spPr>
      </p:pic>
      <p:sp>
        <p:nvSpPr>
          <p:cNvPr id="4" name="TextBox 3"/>
          <p:cNvSpPr txBox="1"/>
          <p:nvPr/>
        </p:nvSpPr>
        <p:spPr>
          <a:xfrm>
            <a:off x="3429000" y="3352800"/>
            <a:ext cx="457200" cy="230832"/>
          </a:xfrm>
          <a:prstGeom prst="rect">
            <a:avLst/>
          </a:prstGeom>
          <a:solidFill>
            <a:schemeClr val="tx1"/>
          </a:solidFill>
        </p:spPr>
        <p:txBody>
          <a:bodyPr wrap="square" rtlCol="0">
            <a:spAutoFit/>
          </a:bodyPr>
          <a:lstStyle/>
          <a:p>
            <a:r>
              <a:rPr lang="en-US" sz="900" dirty="0" smtClean="0">
                <a:solidFill>
                  <a:schemeClr val="bg1"/>
                </a:solidFill>
                <a:latin typeface="Calibri" pitchFamily="34" charset="0"/>
                <a:cs typeface="Calibri" pitchFamily="34" charset="0"/>
              </a:rPr>
              <a:t>PWM</a:t>
            </a:r>
            <a:endParaRPr lang="en-US" sz="9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3474546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Component selection rationale</a:t>
            </a:r>
            <a:endParaRPr lang="en-US" dirty="0"/>
          </a:p>
        </p:txBody>
      </p:sp>
      <p:sp>
        <p:nvSpPr>
          <p:cNvPr id="3" name="Content Placeholder 2"/>
          <p:cNvSpPr>
            <a:spLocks noGrp="1"/>
          </p:cNvSpPr>
          <p:nvPr>
            <p:ph idx="1"/>
          </p:nvPr>
        </p:nvSpPr>
        <p:spPr/>
        <p:txBody>
          <a:bodyPr>
            <a:normAutofit/>
          </a:bodyPr>
          <a:lstStyle/>
          <a:p>
            <a:r>
              <a:rPr lang="en-US" sz="2400" dirty="0" smtClean="0"/>
              <a:t>MICROCONTROLLER</a:t>
            </a:r>
          </a:p>
          <a:p>
            <a:r>
              <a:rPr lang="en-US" sz="2400" dirty="0" smtClean="0"/>
              <a:t>BLUETOOTH</a:t>
            </a:r>
          </a:p>
          <a:p>
            <a:r>
              <a:rPr lang="en-US" sz="2400" dirty="0" smtClean="0"/>
              <a:t>POSITIONING:</a:t>
            </a:r>
          </a:p>
          <a:p>
            <a:pPr lvl="1"/>
            <a:r>
              <a:rPr lang="en-US" sz="2000" dirty="0" smtClean="0"/>
              <a:t>GPS</a:t>
            </a:r>
          </a:p>
          <a:p>
            <a:pPr lvl="1"/>
            <a:r>
              <a:rPr lang="en-US" sz="2000" dirty="0" smtClean="0"/>
              <a:t>COMPASS</a:t>
            </a:r>
          </a:p>
          <a:p>
            <a:r>
              <a:rPr lang="en-US" sz="2400" dirty="0" smtClean="0"/>
              <a:t>POWER:</a:t>
            </a:r>
          </a:p>
          <a:p>
            <a:pPr lvl="1"/>
            <a:r>
              <a:rPr lang="en-US" sz="2000" dirty="0" smtClean="0"/>
              <a:t>FUEL GAUGE</a:t>
            </a:r>
          </a:p>
          <a:p>
            <a:pPr lvl="1"/>
            <a:r>
              <a:rPr lang="en-US" sz="2000" dirty="0" smtClean="0"/>
              <a:t>BATTERY RE-CHARGE CHIP</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MICROCONTROLLER RATIONALE</a:t>
            </a:r>
            <a:endParaRPr lang="en-US" dirty="0"/>
          </a:p>
        </p:txBody>
      </p:sp>
      <p:sp>
        <p:nvSpPr>
          <p:cNvPr id="3" name="Content Placeholder 2"/>
          <p:cNvSpPr>
            <a:spLocks noGrp="1"/>
          </p:cNvSpPr>
          <p:nvPr>
            <p:ph idx="1"/>
          </p:nvPr>
        </p:nvSpPr>
        <p:spPr/>
        <p:txBody>
          <a:bodyPr/>
          <a:lstStyle/>
          <a:p>
            <a:r>
              <a:rPr lang="en-US" dirty="0" smtClean="0"/>
              <a:t>NXP LPC1768   </a:t>
            </a:r>
          </a:p>
          <a:p>
            <a:pPr lvl="1"/>
            <a:r>
              <a:rPr lang="en-US" sz="1800" dirty="0" err="1" smtClean="0"/>
              <a:t>mBed</a:t>
            </a:r>
            <a:r>
              <a:rPr lang="en-US" sz="1800" dirty="0"/>
              <a:t> </a:t>
            </a:r>
            <a:r>
              <a:rPr lang="en-US" sz="1800" dirty="0" smtClean="0"/>
              <a:t>prototyping environment and compiler</a:t>
            </a:r>
          </a:p>
          <a:p>
            <a:pPr lvl="2"/>
            <a:r>
              <a:rPr lang="en-US" sz="1800" dirty="0"/>
              <a:t>Q</a:t>
            </a:r>
            <a:r>
              <a:rPr lang="en-US" sz="1800" dirty="0" smtClean="0"/>
              <a:t>uick and efficient prototyping with </a:t>
            </a:r>
            <a:r>
              <a:rPr lang="en-US" sz="1800" dirty="0" err="1" smtClean="0"/>
              <a:t>mbed</a:t>
            </a:r>
            <a:r>
              <a:rPr lang="en-US" sz="1800" dirty="0" smtClean="0"/>
              <a:t> SDK</a:t>
            </a:r>
          </a:p>
          <a:p>
            <a:pPr lvl="2"/>
            <a:r>
              <a:rPr lang="en-US" sz="1800" dirty="0" smtClean="0"/>
              <a:t>Ease of use</a:t>
            </a:r>
          </a:p>
          <a:p>
            <a:pPr lvl="2"/>
            <a:r>
              <a:rPr lang="en-US" sz="1800" dirty="0" smtClean="0"/>
              <a:t>Good amount of sample code/libraries exist</a:t>
            </a:r>
          </a:p>
          <a:p>
            <a:pPr lvl="1"/>
            <a:r>
              <a:rPr lang="en-US" sz="1800" dirty="0" smtClean="0"/>
              <a:t>Enough ports for necessary peripherals</a:t>
            </a:r>
          </a:p>
          <a:p>
            <a:pPr lvl="2"/>
            <a:r>
              <a:rPr lang="en-US" sz="1800" dirty="0" smtClean="0"/>
              <a:t>3x UART, </a:t>
            </a:r>
            <a:r>
              <a:rPr lang="en-US" sz="1800" dirty="0"/>
              <a:t>2</a:t>
            </a:r>
            <a:r>
              <a:rPr lang="en-US" sz="1800" dirty="0" smtClean="0"/>
              <a:t>x I2C, </a:t>
            </a:r>
            <a:r>
              <a:rPr lang="en-US" sz="1800" dirty="0"/>
              <a:t>6</a:t>
            </a:r>
            <a:r>
              <a:rPr lang="en-US" sz="1800" dirty="0" smtClean="0"/>
              <a:t>x PWM channels</a:t>
            </a:r>
          </a:p>
          <a:p>
            <a:pPr lvl="2"/>
            <a:r>
              <a:rPr lang="en-US" sz="1800" dirty="0" smtClean="0"/>
              <a:t>Input capture pins with timer </a:t>
            </a:r>
          </a:p>
          <a:p>
            <a:pPr lvl="2"/>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POSITIONING/Communication Components RATIONALE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GPS: UP-501</a:t>
            </a:r>
          </a:p>
          <a:p>
            <a:pPr lvl="1"/>
            <a:r>
              <a:rPr lang="en-US" dirty="0" smtClean="0"/>
              <a:t>Most cost effective according to comparison study (</a:t>
            </a:r>
            <a:r>
              <a:rPr lang="en-US" dirty="0" err="1" smtClean="0"/>
              <a:t>Sparkfun</a:t>
            </a:r>
            <a:r>
              <a:rPr lang="en-US" dirty="0" smtClean="0"/>
              <a:t>)</a:t>
            </a:r>
          </a:p>
          <a:p>
            <a:pPr lvl="1"/>
            <a:r>
              <a:rPr lang="en-US" dirty="0" smtClean="0"/>
              <a:t>Low power consumption ~80mW</a:t>
            </a:r>
          </a:p>
          <a:p>
            <a:pPr lvl="1"/>
            <a:r>
              <a:rPr lang="en-US" dirty="0"/>
              <a:t>C</a:t>
            </a:r>
            <a:r>
              <a:rPr lang="en-US" dirty="0" smtClean="0"/>
              <a:t>onfigurable update rate (up to 10 Hz)</a:t>
            </a:r>
          </a:p>
          <a:p>
            <a:pPr lvl="1"/>
            <a:r>
              <a:rPr lang="en-US" dirty="0" smtClean="0"/>
              <a:t>High accuracy ~2.5m</a:t>
            </a:r>
          </a:p>
          <a:p>
            <a:pPr lvl="1"/>
            <a:endParaRPr lang="en-US" dirty="0" smtClean="0"/>
          </a:p>
          <a:p>
            <a:r>
              <a:rPr lang="en-US" dirty="0" smtClean="0"/>
              <a:t>BLUETOOTH: RN-41</a:t>
            </a:r>
          </a:p>
          <a:p>
            <a:pPr lvl="1"/>
            <a:r>
              <a:rPr lang="en-US" dirty="0" smtClean="0"/>
              <a:t>Class 1 device (range up to 100m as opposed to Class 2, 10m)</a:t>
            </a:r>
          </a:p>
          <a:p>
            <a:pPr lvl="1"/>
            <a:r>
              <a:rPr lang="en-US" dirty="0" smtClean="0"/>
              <a:t>LEDs indicating the status of the connection</a:t>
            </a:r>
          </a:p>
          <a:p>
            <a:pPr marL="468630" lvl="1" indent="0">
              <a:buNone/>
            </a:pPr>
            <a:endParaRPr lang="en-US" dirty="0" smtClean="0"/>
          </a:p>
          <a:p>
            <a:r>
              <a:rPr lang="en-US" dirty="0" smtClean="0"/>
              <a:t>Compass: LSM303DLM</a:t>
            </a:r>
            <a:endParaRPr lang="en-US" dirty="0"/>
          </a:p>
          <a:p>
            <a:pPr lvl="1"/>
            <a:r>
              <a:rPr lang="en-US" dirty="0" smtClean="0"/>
              <a:t>Cheapest 3-axis compass with tilt compensation </a:t>
            </a:r>
            <a:endParaRPr lang="en-US" dirty="0"/>
          </a:p>
          <a:p>
            <a:pPr lvl="1"/>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components RATIONALE</a:t>
            </a:r>
            <a:endParaRPr lang="en-US" dirty="0"/>
          </a:p>
        </p:txBody>
      </p:sp>
      <p:sp>
        <p:nvSpPr>
          <p:cNvPr id="3" name="Content Placeholder 2"/>
          <p:cNvSpPr>
            <a:spLocks noGrp="1"/>
          </p:cNvSpPr>
          <p:nvPr>
            <p:ph idx="1"/>
          </p:nvPr>
        </p:nvSpPr>
        <p:spPr/>
        <p:txBody>
          <a:bodyPr/>
          <a:lstStyle/>
          <a:p>
            <a:r>
              <a:rPr lang="en-US" dirty="0" smtClean="0"/>
              <a:t>FUEL GAUGE: LTC4150</a:t>
            </a:r>
          </a:p>
          <a:p>
            <a:pPr lvl="1"/>
            <a:r>
              <a:rPr lang="en-US" dirty="0" smtClean="0"/>
              <a:t>Compatible with six NiMH cell configuration</a:t>
            </a:r>
          </a:p>
          <a:p>
            <a:pPr lvl="1"/>
            <a:r>
              <a:rPr lang="en-US" dirty="0" smtClean="0"/>
              <a:t>Low feature and simple interfacing</a:t>
            </a:r>
          </a:p>
          <a:p>
            <a:pPr lvl="2"/>
            <a:r>
              <a:rPr lang="en-US" dirty="0" smtClean="0"/>
              <a:t>Interrupt counting or input capture</a:t>
            </a:r>
            <a:r>
              <a:rPr lang="en-US" dirty="0"/>
              <a:t> </a:t>
            </a:r>
            <a:endParaRPr lang="en-US" dirty="0" smtClean="0"/>
          </a:p>
          <a:p>
            <a:endParaRPr lang="en-US" dirty="0" smtClean="0"/>
          </a:p>
          <a:p>
            <a:r>
              <a:rPr lang="en-US" dirty="0" smtClean="0"/>
              <a:t>BATTERY RE-CHARGE CHIP:</a:t>
            </a:r>
          </a:p>
          <a:p>
            <a:pPr lvl="1"/>
            <a:r>
              <a:rPr lang="en-US" dirty="0" smtClean="0"/>
              <a:t>Compatible with six NiMH cell configuration</a:t>
            </a:r>
          </a:p>
          <a:p>
            <a:pPr lvl="1"/>
            <a:r>
              <a:rPr lang="en-US" dirty="0" smtClean="0"/>
              <a:t>Switch mode charging for high efficiency and low heat dissipation </a:t>
            </a:r>
          </a:p>
          <a:p>
            <a:pPr lvl="1"/>
            <a:r>
              <a:rPr lang="en-US" dirty="0" smtClean="0"/>
              <a:t>Accurate charge termination (</a:t>
            </a:r>
            <a:r>
              <a:rPr lang="en-US" dirty="0" err="1" smtClean="0"/>
              <a:t>dT</a:t>
            </a:r>
            <a:r>
              <a:rPr lang="en-US" dirty="0" smtClean="0"/>
              <a:t>/</a:t>
            </a:r>
            <a:r>
              <a:rPr lang="en-US" dirty="0" err="1" smtClean="0"/>
              <a:t>dt</a:t>
            </a:r>
            <a:r>
              <a:rPr lang="en-US" dirty="0" smtClean="0"/>
              <a:t> method)</a:t>
            </a:r>
            <a:r>
              <a:rPr lang="en-US" dirty="0"/>
              <a:t> </a:t>
            </a:r>
            <a:r>
              <a:rPr lang="en-US" dirty="0" smtClean="0"/>
              <a:t>for safety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983</TotalTime>
  <Words>2286</Words>
  <Application>Microsoft Office PowerPoint</Application>
  <PresentationFormat>On-screen Show (4:3)</PresentationFormat>
  <Paragraphs>274</Paragraphs>
  <Slides>45</Slides>
  <Notes>26</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Urban Pop</vt:lpstr>
      <vt:lpstr>Doodle    Drive</vt:lpstr>
      <vt:lpstr>Outline</vt:lpstr>
      <vt:lpstr>Project Overview</vt:lpstr>
      <vt:lpstr>Project-specific success criteria</vt:lpstr>
      <vt:lpstr>Block Diagram</vt:lpstr>
      <vt:lpstr>Component selection rationale</vt:lpstr>
      <vt:lpstr>MICROCONTROLLER RATIONALE</vt:lpstr>
      <vt:lpstr>POSITIONING/Communication Components RATIONALE</vt:lpstr>
      <vt:lpstr>POWER components RATIONALE</vt:lpstr>
      <vt:lpstr>PACKAGING DESIGN</vt:lpstr>
      <vt:lpstr>PACKAGING DESIGN</vt:lpstr>
      <vt:lpstr>PowerPoint Presentation</vt:lpstr>
      <vt:lpstr>MicroController</vt:lpstr>
      <vt:lpstr>COMPASS</vt:lpstr>
      <vt:lpstr>GPS</vt:lpstr>
      <vt:lpstr>BLUETOOTH</vt:lpstr>
      <vt:lpstr>Ultrasonic / Encoder / Servo</vt:lpstr>
      <vt:lpstr>H-BridgE</vt:lpstr>
      <vt:lpstr>Reset / ProgramminG Switch</vt:lpstr>
      <vt:lpstr>FUEL GAUGE</vt:lpstr>
      <vt:lpstr>VOLTAGE REGULATORS</vt:lpstr>
      <vt:lpstr>RECHARGE CIRCUIT</vt:lpstr>
      <vt:lpstr>PCB LAYOUT: DESIGN CONSIDERATIONS</vt:lpstr>
      <vt:lpstr>PCB LAYOUT – 7.3 x 5.5 in</vt:lpstr>
      <vt:lpstr>PowerPoint Presentation</vt:lpstr>
      <vt:lpstr>PCB LAYOUT: Micro</vt:lpstr>
      <vt:lpstr>PCB LAYOUT: Micro</vt:lpstr>
      <vt:lpstr>PCB LAYOUT: Micro</vt:lpstr>
      <vt:lpstr>PCB LAYOUT: POwer</vt:lpstr>
      <vt:lpstr>PCB LAYOUT:  VOLTAGE REGULATORS</vt:lpstr>
      <vt:lpstr>PCB LAYOUT:  VOLTAGE REGULATORS</vt:lpstr>
      <vt:lpstr>PCB LAYOUT:  CHARGING CHIP</vt:lpstr>
      <vt:lpstr>PCB LAYOUT:  CHARGING CHIP</vt:lpstr>
      <vt:lpstr>PCB LAYOUT: MOTORS</vt:lpstr>
      <vt:lpstr>PCB LAYOUT: MOTORS</vt:lpstr>
      <vt:lpstr>PCB LAYOUT: PERIPHERALS</vt:lpstr>
      <vt:lpstr>PCB LAYOUT: GPS + BLUETOOTH</vt:lpstr>
      <vt:lpstr>PCB LAYOUT: GPS + BLUETOOTH</vt:lpstr>
      <vt:lpstr>PCB LAYOUT: Compass + Servo + JTAG +</vt:lpstr>
      <vt:lpstr>PCB LAYOUT: Compass + Servo + JTAG +</vt:lpstr>
      <vt:lpstr>Software Preliminary Design</vt:lpstr>
      <vt:lpstr>Software Preliminary Design</vt:lpstr>
      <vt:lpstr>Software Preliminary Design</vt:lpstr>
      <vt:lpstr>PROJECT TIMELINE</vt:lpstr>
      <vt:lpstr>PowerPoint Presentation</vt:lpstr>
    </vt:vector>
  </TitlesOfParts>
  <Company>Engineering Computer Network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Doodle Drive</dc:title>
  <dc:creator>Curtis, Alexander</dc:creator>
  <cp:lastModifiedBy>ECE 477 group 6</cp:lastModifiedBy>
  <cp:revision>157</cp:revision>
  <dcterms:created xsi:type="dcterms:W3CDTF">2013-01-22T19:26:44Z</dcterms:created>
  <dcterms:modified xsi:type="dcterms:W3CDTF">2013-02-27T16:13:50Z</dcterms:modified>
</cp:coreProperties>
</file>