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322" r:id="rId2"/>
    <p:sldId id="361" r:id="rId3"/>
    <p:sldId id="362" r:id="rId4"/>
    <p:sldId id="363" r:id="rId5"/>
    <p:sldId id="366" r:id="rId6"/>
    <p:sldId id="368" r:id="rId7"/>
    <p:sldId id="367" r:id="rId8"/>
    <p:sldId id="369" r:id="rId9"/>
    <p:sldId id="370" r:id="rId10"/>
    <p:sldId id="371" r:id="rId11"/>
    <p:sldId id="372" r:id="rId12"/>
    <p:sldId id="373" r:id="rId13"/>
    <p:sldId id="374" r:id="rId14"/>
    <p:sldId id="348" r:id="rId15"/>
    <p:sldId id="347" r:id="rId16"/>
    <p:sldId id="349" r:id="rId17"/>
    <p:sldId id="350" r:id="rId18"/>
    <p:sldId id="364" r:id="rId19"/>
    <p:sldId id="351" r:id="rId20"/>
    <p:sldId id="365" r:id="rId21"/>
    <p:sldId id="352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53" r:id="rId30"/>
  </p:sldIdLst>
  <p:sldSz cx="9144000" cy="6858000" type="screen4x3"/>
  <p:notesSz cx="9925050" cy="67929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058" autoAdjust="0"/>
  </p:normalViewPr>
  <p:slideViewPr>
    <p:cSldViewPr snapToGrid="0" snapToObjects="1">
      <p:cViewPr varScale="1">
        <p:scale>
          <a:sx n="92" d="100"/>
          <a:sy n="92" d="100"/>
        </p:scale>
        <p:origin x="21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0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053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338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214D2-EEFA-3F42-A1C3-516C1048F965}" type="datetimeFigureOut">
              <a:rPr kumimoji="1" lang="ko-KR" altLang="en-US" smtClean="0"/>
              <a:t>2018-08-14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7525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68663"/>
            <a:ext cx="7940675" cy="267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1600"/>
            <a:ext cx="4300538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338" y="645160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35CC-0E04-7D4B-B489-835F33D6D7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635CC-0E04-7D4B-B489-835F33D6D76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28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B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5262" y="3578570"/>
            <a:ext cx="3328737" cy="377914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Presenter name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599"/>
            <a:ext cx="7772400" cy="1876927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1076325" y="3248526"/>
            <a:ext cx="6940091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4443594"/>
            <a:ext cx="3948602" cy="7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F2FE-1D3B-4A48-A119-50DB62E955DA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3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9D59-596B-4D4C-A939-CD2619464B0C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6609346"/>
            <a:ext cx="9144000" cy="240633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211" y="1292873"/>
            <a:ext cx="8221579" cy="4989140"/>
          </a:xfrm>
        </p:spPr>
        <p:txBody>
          <a:bodyPr>
            <a:normAutofit/>
          </a:bodyPr>
          <a:lstStyle>
            <a:lvl1pPr>
              <a:defRPr sz="2000">
                <a:latin typeface="+mj-ea"/>
                <a:ea typeface="+mj-ea"/>
              </a:defRPr>
            </a:lvl1pPr>
            <a:lvl2pPr>
              <a:defRPr sz="18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Master text style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level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level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Fourth level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1895" y="6609346"/>
            <a:ext cx="633664" cy="248654"/>
          </a:xfr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E2DA972-6BB9-4548-9A10-32F29043A8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1002632"/>
          </a:xfrm>
          <a:prstGeom prst="rect">
            <a:avLst/>
          </a:prstGeom>
          <a:solidFill>
            <a:srgbClr val="0B3162"/>
          </a:solidFill>
          <a:ln>
            <a:solidFill>
              <a:srgbClr val="0B31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015" y="192506"/>
            <a:ext cx="8306775" cy="673769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Master Title</a:t>
            </a:r>
            <a:endParaRPr 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0" y="997346"/>
            <a:ext cx="9144000" cy="0"/>
          </a:xfrm>
          <a:prstGeom prst="line">
            <a:avLst/>
          </a:prstGeom>
          <a:ln w="19050">
            <a:solidFill>
              <a:srgbClr val="D41F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99" y="138354"/>
            <a:ext cx="1538506" cy="6953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3" y="6712258"/>
            <a:ext cx="3145542" cy="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919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0B31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20" y="2816643"/>
            <a:ext cx="7886700" cy="1971923"/>
          </a:xfrm>
        </p:spPr>
        <p:txBody>
          <a:bodyPr anchor="t"/>
          <a:lstStyle>
            <a:lvl1pPr>
              <a:defRPr sz="6000" baseline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defRPr>
            </a:lvl1pPr>
          </a:lstStyle>
          <a:p>
            <a:r>
              <a:rPr lang="en-US" dirty="0" smtClean="0"/>
              <a:t>Chapter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41" y="2221831"/>
            <a:ext cx="3763628" cy="489283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서울남산체 L" panose="02020603020101020101" pitchFamily="18" charset="-127"/>
                <a:ea typeface="서울남산체 L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Chapter number here</a:t>
            </a:r>
            <a:endParaRPr lang="ko-KR" altLang="en-US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33" y="6127438"/>
            <a:ext cx="2712726" cy="5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6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376D1-8A93-45F8-ACEA-6237A994BD59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7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5262-D847-4053-973A-3CA61F6EF397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4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321E-80CB-4BC9-9C59-F188D686D85B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6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3B93-CD5C-49CE-97E1-E55B5CC5F300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49F7-1BD7-4C74-AC40-9C575F64793F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6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43BD-B562-47B5-9C92-F1DC712E45D4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1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9B219-7F63-4386-880D-E03BCBCDC7B3}" type="datetime1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Copyright  2015 Perception and Interlligence Lab., Seoul National University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A972-6BB9-4548-9A10-32F29043A8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8585" y="2015323"/>
            <a:ext cx="8452338" cy="1876927"/>
            <a:chOff x="398585" y="1732515"/>
            <a:chExt cx="8452338" cy="1876927"/>
          </a:xfrm>
        </p:grpSpPr>
        <p:sp>
          <p:nvSpPr>
            <p:cNvPr id="4" name="제목 2"/>
            <p:cNvSpPr txBox="1">
              <a:spLocks/>
            </p:cNvSpPr>
            <p:nvPr/>
          </p:nvSpPr>
          <p:spPr>
            <a:xfrm>
              <a:off x="398585" y="1732515"/>
              <a:ext cx="8452338" cy="18769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 baseline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  <a:cs typeface="+mj-cs"/>
                </a:defRPr>
              </a:lvl1pPr>
            </a:lstStyle>
            <a:p>
              <a:pPr algn="ctr"/>
              <a:r>
                <a:rPr lang="ko-KR" altLang="en-US" sz="3600" b="1" dirty="0" smtClean="0">
                  <a:latin typeface="+mn-lt"/>
                  <a:ea typeface="+mn-ea"/>
                  <a:cs typeface="AppleGothic" charset="-127"/>
                </a:rPr>
                <a:t>실습</a:t>
              </a:r>
              <a:endParaRPr lang="en-US" sz="3600" b="1" dirty="0">
                <a:latin typeface="+mn-lt"/>
                <a:ea typeface="+mn-ea"/>
                <a:cs typeface="AppleGothic" charset="-127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79231" y="2591632"/>
              <a:ext cx="749104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패키지 로드 </a:t>
            </a:r>
            <a:r>
              <a:rPr lang="en-US" altLang="ko-KR" b="1" dirty="0"/>
              <a:t>&amp; </a:t>
            </a:r>
            <a:r>
              <a:rPr lang="ko-KR" altLang="en-US" b="1" dirty="0"/>
              <a:t>데이터 읽기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136" y="6383565"/>
            <a:ext cx="5549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dirty="0">
                <a:solidFill>
                  <a:srgbClr val="000000"/>
                </a:solidFill>
                <a:latin typeface="+mn-ea"/>
              </a:rPr>
              <a:t>출처: 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http://dataaspirant.com/2017/01/25/svm-classifier-implemenation-python-scikit-learn</a:t>
            </a:r>
            <a:r>
              <a:rPr lang="en-US" altLang="ko-KR" sz="1000" dirty="0" smtClean="0">
                <a:solidFill>
                  <a:srgbClr val="333333"/>
                </a:solidFill>
                <a:latin typeface="+mn-ea"/>
              </a:rPr>
              <a:t>/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4689" y="2498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9609" y="2464775"/>
            <a:ext cx="37224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sklearn.datasets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load_breast_cancer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sklearn.model_selection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train_test_split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sklearn.neural_network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MLPClassifier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sklearn.metrics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precision_score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sklearn.metrics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recall_score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sklearn.metrics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confusion_matrix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cancer =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load_breast_cancer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()</a:t>
            </a:r>
          </a:p>
          <a:p>
            <a:pPr lvl="0"/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cancer.keys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()</a:t>
            </a:r>
          </a:p>
          <a:p>
            <a:pPr lvl="0"/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X = cancer['data']</a:t>
            </a: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y = cancer['target']</a:t>
            </a:r>
          </a:p>
          <a:p>
            <a:pPr lvl="0"/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X_train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,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X_test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,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y_train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,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y_test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=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train_test_split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(X, y)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5" y="2751090"/>
            <a:ext cx="42386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MLP </a:t>
            </a:r>
            <a:r>
              <a:rPr lang="ko-KR" altLang="en-US" dirty="0" smtClean="0"/>
              <a:t>모델 준비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64" y="1522700"/>
            <a:ext cx="6086475" cy="2066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4864" y="4214877"/>
            <a:ext cx="574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clf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MLPClassifier</a:t>
            </a:r>
            <a:r>
              <a:rPr lang="en-US" altLang="ko-KR" sz="1200" dirty="0"/>
              <a:t>(solver='</a:t>
            </a:r>
            <a:r>
              <a:rPr lang="en-US" altLang="ko-KR" sz="1200" dirty="0" err="1"/>
              <a:t>lbfgs</a:t>
            </a:r>
            <a:r>
              <a:rPr lang="en-US" altLang="ko-KR" sz="1200" dirty="0"/>
              <a:t>', alpha=1e-5, </a:t>
            </a:r>
            <a:r>
              <a:rPr lang="en-US" altLang="ko-KR" sz="1200" dirty="0" err="1"/>
              <a:t>hidden_layer_sizes</a:t>
            </a:r>
            <a:r>
              <a:rPr lang="en-US" altLang="ko-KR" sz="1200" dirty="0"/>
              <a:t>=(5, 2),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=1)</a:t>
            </a:r>
          </a:p>
          <a:p>
            <a:r>
              <a:rPr lang="en-US" altLang="ko-KR" sz="1200" dirty="0" err="1"/>
              <a:t>clf.fit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911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Metric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2" y="2592099"/>
            <a:ext cx="3924300" cy="1819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0359" y="3086237"/>
            <a:ext cx="3638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y_pred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clf.predict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precision_score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, average='macro'))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recall_score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, average='macro'))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064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SVM</a:t>
            </a:r>
            <a:r>
              <a:rPr lang="ko-KR" altLang="en-US" dirty="0" smtClean="0"/>
              <a:t>에서 돌렸던 </a:t>
            </a:r>
            <a:r>
              <a:rPr lang="en-US" altLang="ko-KR" dirty="0" smtClean="0"/>
              <a:t>iris dataset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MLP</a:t>
            </a:r>
            <a:r>
              <a:rPr lang="ko-KR" altLang="en-US" dirty="0" smtClean="0"/>
              <a:t>를 학습시켜 보세요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해보기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289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CNN - MNIST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Chapter </a:t>
            </a:r>
            <a:r>
              <a:rPr lang="en-US" altLang="ko-KR" dirty="0" smtClean="0">
                <a:latin typeface="+mj-ea"/>
                <a:ea typeface="+mj-ea"/>
              </a:rPr>
              <a:t>03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1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패키지 </a:t>
            </a:r>
            <a:r>
              <a:rPr lang="ko-KR" altLang="en-US" b="1" dirty="0" smtClean="0"/>
              <a:t>로드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9981" y="6286158"/>
            <a:ext cx="3328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출처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: http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://m.blog.daum.net/goodgodgd/22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93" y="4037493"/>
            <a:ext cx="45331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# </a:t>
            </a:r>
            <a:r>
              <a:rPr lang="ko-KR" altLang="en-US" sz="1200" b="1" dirty="0"/>
              <a:t>관련 패키지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라이브러리</a:t>
            </a:r>
            <a:r>
              <a:rPr lang="en-US" altLang="ko-KR" sz="1200" b="1" dirty="0"/>
              <a:t>) </a:t>
            </a:r>
            <a:r>
              <a:rPr lang="ko-KR" altLang="en-US" sz="1200" b="1" dirty="0" smtClean="0"/>
              <a:t>로딩</a:t>
            </a:r>
            <a:endParaRPr lang="ko-KR" altLang="en-US" sz="1200" dirty="0"/>
          </a:p>
          <a:p>
            <a:r>
              <a:rPr lang="en-US" altLang="ko-KR" sz="1200" dirty="0"/>
              <a:t>from __future__ import </a:t>
            </a:r>
            <a:r>
              <a:rPr lang="en-US" altLang="ko-KR" sz="1200" dirty="0" err="1"/>
              <a:t>print_function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  <a:br>
              <a:rPr lang="en-US" altLang="ko-KR" sz="1200" dirty="0"/>
            </a:br>
            <a:r>
              <a:rPr lang="en-US" altLang="ko-KR" sz="1200" dirty="0" err="1"/>
              <a:t>np.random.seed</a:t>
            </a:r>
            <a:r>
              <a:rPr lang="en-US" altLang="ko-KR" sz="1200" dirty="0"/>
              <a:t>(1337)  # for reproducibility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from </a:t>
            </a:r>
            <a:r>
              <a:rPr lang="en-US" altLang="ko-KR" sz="1200" dirty="0" err="1"/>
              <a:t>keras.datasets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mnist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from </a:t>
            </a:r>
            <a:r>
              <a:rPr lang="en-US" altLang="ko-KR" sz="1200" dirty="0" err="1"/>
              <a:t>keras.models</a:t>
            </a:r>
            <a:r>
              <a:rPr lang="en-US" altLang="ko-KR" sz="1200" dirty="0"/>
              <a:t> import Sequential</a:t>
            </a:r>
            <a:br>
              <a:rPr lang="en-US" altLang="ko-KR" sz="1200" dirty="0"/>
            </a:br>
            <a:r>
              <a:rPr lang="en-US" altLang="ko-KR" sz="1200" dirty="0"/>
              <a:t>from </a:t>
            </a:r>
            <a:r>
              <a:rPr lang="en-US" altLang="ko-KR" sz="1200" dirty="0" err="1"/>
              <a:t>keras.layers.core</a:t>
            </a:r>
            <a:r>
              <a:rPr lang="en-US" altLang="ko-KR" sz="1200" dirty="0"/>
              <a:t> import Dense, Dropout, Activation, Flatten</a:t>
            </a:r>
            <a:br>
              <a:rPr lang="en-US" altLang="ko-KR" sz="1200" dirty="0"/>
            </a:br>
            <a:r>
              <a:rPr lang="en-US" altLang="ko-KR" sz="1200" dirty="0"/>
              <a:t>from </a:t>
            </a:r>
            <a:r>
              <a:rPr lang="en-US" altLang="ko-KR" sz="1200" dirty="0" err="1"/>
              <a:t>keras.layers.convolutional</a:t>
            </a:r>
            <a:r>
              <a:rPr lang="en-US" altLang="ko-KR" sz="1200" dirty="0"/>
              <a:t> import Convolution2D, MaxPooling2D</a:t>
            </a:r>
            <a:br>
              <a:rPr lang="en-US" altLang="ko-KR" sz="1200" dirty="0"/>
            </a:br>
            <a:r>
              <a:rPr lang="en-US" altLang="ko-KR" sz="1200" dirty="0"/>
              <a:t>from </a:t>
            </a:r>
            <a:r>
              <a:rPr lang="en-US" altLang="ko-KR" sz="1200" dirty="0" err="1"/>
              <a:t>keras.utils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np_utils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93" y="1336357"/>
            <a:ext cx="6249923" cy="26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parameter setting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5" y="1891151"/>
            <a:ext cx="5300759" cy="2930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7284" y="2110077"/>
            <a:ext cx="264546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# CNN </a:t>
            </a:r>
            <a:r>
              <a:rPr lang="ko-KR" altLang="en-US" sz="1200" b="1" dirty="0"/>
              <a:t>구조 변수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 err="1"/>
              <a:t>batch_size</a:t>
            </a:r>
            <a:r>
              <a:rPr lang="en-US" altLang="ko-KR" sz="1200" dirty="0"/>
              <a:t> = 128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nb_classes</a:t>
            </a:r>
            <a:r>
              <a:rPr lang="en-US" altLang="ko-KR" sz="1200" dirty="0"/>
              <a:t> = 10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nb_epoch</a:t>
            </a:r>
            <a:r>
              <a:rPr lang="en-US" altLang="ko-KR" sz="1200" dirty="0"/>
              <a:t> = 12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 input image dimensions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img_rows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img_cols</a:t>
            </a:r>
            <a:r>
              <a:rPr lang="en-US" altLang="ko-KR" sz="1200" dirty="0"/>
              <a:t> = 28, 28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 number of convolutional filters to use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nb_filters</a:t>
            </a:r>
            <a:r>
              <a:rPr lang="en-US" altLang="ko-KR" sz="1200" dirty="0"/>
              <a:t> = 32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 size of pooling area for max pooling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nb_pool</a:t>
            </a:r>
            <a:r>
              <a:rPr lang="en-US" altLang="ko-KR" sz="1200" dirty="0"/>
              <a:t> = 2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 convolution kernel size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nb_conv</a:t>
            </a:r>
            <a:r>
              <a:rPr lang="en-US" altLang="ko-KR" sz="1200" dirty="0"/>
              <a:t> = 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528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en-US" altLang="ko-KR" b="1" dirty="0"/>
              <a:t>preprocessing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95" y="1213833"/>
            <a:ext cx="7351014" cy="51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</a:t>
            </a:r>
            <a:r>
              <a:rPr lang="en-US" altLang="ko-KR" b="1" dirty="0" smtClean="0"/>
              <a:t>preprocessing code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6146" y="1823942"/>
            <a:ext cx="434651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# MNIST </a:t>
            </a:r>
            <a:r>
              <a:rPr lang="ko-KR" altLang="en-US" sz="1200" b="1" dirty="0"/>
              <a:t>데이터 불러와서 </a:t>
            </a:r>
            <a:r>
              <a:rPr lang="en-US" altLang="ko-KR" sz="1200" b="1" dirty="0"/>
              <a:t>CNN input </a:t>
            </a:r>
            <a:r>
              <a:rPr lang="ko-KR" altLang="en-US" sz="1200" b="1" dirty="0"/>
              <a:t>규격에 맞게 변형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en-US" altLang="ko-KR" sz="1200" dirty="0"/>
              <a:t># the data, shuffled and split between </a:t>
            </a:r>
            <a:r>
              <a:rPr lang="en-US" altLang="ko-KR" sz="1200" dirty="0" err="1"/>
              <a:t>tran</a:t>
            </a:r>
            <a:r>
              <a:rPr lang="en-US" altLang="ko-KR" sz="1200" dirty="0"/>
              <a:t> and test sets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), 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) = </a:t>
            </a:r>
            <a:r>
              <a:rPr lang="en-US" altLang="ko-KR" sz="1200" dirty="0" err="1"/>
              <a:t>mnist.load_data</a:t>
            </a:r>
            <a:r>
              <a:rPr lang="en-US" altLang="ko-KR" sz="1200" dirty="0"/>
              <a:t>()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X_train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X_train.reshape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X_train.shape</a:t>
            </a:r>
            <a:r>
              <a:rPr lang="en-US" altLang="ko-KR" sz="1200" dirty="0"/>
              <a:t>[0], 1, </a:t>
            </a:r>
            <a:r>
              <a:rPr lang="en-US" altLang="ko-KR" sz="1200" dirty="0" err="1"/>
              <a:t>img_rows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img_cols</a:t>
            </a:r>
            <a:r>
              <a:rPr lang="en-US" altLang="ko-KR" sz="1200" dirty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X_test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X_test.reshape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X_test.shape</a:t>
            </a:r>
            <a:r>
              <a:rPr lang="en-US" altLang="ko-KR" sz="1200" dirty="0"/>
              <a:t>[0], 1, </a:t>
            </a:r>
            <a:r>
              <a:rPr lang="en-US" altLang="ko-KR" sz="1200" dirty="0" err="1"/>
              <a:t>img_rows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img_cols</a:t>
            </a:r>
            <a:r>
              <a:rPr lang="en-US" altLang="ko-KR" sz="1200" dirty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X_train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X_train.astype</a:t>
            </a:r>
            <a:r>
              <a:rPr lang="en-US" altLang="ko-KR" sz="1200" dirty="0"/>
              <a:t>('float32')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X_test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X_test.astype</a:t>
            </a:r>
            <a:r>
              <a:rPr lang="en-US" altLang="ko-KR" sz="1200" dirty="0"/>
              <a:t>('float32')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X_train</a:t>
            </a:r>
            <a:r>
              <a:rPr lang="en-US" altLang="ko-KR" sz="1200" dirty="0"/>
              <a:t> /= 255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X_test</a:t>
            </a:r>
            <a:r>
              <a:rPr lang="en-US" altLang="ko-KR" sz="1200" dirty="0"/>
              <a:t> /= 255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print('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 shape:', </a:t>
            </a:r>
            <a:r>
              <a:rPr lang="en-US" altLang="ko-KR" sz="1200" dirty="0" err="1"/>
              <a:t>X_train.shape</a:t>
            </a:r>
            <a:r>
              <a:rPr lang="en-US" altLang="ko-KR" sz="1200" dirty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print(</a:t>
            </a:r>
            <a:r>
              <a:rPr lang="en-US" altLang="ko-KR" sz="1200" dirty="0" err="1"/>
              <a:t>X_train.shape</a:t>
            </a:r>
            <a:r>
              <a:rPr lang="en-US" altLang="ko-KR" sz="1200" dirty="0"/>
              <a:t>[0], 'train samples')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print(</a:t>
            </a:r>
            <a:r>
              <a:rPr lang="en-US" altLang="ko-KR" sz="1200" dirty="0" err="1"/>
              <a:t>X_test.shape</a:t>
            </a:r>
            <a:r>
              <a:rPr lang="en-US" altLang="ko-KR" sz="1200" dirty="0"/>
              <a:t>[0], 'test samples')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# convert class vectors to binary class matrices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Y_train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np_utils.to_categorical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nb_classes</a:t>
            </a:r>
            <a:r>
              <a:rPr lang="en-US" altLang="ko-KR" sz="1200" dirty="0"/>
              <a:t>)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err="1"/>
              <a:t>Y_test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np_utils.to_categorical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nb_classes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0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CNN </a:t>
            </a:r>
            <a:r>
              <a:rPr lang="ko-KR" altLang="en-US" b="1" dirty="0"/>
              <a:t>모델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4626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07" y="1405318"/>
            <a:ext cx="7214590" cy="48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j-ea"/>
              </a:rPr>
              <a:t>S</a:t>
            </a:r>
            <a:r>
              <a:rPr lang="en-US" altLang="ko-KR" sz="2000" dirty="0" err="1" smtClean="0">
                <a:latin typeface="+mj-ea"/>
              </a:rPr>
              <a:t>upport</a:t>
            </a:r>
            <a:r>
              <a:rPr lang="en-US" altLang="ko-KR" dirty="0" err="1" smtClean="0">
                <a:latin typeface="+mj-ea"/>
              </a:rPr>
              <a:t>V</a:t>
            </a:r>
            <a:r>
              <a:rPr lang="en-US" altLang="ko-KR" sz="2000" dirty="0" err="1" smtClean="0">
                <a:latin typeface="+mj-ea"/>
              </a:rPr>
              <a:t>ector</a:t>
            </a:r>
            <a:r>
              <a:rPr lang="en-US" altLang="ko-KR" dirty="0" err="1" smtClean="0">
                <a:latin typeface="+mj-ea"/>
              </a:rPr>
              <a:t>M</a:t>
            </a:r>
            <a:r>
              <a:rPr lang="en-US" altLang="ko-KR" sz="2000" dirty="0" err="1" smtClean="0">
                <a:latin typeface="+mj-ea"/>
              </a:rPr>
              <a:t>achine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Chapter 01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28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73977" y="1791674"/>
            <a:ext cx="451085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드디어 </a:t>
            </a:r>
            <a:r>
              <a:rPr lang="en-US" altLang="ko-KR" sz="1200" dirty="0"/>
              <a:t>CNN </a:t>
            </a:r>
            <a:r>
              <a:rPr lang="ko-KR" altLang="en-US" sz="1200" dirty="0"/>
              <a:t>모델링 </a:t>
            </a:r>
            <a:r>
              <a:rPr lang="en-US" altLang="ko-KR" sz="1200" dirty="0"/>
              <a:t>(layer </a:t>
            </a:r>
            <a:r>
              <a:rPr lang="ko-KR" altLang="en-US" sz="1200" dirty="0"/>
              <a:t>추가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model = Sequential()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(Convolution2D(</a:t>
            </a:r>
            <a:r>
              <a:rPr lang="en-US" altLang="ko-KR" sz="1200" dirty="0" err="1"/>
              <a:t>nb_filters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nb_conv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nb_conv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         </a:t>
            </a:r>
            <a:r>
              <a:rPr lang="en-US" altLang="ko-KR" sz="1200" dirty="0" err="1"/>
              <a:t>border_mode</a:t>
            </a:r>
            <a:r>
              <a:rPr lang="en-US" altLang="ko-KR" sz="1200" dirty="0"/>
              <a:t>='same',</a:t>
            </a:r>
          </a:p>
          <a:p>
            <a:r>
              <a:rPr lang="en-US" altLang="ko-KR" sz="1200" dirty="0"/>
              <a:t>                        </a:t>
            </a:r>
            <a:r>
              <a:rPr lang="en-US" altLang="ko-KR" sz="1200" dirty="0" err="1"/>
              <a:t>input_shape</a:t>
            </a:r>
            <a:r>
              <a:rPr lang="en-US" altLang="ko-KR" sz="1200" dirty="0"/>
              <a:t>=(</a:t>
            </a:r>
            <a:r>
              <a:rPr lang="en-US" altLang="ko-KR" sz="1200" dirty="0" err="1"/>
              <a:t>img_rows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img_cols</a:t>
            </a:r>
            <a:r>
              <a:rPr lang="en-US" altLang="ko-KR" sz="1200" dirty="0"/>
              <a:t>, 1)))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(Activation('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'))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(Convolution2D(</a:t>
            </a:r>
            <a:r>
              <a:rPr lang="en-US" altLang="ko-KR" sz="1200" dirty="0" err="1"/>
              <a:t>nb_filters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nb_conv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nb_conv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(Activation('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'))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(MaxPooling2D(</a:t>
            </a:r>
            <a:r>
              <a:rPr lang="en-US" altLang="ko-KR" sz="1200" dirty="0" err="1"/>
              <a:t>pool_size</a:t>
            </a:r>
            <a:r>
              <a:rPr lang="en-US" altLang="ko-KR" sz="1200" dirty="0"/>
              <a:t>=(</a:t>
            </a:r>
            <a:r>
              <a:rPr lang="en-US" altLang="ko-KR" sz="1200" dirty="0" err="1"/>
              <a:t>nb_pool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nb_pool</a:t>
            </a:r>
            <a:r>
              <a:rPr lang="en-US" altLang="ko-KR" sz="1200" dirty="0"/>
              <a:t>)))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(Dropout(0.25))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(Flatten())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(Dense(128))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(Activation('</a:t>
            </a:r>
            <a:r>
              <a:rPr lang="en-US" altLang="ko-KR" sz="1200" dirty="0" err="1"/>
              <a:t>relu</a:t>
            </a:r>
            <a:r>
              <a:rPr lang="en-US" altLang="ko-KR" sz="1200" dirty="0"/>
              <a:t>'))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(Dropout(0.5))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(Dense(</a:t>
            </a:r>
            <a:r>
              <a:rPr lang="en-US" altLang="ko-KR" sz="1200" dirty="0" err="1"/>
              <a:t>nb_classes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 err="1"/>
              <a:t>model.add</a:t>
            </a:r>
            <a:r>
              <a:rPr lang="en-US" altLang="ko-KR" sz="1200" dirty="0"/>
              <a:t>(Activation('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'))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model.compile</a:t>
            </a:r>
            <a:r>
              <a:rPr lang="en-US" altLang="ko-KR" sz="1200" dirty="0"/>
              <a:t>(loss='</a:t>
            </a:r>
            <a:r>
              <a:rPr lang="en-US" altLang="ko-KR" sz="1200" dirty="0" err="1"/>
              <a:t>categorical_crossentropy</a:t>
            </a:r>
            <a:r>
              <a:rPr lang="en-US" altLang="ko-KR" sz="1200" dirty="0"/>
              <a:t>', optimizer='</a:t>
            </a:r>
            <a:r>
              <a:rPr lang="en-US" altLang="ko-KR" sz="1200" dirty="0" err="1"/>
              <a:t>adadelta</a:t>
            </a:r>
            <a:r>
              <a:rPr lang="en-US" altLang="ko-KR" sz="1200" dirty="0"/>
              <a:t>')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412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Training &amp; Test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76546" y="4587602"/>
            <a:ext cx="470571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altLang="ko-KR" sz="1200" i="1" dirty="0">
                <a:latin typeface="맑은 고딕" panose="020B0503020000020004" pitchFamily="50" charset="-127"/>
              </a:rPr>
              <a:t># </a:t>
            </a:r>
            <a:r>
              <a:rPr lang="ko-KR" altLang="en-US" sz="1200" i="1" dirty="0">
                <a:latin typeface="맑은 고딕" panose="020B0503020000020004" pitchFamily="50" charset="-127"/>
              </a:rPr>
              <a:t>실제 </a:t>
            </a:r>
            <a:r>
              <a:rPr lang="en-US" altLang="ko-KR" sz="1200" i="1" dirty="0">
                <a:latin typeface="맑은 고딕" panose="020B0503020000020004" pitchFamily="50" charset="-127"/>
              </a:rPr>
              <a:t>training</a:t>
            </a:r>
          </a:p>
          <a:p>
            <a:pPr lvl="0" latinLnBrk="0"/>
            <a:r>
              <a:rPr lang="en-US" altLang="ko-KR" sz="1200" i="1" dirty="0" err="1">
                <a:latin typeface="맑은 고딕" panose="020B0503020000020004" pitchFamily="50" charset="-127"/>
              </a:rPr>
              <a:t>model.fit</a:t>
            </a:r>
            <a:r>
              <a:rPr lang="en-US" altLang="ko-KR" sz="1200" i="1" dirty="0">
                <a:latin typeface="맑은 고딕" panose="020B0503020000020004" pitchFamily="50" charset="-127"/>
              </a:rPr>
              <a:t>(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X_train</a:t>
            </a:r>
            <a:r>
              <a:rPr lang="en-US" altLang="ko-KR" sz="1200" i="1" dirty="0">
                <a:latin typeface="맑은 고딕" panose="020B0503020000020004" pitchFamily="50" charset="-127"/>
              </a:rPr>
              <a:t>, 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Y_train</a:t>
            </a:r>
            <a:r>
              <a:rPr lang="en-US" altLang="ko-KR" sz="1200" i="1" dirty="0">
                <a:latin typeface="맑은 고딕" panose="020B0503020000020004" pitchFamily="50" charset="-127"/>
              </a:rPr>
              <a:t>, 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batch_size</a:t>
            </a:r>
            <a:r>
              <a:rPr lang="en-US" altLang="ko-KR" sz="1200" i="1" dirty="0">
                <a:latin typeface="맑은 고딕" panose="020B0503020000020004" pitchFamily="50" charset="-127"/>
              </a:rPr>
              <a:t>=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batch_size</a:t>
            </a:r>
            <a:r>
              <a:rPr lang="en-US" altLang="ko-KR" sz="1200" i="1" dirty="0">
                <a:latin typeface="맑은 고딕" panose="020B0503020000020004" pitchFamily="50" charset="-127"/>
              </a:rPr>
              <a:t>, epochs=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nb_epoch</a:t>
            </a:r>
            <a:r>
              <a:rPr lang="en-US" altLang="ko-KR" sz="1200" i="1" dirty="0">
                <a:latin typeface="맑은 고딕" panose="020B0503020000020004" pitchFamily="50" charset="-127"/>
              </a:rPr>
              <a:t>,</a:t>
            </a:r>
          </a:p>
          <a:p>
            <a:pPr lvl="0" latinLnBrk="0"/>
            <a:r>
              <a:rPr lang="en-US" altLang="ko-KR" sz="1200" i="1" dirty="0">
                <a:latin typeface="맑은 고딕" panose="020B0503020000020004" pitchFamily="50" charset="-127"/>
              </a:rPr>
              <a:t>          verbose=1, 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validation_data</a:t>
            </a:r>
            <a:r>
              <a:rPr lang="en-US" altLang="ko-KR" sz="1200" i="1" dirty="0">
                <a:latin typeface="맑은 고딕" panose="020B0503020000020004" pitchFamily="50" charset="-127"/>
              </a:rPr>
              <a:t>=(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X_test</a:t>
            </a:r>
            <a:r>
              <a:rPr lang="en-US" altLang="ko-KR" sz="1200" i="1" dirty="0">
                <a:latin typeface="맑은 고딕" panose="020B0503020000020004" pitchFamily="50" charset="-127"/>
              </a:rPr>
              <a:t>, 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Y_test</a:t>
            </a:r>
            <a:r>
              <a:rPr lang="en-US" altLang="ko-KR" sz="1200" i="1" dirty="0">
                <a:latin typeface="맑은 고딕" panose="020B0503020000020004" pitchFamily="50" charset="-127"/>
              </a:rPr>
              <a:t>))</a:t>
            </a:r>
          </a:p>
          <a:p>
            <a:pPr lvl="0" latinLnBrk="0"/>
            <a:endParaRPr lang="en-US" altLang="ko-KR" sz="1200" i="1" dirty="0">
              <a:latin typeface="맑은 고딕" panose="020B0503020000020004" pitchFamily="50" charset="-127"/>
            </a:endParaRPr>
          </a:p>
          <a:p>
            <a:pPr lvl="0" latinLnBrk="0"/>
            <a:endParaRPr lang="en-US" altLang="ko-KR" sz="1200" i="1" dirty="0">
              <a:latin typeface="맑은 고딕" panose="020B0503020000020004" pitchFamily="50" charset="-127"/>
            </a:endParaRPr>
          </a:p>
          <a:p>
            <a:pPr lvl="0" latinLnBrk="0"/>
            <a:r>
              <a:rPr lang="en-US" altLang="ko-KR" sz="1200" i="1" dirty="0">
                <a:latin typeface="맑은 고딕" panose="020B0503020000020004" pitchFamily="50" charset="-127"/>
              </a:rPr>
              <a:t># </a:t>
            </a:r>
            <a:r>
              <a:rPr lang="ko-KR" altLang="en-US" sz="1200" i="1" dirty="0">
                <a:latin typeface="맑은 고딕" panose="020B0503020000020004" pitchFamily="50" charset="-127"/>
              </a:rPr>
              <a:t>테스트 결과 출력</a:t>
            </a:r>
          </a:p>
          <a:p>
            <a:pPr lvl="0" latinLnBrk="0"/>
            <a:endParaRPr lang="ko-KR" altLang="en-US" sz="1200" i="1" dirty="0">
              <a:latin typeface="맑은 고딕" panose="020B0503020000020004" pitchFamily="50" charset="-127"/>
            </a:endParaRPr>
          </a:p>
          <a:p>
            <a:pPr lvl="0" latinLnBrk="0"/>
            <a:r>
              <a:rPr lang="en-US" altLang="ko-KR" sz="1200" i="1" dirty="0">
                <a:latin typeface="맑은 고딕" panose="020B0503020000020004" pitchFamily="50" charset="-127"/>
              </a:rPr>
              <a:t>score = 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model.evaluate</a:t>
            </a:r>
            <a:r>
              <a:rPr lang="en-US" altLang="ko-KR" sz="1200" i="1" dirty="0">
                <a:latin typeface="맑은 고딕" panose="020B0503020000020004" pitchFamily="50" charset="-127"/>
              </a:rPr>
              <a:t>(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X_test</a:t>
            </a:r>
            <a:r>
              <a:rPr lang="en-US" altLang="ko-KR" sz="1200" i="1" dirty="0">
                <a:latin typeface="맑은 고딕" panose="020B0503020000020004" pitchFamily="50" charset="-127"/>
              </a:rPr>
              <a:t>, </a:t>
            </a:r>
            <a:r>
              <a:rPr lang="en-US" altLang="ko-KR" sz="1200" i="1" dirty="0" err="1">
                <a:latin typeface="맑은 고딕" panose="020B0503020000020004" pitchFamily="50" charset="-127"/>
              </a:rPr>
              <a:t>Y_test</a:t>
            </a:r>
            <a:r>
              <a:rPr lang="en-US" altLang="ko-KR" sz="1200" i="1" dirty="0">
                <a:latin typeface="맑은 고딕" panose="020B0503020000020004" pitchFamily="50" charset="-127"/>
              </a:rPr>
              <a:t>, verbose=0)</a:t>
            </a:r>
          </a:p>
          <a:p>
            <a:pPr lvl="0" latinLnBrk="0"/>
            <a:r>
              <a:rPr lang="en-US" altLang="ko-KR" sz="1200" i="1" dirty="0">
                <a:latin typeface="맑은 고딕" panose="020B0503020000020004" pitchFamily="50" charset="-127"/>
              </a:rPr>
              <a:t>print('Test score:', score[0])</a:t>
            </a:r>
          </a:p>
          <a:p>
            <a:pPr lvl="0" latinLnBrk="0"/>
            <a:r>
              <a:rPr lang="en-US" altLang="ko-KR" sz="1200" i="1" dirty="0">
                <a:latin typeface="맑은 고딕" panose="020B0503020000020004" pitchFamily="50" charset="-127"/>
              </a:rPr>
              <a:t>print('Test accuracy:', score[1])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50" y="1115568"/>
            <a:ext cx="6049830" cy="19324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47" y="3078506"/>
            <a:ext cx="5574290" cy="13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1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CNN - CIFAR-10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Chapter </a:t>
            </a:r>
            <a:r>
              <a:rPr lang="en-US" altLang="ko-KR" dirty="0" smtClean="0">
                <a:latin typeface="+mj-ea"/>
                <a:ea typeface="+mj-ea"/>
              </a:rPr>
              <a:t>04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790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패키지 로드 </a:t>
            </a:r>
            <a:r>
              <a:rPr lang="en-US" altLang="ko-KR" b="1" dirty="0"/>
              <a:t>&amp; </a:t>
            </a:r>
            <a:r>
              <a:rPr lang="ko-KR" altLang="en-US" b="1" dirty="0"/>
              <a:t>데이터 읽기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5" y="1874384"/>
            <a:ext cx="4714875" cy="3457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8061" y="2356676"/>
            <a:ext cx="39313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# Simple CNN model for </a:t>
            </a:r>
            <a:r>
              <a:rPr lang="en-US" altLang="ko-KR" sz="1200" dirty="0" smtClean="0">
                <a:latin typeface="+mn-ea"/>
              </a:rPr>
              <a:t>CIFAR-10</a:t>
            </a:r>
          </a:p>
          <a:p>
            <a:r>
              <a:rPr lang="en-US" altLang="ko-KR" sz="1200" dirty="0" smtClean="0">
                <a:latin typeface="+mn-ea"/>
              </a:rPr>
              <a:t>import </a:t>
            </a:r>
            <a:r>
              <a:rPr lang="en-US" altLang="ko-KR" sz="1200" dirty="0" err="1" smtClean="0">
                <a:latin typeface="+mn-ea"/>
              </a:rPr>
              <a:t>numpy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keras.datasets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cifar10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keras.models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Sequential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keras.layers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Dense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keras.layers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Dropout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keras.layers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Flatten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keras.constraints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err="1" smtClean="0">
                <a:latin typeface="+mn-ea"/>
              </a:rPr>
              <a:t>maxnorm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keras.optimizers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SGD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keras.layers.convolutional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Conv2D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keras.layers.convolutional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smtClean="0">
                <a:latin typeface="+mn-ea"/>
              </a:rPr>
              <a:t>MaxPooling2D</a:t>
            </a: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keras.utils</a:t>
            </a:r>
            <a:r>
              <a:rPr lang="en-US" altLang="ko-KR" sz="1200" dirty="0">
                <a:latin typeface="+mn-ea"/>
              </a:rPr>
              <a:t> import </a:t>
            </a:r>
            <a:r>
              <a:rPr lang="en-US" altLang="ko-KR" sz="1200" dirty="0" err="1" smtClean="0">
                <a:latin typeface="+mn-ea"/>
              </a:rPr>
              <a:t>np_utils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from </a:t>
            </a:r>
            <a:r>
              <a:rPr lang="en-US" altLang="ko-KR" sz="1200" dirty="0" err="1">
                <a:latin typeface="+mn-ea"/>
              </a:rPr>
              <a:t>keras</a:t>
            </a:r>
            <a:r>
              <a:rPr lang="en-US" altLang="ko-KR" sz="1200" dirty="0">
                <a:latin typeface="+mn-ea"/>
              </a:rPr>
              <a:t> import backend as K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418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패키지 로드 </a:t>
            </a:r>
            <a:r>
              <a:rPr lang="en-US" altLang="ko-KR" b="1" dirty="0"/>
              <a:t>&amp; </a:t>
            </a:r>
            <a:r>
              <a:rPr lang="ko-KR" altLang="en-US" b="1" dirty="0"/>
              <a:t>데이터 읽기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5" y="1572305"/>
            <a:ext cx="4686300" cy="4105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7908" y="2009115"/>
            <a:ext cx="385400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# fix random seed for </a:t>
            </a:r>
            <a:r>
              <a:rPr lang="en-US" altLang="ko-KR" sz="1200" dirty="0" smtClean="0">
                <a:latin typeface="+mn-ea"/>
              </a:rPr>
              <a:t>reproducibility</a:t>
            </a:r>
          </a:p>
          <a:p>
            <a:r>
              <a:rPr lang="en-US" altLang="ko-KR" sz="1200" dirty="0" smtClean="0">
                <a:latin typeface="+mn-ea"/>
              </a:rPr>
              <a:t>seed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smtClean="0">
                <a:latin typeface="+mn-ea"/>
              </a:rPr>
              <a:t>7</a:t>
            </a:r>
          </a:p>
          <a:p>
            <a:r>
              <a:rPr lang="en-US" altLang="ko-KR" sz="1200" dirty="0" err="1" smtClean="0">
                <a:latin typeface="+mn-ea"/>
              </a:rPr>
              <a:t>numpy.random.seed</a:t>
            </a:r>
            <a:r>
              <a:rPr lang="en-US" altLang="ko-KR" sz="1200" dirty="0" smtClean="0">
                <a:latin typeface="+mn-ea"/>
              </a:rPr>
              <a:t>(seed)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# </a:t>
            </a:r>
            <a:r>
              <a:rPr lang="en-US" altLang="ko-KR" sz="1200" dirty="0">
                <a:latin typeface="+mn-ea"/>
              </a:rPr>
              <a:t>load </a:t>
            </a:r>
            <a:r>
              <a:rPr lang="en-US" altLang="ko-KR" sz="1200" dirty="0" smtClean="0">
                <a:latin typeface="+mn-ea"/>
              </a:rPr>
              <a:t>data</a:t>
            </a:r>
          </a:p>
          <a:p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X_train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y_train</a:t>
            </a:r>
            <a:r>
              <a:rPr lang="en-US" altLang="ko-KR" sz="1200" dirty="0">
                <a:latin typeface="+mn-ea"/>
              </a:rPr>
              <a:t>), (</a:t>
            </a:r>
            <a:r>
              <a:rPr lang="en-US" altLang="ko-KR" sz="1200" dirty="0" err="1">
                <a:latin typeface="+mn-ea"/>
              </a:rPr>
              <a:t>X_test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y_test</a:t>
            </a:r>
            <a:r>
              <a:rPr lang="en-US" altLang="ko-KR" sz="1200" dirty="0">
                <a:latin typeface="+mn-ea"/>
              </a:rPr>
              <a:t>) = cifar10.load_data</a:t>
            </a:r>
            <a:r>
              <a:rPr lang="en-US" altLang="ko-KR" sz="1200" dirty="0" smtClean="0">
                <a:latin typeface="+mn-ea"/>
              </a:rPr>
              <a:t>()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# </a:t>
            </a:r>
            <a:r>
              <a:rPr lang="en-US" altLang="ko-KR" sz="1200" dirty="0">
                <a:latin typeface="+mn-ea"/>
              </a:rPr>
              <a:t>normalize inputs from 0-255 to </a:t>
            </a:r>
            <a:r>
              <a:rPr lang="en-US" altLang="ko-KR" sz="1200" dirty="0" smtClean="0">
                <a:latin typeface="+mn-ea"/>
              </a:rPr>
              <a:t>0.0-1.0</a:t>
            </a:r>
          </a:p>
          <a:p>
            <a:r>
              <a:rPr lang="en-US" altLang="ko-KR" sz="1200" dirty="0" err="1" smtClean="0">
                <a:latin typeface="+mn-ea"/>
              </a:rPr>
              <a:t>X_train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X_train.astype</a:t>
            </a:r>
            <a:r>
              <a:rPr lang="en-US" altLang="ko-KR" sz="1200" dirty="0">
                <a:latin typeface="+mn-ea"/>
              </a:rPr>
              <a:t>('float32</a:t>
            </a:r>
            <a:r>
              <a:rPr lang="en-US" altLang="ko-KR" sz="1200" dirty="0" smtClean="0">
                <a:latin typeface="+mn-ea"/>
              </a:rPr>
              <a:t>')</a:t>
            </a:r>
          </a:p>
          <a:p>
            <a:r>
              <a:rPr lang="en-US" altLang="ko-KR" sz="1200" dirty="0" err="1" smtClean="0">
                <a:latin typeface="+mn-ea"/>
              </a:rPr>
              <a:t>X_test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X_test.astype</a:t>
            </a:r>
            <a:r>
              <a:rPr lang="en-US" altLang="ko-KR" sz="1200" dirty="0">
                <a:latin typeface="+mn-ea"/>
              </a:rPr>
              <a:t>('float32</a:t>
            </a:r>
            <a:r>
              <a:rPr lang="en-US" altLang="ko-KR" sz="1200" dirty="0" smtClean="0">
                <a:latin typeface="+mn-ea"/>
              </a:rPr>
              <a:t>')</a:t>
            </a:r>
          </a:p>
          <a:p>
            <a:r>
              <a:rPr lang="en-US" altLang="ko-KR" sz="1200" dirty="0" err="1" smtClean="0">
                <a:latin typeface="+mn-ea"/>
              </a:rPr>
              <a:t>X_train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X_train</a:t>
            </a:r>
            <a:r>
              <a:rPr lang="en-US" altLang="ko-KR" sz="1200" dirty="0">
                <a:latin typeface="+mn-ea"/>
              </a:rPr>
              <a:t> / </a:t>
            </a:r>
            <a:r>
              <a:rPr lang="en-US" altLang="ko-KR" sz="1200" dirty="0" smtClean="0">
                <a:latin typeface="+mn-ea"/>
              </a:rPr>
              <a:t>255.0</a:t>
            </a:r>
          </a:p>
          <a:p>
            <a:r>
              <a:rPr lang="en-US" altLang="ko-KR" sz="1200" dirty="0" err="1" smtClean="0">
                <a:latin typeface="+mn-ea"/>
              </a:rPr>
              <a:t>X_test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X_test</a:t>
            </a:r>
            <a:r>
              <a:rPr lang="en-US" altLang="ko-KR" sz="1200" dirty="0">
                <a:latin typeface="+mn-ea"/>
              </a:rPr>
              <a:t> / </a:t>
            </a:r>
            <a:r>
              <a:rPr lang="en-US" altLang="ko-KR" sz="1200" dirty="0" smtClean="0">
                <a:latin typeface="+mn-ea"/>
              </a:rPr>
              <a:t>255.0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# </a:t>
            </a:r>
            <a:r>
              <a:rPr lang="en-US" altLang="ko-KR" sz="1200" dirty="0">
                <a:latin typeface="+mn-ea"/>
              </a:rPr>
              <a:t>one hot encode </a:t>
            </a:r>
            <a:r>
              <a:rPr lang="en-US" altLang="ko-KR" sz="1200" dirty="0" smtClean="0">
                <a:latin typeface="+mn-ea"/>
              </a:rPr>
              <a:t>outputs</a:t>
            </a:r>
          </a:p>
          <a:p>
            <a:r>
              <a:rPr lang="en-US" altLang="ko-KR" sz="1200" dirty="0" err="1" smtClean="0">
                <a:latin typeface="+mn-ea"/>
              </a:rPr>
              <a:t>y_train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np_utils.to_categorical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y_train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y_test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np_utils.to_categorical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y_test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num_classes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y_test.shape</a:t>
            </a:r>
            <a:r>
              <a:rPr lang="en-US" altLang="ko-KR" sz="1200" dirty="0">
                <a:latin typeface="+mn-ea"/>
              </a:rPr>
              <a:t>[1]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0004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CNN for CIFAR-10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9293"/>
            <a:ext cx="4872627" cy="4500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2627" y="2101339"/>
            <a:ext cx="437331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# Create the </a:t>
            </a:r>
            <a:r>
              <a:rPr lang="en-US" altLang="ko-KR" sz="1000" dirty="0" smtClean="0">
                <a:latin typeface="+mn-ea"/>
              </a:rPr>
              <a:t>model</a:t>
            </a:r>
          </a:p>
          <a:p>
            <a:r>
              <a:rPr lang="en-US" altLang="ko-KR" sz="1000" dirty="0" smtClean="0">
                <a:latin typeface="+mn-ea"/>
              </a:rPr>
              <a:t>model </a:t>
            </a:r>
            <a:r>
              <a:rPr lang="en-US" altLang="ko-KR" sz="1000" dirty="0">
                <a:latin typeface="+mn-ea"/>
              </a:rPr>
              <a:t>= Sequential</a:t>
            </a:r>
            <a:r>
              <a:rPr lang="en-US" altLang="ko-KR" sz="1000" dirty="0" smtClean="0">
                <a:latin typeface="+mn-ea"/>
              </a:rPr>
              <a:t>()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(Conv2D(32</a:t>
            </a:r>
            <a:r>
              <a:rPr lang="en-US" altLang="ko-KR" sz="1000" dirty="0">
                <a:latin typeface="+mn-ea"/>
              </a:rPr>
              <a:t>, (3, 3), </a:t>
            </a:r>
            <a:r>
              <a:rPr lang="en-US" altLang="ko-KR" sz="1000" dirty="0" err="1">
                <a:latin typeface="+mn-ea"/>
              </a:rPr>
              <a:t>input_shape</a:t>
            </a:r>
            <a:r>
              <a:rPr lang="en-US" altLang="ko-KR" sz="1000" dirty="0" smtClean="0">
                <a:latin typeface="+mn-ea"/>
              </a:rPr>
              <a:t>=(32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smtClean="0">
                <a:latin typeface="+mn-ea"/>
              </a:rPr>
              <a:t>32, 3), </a:t>
            </a:r>
            <a:r>
              <a:rPr lang="en-US" altLang="ko-KR" sz="1000" dirty="0">
                <a:latin typeface="+mn-ea"/>
              </a:rPr>
              <a:t>padding='same</a:t>
            </a:r>
            <a:r>
              <a:rPr lang="en-US" altLang="ko-KR" sz="1000" dirty="0" smtClean="0">
                <a:latin typeface="+mn-ea"/>
              </a:rPr>
              <a:t>',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activation</a:t>
            </a:r>
            <a:r>
              <a:rPr lang="en-US" altLang="ko-KR" sz="1000" dirty="0">
                <a:latin typeface="+mn-ea"/>
              </a:rPr>
              <a:t>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</a:t>
            </a:r>
            <a:r>
              <a:rPr lang="en-US" altLang="ko-KR" sz="1000" dirty="0" err="1">
                <a:latin typeface="+mn-ea"/>
              </a:rPr>
              <a:t>kernel_constraint</a:t>
            </a:r>
            <a:r>
              <a:rPr lang="en-US" altLang="ko-KR" sz="1000" dirty="0">
                <a:latin typeface="+mn-ea"/>
              </a:rPr>
              <a:t>=</a:t>
            </a:r>
            <a:r>
              <a:rPr lang="en-US" altLang="ko-KR" sz="1000" dirty="0" err="1">
                <a:latin typeface="+mn-ea"/>
              </a:rPr>
              <a:t>maxnorm</a:t>
            </a:r>
            <a:r>
              <a:rPr lang="en-US" altLang="ko-KR" sz="1000" dirty="0">
                <a:latin typeface="+mn-ea"/>
              </a:rPr>
              <a:t>(3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(Dropout(0.2))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(Conv2D(32</a:t>
            </a:r>
            <a:r>
              <a:rPr lang="en-US" altLang="ko-KR" sz="1000" dirty="0">
                <a:latin typeface="+mn-ea"/>
              </a:rPr>
              <a:t>, (3, 3),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 smtClean="0">
                <a:latin typeface="+mn-ea"/>
              </a:rPr>
              <a:t>',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padding</a:t>
            </a:r>
            <a:r>
              <a:rPr lang="en-US" altLang="ko-KR" sz="1000" dirty="0">
                <a:latin typeface="+mn-ea"/>
              </a:rPr>
              <a:t>='same', </a:t>
            </a:r>
            <a:r>
              <a:rPr lang="en-US" altLang="ko-KR" sz="1000" dirty="0" err="1">
                <a:latin typeface="+mn-ea"/>
              </a:rPr>
              <a:t>kernel_constraint</a:t>
            </a:r>
            <a:r>
              <a:rPr lang="en-US" altLang="ko-KR" sz="1000" dirty="0">
                <a:latin typeface="+mn-ea"/>
              </a:rPr>
              <a:t>=</a:t>
            </a:r>
            <a:r>
              <a:rPr lang="en-US" altLang="ko-KR" sz="1000" dirty="0" err="1">
                <a:latin typeface="+mn-ea"/>
              </a:rPr>
              <a:t>maxnorm</a:t>
            </a:r>
            <a:r>
              <a:rPr lang="en-US" altLang="ko-KR" sz="1000" dirty="0">
                <a:latin typeface="+mn-ea"/>
              </a:rPr>
              <a:t>(3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(MaxPooling2D(</a:t>
            </a:r>
            <a:r>
              <a:rPr lang="en-US" altLang="ko-KR" sz="1000" dirty="0" err="1" smtClean="0">
                <a:latin typeface="+mn-ea"/>
              </a:rPr>
              <a:t>pool_size</a:t>
            </a:r>
            <a:r>
              <a:rPr lang="en-US" altLang="ko-KR" sz="1000" dirty="0">
                <a:latin typeface="+mn-ea"/>
              </a:rPr>
              <a:t>=(2, 2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(Flatten())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(Dense(512</a:t>
            </a:r>
            <a:r>
              <a:rPr lang="en-US" altLang="ko-KR" sz="1000" dirty="0">
                <a:latin typeface="+mn-ea"/>
              </a:rPr>
              <a:t>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</a:t>
            </a:r>
            <a:r>
              <a:rPr lang="en-US" altLang="ko-KR" sz="1000" dirty="0" err="1">
                <a:latin typeface="+mn-ea"/>
              </a:rPr>
              <a:t>kernel_constraint</a:t>
            </a:r>
            <a:r>
              <a:rPr lang="en-US" altLang="ko-KR" sz="1000" dirty="0">
                <a:latin typeface="+mn-ea"/>
              </a:rPr>
              <a:t>=</a:t>
            </a:r>
            <a:r>
              <a:rPr lang="en-US" altLang="ko-KR" sz="1000" dirty="0" err="1">
                <a:latin typeface="+mn-ea"/>
              </a:rPr>
              <a:t>maxnorm</a:t>
            </a:r>
            <a:r>
              <a:rPr lang="en-US" altLang="ko-KR" sz="1000" dirty="0">
                <a:latin typeface="+mn-ea"/>
              </a:rPr>
              <a:t>(3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(Dropout(0.5))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(Dense(</a:t>
            </a:r>
            <a:r>
              <a:rPr lang="en-US" altLang="ko-KR" sz="1000" dirty="0" err="1" smtClean="0">
                <a:latin typeface="+mn-ea"/>
              </a:rPr>
              <a:t>num_classes</a:t>
            </a:r>
            <a:r>
              <a:rPr lang="en-US" altLang="ko-KR" sz="1000" dirty="0">
                <a:latin typeface="+mn-ea"/>
              </a:rPr>
              <a:t>, activation='</a:t>
            </a:r>
            <a:r>
              <a:rPr lang="en-US" altLang="ko-KR" sz="1000" dirty="0" err="1">
                <a:latin typeface="+mn-ea"/>
              </a:rPr>
              <a:t>softmax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# </a:t>
            </a:r>
            <a:r>
              <a:rPr lang="en-US" altLang="ko-KR" sz="1000" dirty="0">
                <a:latin typeface="+mn-ea"/>
              </a:rPr>
              <a:t>Compile </a:t>
            </a:r>
            <a:r>
              <a:rPr lang="en-US" altLang="ko-KR" sz="1000" dirty="0" smtClean="0">
                <a:latin typeface="+mn-ea"/>
              </a:rPr>
              <a:t>model</a:t>
            </a:r>
          </a:p>
          <a:p>
            <a:r>
              <a:rPr lang="en-US" altLang="ko-KR" sz="1000" dirty="0" smtClean="0">
                <a:latin typeface="+mn-ea"/>
              </a:rPr>
              <a:t>epochs </a:t>
            </a:r>
            <a:r>
              <a:rPr lang="en-US" altLang="ko-KR" sz="1000" dirty="0">
                <a:latin typeface="+mn-ea"/>
              </a:rPr>
              <a:t>= </a:t>
            </a:r>
            <a:r>
              <a:rPr lang="en-US" altLang="ko-KR" sz="1000" dirty="0" smtClean="0">
                <a:latin typeface="+mn-ea"/>
              </a:rPr>
              <a:t>25</a:t>
            </a:r>
          </a:p>
          <a:p>
            <a:r>
              <a:rPr lang="en-US" altLang="ko-KR" sz="1000" dirty="0" err="1" smtClean="0">
                <a:latin typeface="+mn-ea"/>
              </a:rPr>
              <a:t>lrate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= </a:t>
            </a:r>
            <a:r>
              <a:rPr lang="en-US" altLang="ko-KR" sz="1000" dirty="0" smtClean="0">
                <a:latin typeface="+mn-ea"/>
              </a:rPr>
              <a:t>0.01</a:t>
            </a:r>
          </a:p>
          <a:p>
            <a:r>
              <a:rPr lang="en-US" altLang="ko-KR" sz="1000" dirty="0" smtClean="0">
                <a:latin typeface="+mn-ea"/>
              </a:rPr>
              <a:t>decay </a:t>
            </a:r>
            <a:r>
              <a:rPr lang="en-US" altLang="ko-KR" sz="1000" dirty="0">
                <a:latin typeface="+mn-ea"/>
              </a:rPr>
              <a:t>= </a:t>
            </a:r>
            <a:r>
              <a:rPr lang="en-US" altLang="ko-KR" sz="1000" dirty="0" err="1" smtClean="0">
                <a:latin typeface="+mn-ea"/>
              </a:rPr>
              <a:t>lrate</a:t>
            </a:r>
            <a:r>
              <a:rPr lang="en-US" altLang="ko-KR" sz="1000" dirty="0" smtClean="0">
                <a:latin typeface="+mn-ea"/>
              </a:rPr>
              <a:t>/epochs</a:t>
            </a:r>
          </a:p>
          <a:p>
            <a:r>
              <a:rPr lang="en-US" altLang="ko-KR" sz="1000" dirty="0" err="1" smtClean="0">
                <a:latin typeface="+mn-ea"/>
              </a:rPr>
              <a:t>sgd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= SGD(</a:t>
            </a:r>
            <a:r>
              <a:rPr lang="en-US" altLang="ko-KR" sz="1000" dirty="0" err="1">
                <a:latin typeface="+mn-ea"/>
              </a:rPr>
              <a:t>lr</a:t>
            </a:r>
            <a:r>
              <a:rPr lang="en-US" altLang="ko-KR" sz="1000" dirty="0">
                <a:latin typeface="+mn-ea"/>
              </a:rPr>
              <a:t>=</a:t>
            </a:r>
            <a:r>
              <a:rPr lang="en-US" altLang="ko-KR" sz="1000" dirty="0" err="1">
                <a:latin typeface="+mn-ea"/>
              </a:rPr>
              <a:t>lrate</a:t>
            </a:r>
            <a:r>
              <a:rPr lang="en-US" altLang="ko-KR" sz="1000" dirty="0">
                <a:latin typeface="+mn-ea"/>
              </a:rPr>
              <a:t>, momentum=0.9, decay=decay, </a:t>
            </a:r>
            <a:r>
              <a:rPr lang="en-US" altLang="ko-KR" sz="1000" dirty="0" err="1">
                <a:latin typeface="+mn-ea"/>
              </a:rPr>
              <a:t>nesterov</a:t>
            </a:r>
            <a:r>
              <a:rPr lang="en-US" altLang="ko-KR" sz="1000" dirty="0">
                <a:latin typeface="+mn-ea"/>
              </a:rPr>
              <a:t>=False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en-US" altLang="ko-KR" sz="1000" dirty="0" err="1" smtClean="0">
                <a:latin typeface="+mn-ea"/>
              </a:rPr>
              <a:t>model.compile</a:t>
            </a:r>
            <a:r>
              <a:rPr lang="en-US" altLang="ko-KR" sz="1000" dirty="0" smtClean="0">
                <a:latin typeface="+mn-ea"/>
              </a:rPr>
              <a:t>(loss</a:t>
            </a:r>
            <a:r>
              <a:rPr lang="en-US" altLang="ko-KR" sz="1000" dirty="0">
                <a:latin typeface="+mn-ea"/>
              </a:rPr>
              <a:t>='</a:t>
            </a:r>
            <a:r>
              <a:rPr lang="en-US" altLang="ko-KR" sz="1000" dirty="0" err="1">
                <a:latin typeface="+mn-ea"/>
              </a:rPr>
              <a:t>categorical_crossentropy</a:t>
            </a:r>
            <a:r>
              <a:rPr lang="en-US" altLang="ko-KR" sz="1000" dirty="0" smtClean="0">
                <a:latin typeface="+mn-ea"/>
              </a:rPr>
              <a:t>',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 optimizer=</a:t>
            </a:r>
            <a:r>
              <a:rPr lang="en-US" altLang="ko-KR" sz="1000" dirty="0" err="1" smtClean="0">
                <a:latin typeface="+mn-ea"/>
              </a:rPr>
              <a:t>sgd</a:t>
            </a:r>
            <a:r>
              <a:rPr lang="en-US" altLang="ko-KR" sz="1000" dirty="0">
                <a:latin typeface="+mn-ea"/>
              </a:rPr>
              <a:t>, metrics=['accuracy</a:t>
            </a:r>
            <a:r>
              <a:rPr lang="en-US" altLang="ko-KR" sz="1000" dirty="0" smtClean="0">
                <a:latin typeface="+mn-ea"/>
              </a:rPr>
              <a:t>'])</a:t>
            </a:r>
          </a:p>
          <a:p>
            <a:r>
              <a:rPr lang="en-US" altLang="ko-KR" sz="1000" dirty="0" smtClean="0">
                <a:latin typeface="+mn-ea"/>
              </a:rPr>
              <a:t>print(</a:t>
            </a:r>
            <a:r>
              <a:rPr lang="en-US" altLang="ko-KR" sz="1000" dirty="0" err="1" smtClean="0">
                <a:latin typeface="+mn-ea"/>
              </a:rPr>
              <a:t>model.summary</a:t>
            </a:r>
            <a:r>
              <a:rPr lang="en-US" altLang="ko-KR" sz="1000" dirty="0">
                <a:latin typeface="+mn-ea"/>
              </a:rPr>
              <a:t>())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4166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CNN for </a:t>
            </a:r>
            <a:r>
              <a:rPr lang="en-US" altLang="ko-KR" b="1" dirty="0" smtClean="0"/>
              <a:t>CIFAR-10 – 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02" y="1741770"/>
            <a:ext cx="54864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2100" y="4051053"/>
            <a:ext cx="6514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model.fit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X_train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y_train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validation_data</a:t>
            </a:r>
            <a:r>
              <a:rPr lang="en-US" altLang="ko-KR" sz="1200" dirty="0">
                <a:latin typeface="+mn-ea"/>
              </a:rPr>
              <a:t>=(</a:t>
            </a:r>
            <a:r>
              <a:rPr lang="en-US" altLang="ko-KR" sz="1200" dirty="0" err="1">
                <a:latin typeface="+mn-ea"/>
              </a:rPr>
              <a:t>X_test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y_test</a:t>
            </a:r>
            <a:r>
              <a:rPr lang="en-US" altLang="ko-KR" sz="1200" dirty="0">
                <a:latin typeface="+mn-ea"/>
              </a:rPr>
              <a:t>), </a:t>
            </a:r>
            <a:r>
              <a:rPr lang="en-US" altLang="ko-KR" sz="1200" dirty="0" smtClean="0">
                <a:latin typeface="+mn-ea"/>
              </a:rPr>
              <a:t>epochs=epochs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batch_size</a:t>
            </a:r>
            <a:r>
              <a:rPr lang="en-US" altLang="ko-KR" sz="1200" dirty="0">
                <a:latin typeface="+mn-ea"/>
              </a:rPr>
              <a:t>=32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# </a:t>
            </a:r>
            <a:r>
              <a:rPr lang="en-US" altLang="ko-KR" sz="1200" dirty="0">
                <a:latin typeface="+mn-ea"/>
              </a:rPr>
              <a:t>Final evaluation of the </a:t>
            </a:r>
            <a:r>
              <a:rPr lang="en-US" altLang="ko-KR" sz="1200" dirty="0" smtClean="0">
                <a:latin typeface="+mn-ea"/>
              </a:rPr>
              <a:t>model</a:t>
            </a:r>
          </a:p>
          <a:p>
            <a:r>
              <a:rPr lang="en-US" altLang="ko-KR" sz="1200" dirty="0" smtClean="0">
                <a:latin typeface="+mn-ea"/>
              </a:rPr>
              <a:t>scores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model.evaluate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X_test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y_test</a:t>
            </a:r>
            <a:r>
              <a:rPr lang="en-US" altLang="ko-KR" sz="1200" dirty="0">
                <a:latin typeface="+mn-ea"/>
              </a:rPr>
              <a:t>, verbose=0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print</a:t>
            </a:r>
            <a:r>
              <a:rPr lang="en-US" altLang="ko-KR" sz="1200" dirty="0">
                <a:latin typeface="+mn-ea"/>
              </a:rPr>
              <a:t>("Accuracy: %.2f%%" % (scores[1]*100))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46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Larger CNN for CIFAR-10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0" y="1164770"/>
            <a:ext cx="4205515" cy="5444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9560" y="1443343"/>
            <a:ext cx="444384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+mn-ea"/>
              </a:rPr>
              <a:t># Create the </a:t>
            </a:r>
            <a:r>
              <a:rPr lang="en-US" altLang="ko-KR" sz="1000" dirty="0" smtClean="0">
                <a:latin typeface="+mn-ea"/>
              </a:rPr>
              <a:t>model</a:t>
            </a:r>
          </a:p>
          <a:p>
            <a:r>
              <a:rPr lang="en-US" altLang="ko-KR" sz="1000" dirty="0" smtClean="0">
                <a:latin typeface="+mn-ea"/>
              </a:rPr>
              <a:t>model </a:t>
            </a:r>
            <a:r>
              <a:rPr lang="en-US" altLang="ko-KR" sz="1000" dirty="0">
                <a:latin typeface="+mn-ea"/>
              </a:rPr>
              <a:t>= Sequential</a:t>
            </a:r>
            <a:r>
              <a:rPr lang="en-US" altLang="ko-KR" sz="1000" dirty="0" smtClean="0">
                <a:latin typeface="+mn-ea"/>
              </a:rPr>
              <a:t>()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(Conv2D(32</a:t>
            </a:r>
            <a:r>
              <a:rPr lang="en-US" altLang="ko-KR" sz="1000" dirty="0">
                <a:latin typeface="+mn-ea"/>
              </a:rPr>
              <a:t>, (3, 3), </a:t>
            </a:r>
            <a:r>
              <a:rPr lang="en-US" altLang="ko-KR" sz="1000" dirty="0" err="1">
                <a:latin typeface="+mn-ea"/>
              </a:rPr>
              <a:t>input_shape</a:t>
            </a:r>
            <a:r>
              <a:rPr lang="en-US" altLang="ko-KR" sz="1000" dirty="0" smtClean="0">
                <a:latin typeface="+mn-ea"/>
              </a:rPr>
              <a:t>=(32</a:t>
            </a:r>
            <a:r>
              <a:rPr lang="en-US" altLang="ko-KR" sz="1000" dirty="0">
                <a:latin typeface="+mn-ea"/>
              </a:rPr>
              <a:t>, </a:t>
            </a:r>
            <a:r>
              <a:rPr lang="en-US" altLang="ko-KR" sz="1000" dirty="0" smtClean="0">
                <a:latin typeface="+mn-ea"/>
              </a:rPr>
              <a:t>32, 3),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</a:t>
            </a:r>
            <a:r>
              <a:rPr lang="en-US" altLang="ko-KR" sz="1000" dirty="0">
                <a:latin typeface="+mn-ea"/>
              </a:rPr>
              <a:t>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padding='same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(Dropout(0.2))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(Conv2D(32</a:t>
            </a:r>
            <a:r>
              <a:rPr lang="en-US" altLang="ko-KR" sz="1000" dirty="0">
                <a:latin typeface="+mn-ea"/>
              </a:rPr>
              <a:t>, (3, 3),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padding='same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(MaxPooling2D(</a:t>
            </a:r>
            <a:r>
              <a:rPr lang="en-US" altLang="ko-KR" sz="1000" dirty="0" err="1" smtClean="0">
                <a:latin typeface="+mn-ea"/>
              </a:rPr>
              <a:t>pool_size</a:t>
            </a:r>
            <a:r>
              <a:rPr lang="en-US" altLang="ko-KR" sz="1000" dirty="0">
                <a:latin typeface="+mn-ea"/>
              </a:rPr>
              <a:t>=(2, 2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(Conv2D(64</a:t>
            </a:r>
            <a:r>
              <a:rPr lang="en-US" altLang="ko-KR" sz="1000" dirty="0">
                <a:latin typeface="+mn-ea"/>
              </a:rPr>
              <a:t>, (3, 3),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padding='same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(Dropout(0.2))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(Conv2D(64</a:t>
            </a:r>
            <a:r>
              <a:rPr lang="en-US" altLang="ko-KR" sz="1000" dirty="0">
                <a:latin typeface="+mn-ea"/>
              </a:rPr>
              <a:t>, (3, 3),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padding='same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(MaxPooling2D(</a:t>
            </a:r>
            <a:r>
              <a:rPr lang="en-US" altLang="ko-KR" sz="1000" dirty="0" err="1" smtClean="0">
                <a:latin typeface="+mn-ea"/>
              </a:rPr>
              <a:t>pool_size</a:t>
            </a:r>
            <a:r>
              <a:rPr lang="en-US" altLang="ko-KR" sz="1000" dirty="0">
                <a:latin typeface="+mn-ea"/>
              </a:rPr>
              <a:t>=(2, 2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(Conv2D(128</a:t>
            </a:r>
            <a:r>
              <a:rPr lang="en-US" altLang="ko-KR" sz="1000" dirty="0">
                <a:latin typeface="+mn-ea"/>
              </a:rPr>
              <a:t>, (3, 3),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padding='same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(Dropout(0.2))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(Conv2D(128</a:t>
            </a:r>
            <a:r>
              <a:rPr lang="en-US" altLang="ko-KR" sz="1000" dirty="0">
                <a:latin typeface="+mn-ea"/>
              </a:rPr>
              <a:t>, (3, 3),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padding='same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(MaxPooling2D(</a:t>
            </a:r>
            <a:r>
              <a:rPr lang="en-US" altLang="ko-KR" sz="1000" dirty="0" err="1" smtClean="0">
                <a:latin typeface="+mn-ea"/>
              </a:rPr>
              <a:t>pool_size</a:t>
            </a:r>
            <a:r>
              <a:rPr lang="en-US" altLang="ko-KR" sz="1000" dirty="0">
                <a:latin typeface="+mn-ea"/>
              </a:rPr>
              <a:t>=(2, 2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(Flatten())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(Dropout(0.2))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(Dense(1024</a:t>
            </a:r>
            <a:r>
              <a:rPr lang="en-US" altLang="ko-KR" sz="1000" dirty="0">
                <a:latin typeface="+mn-ea"/>
              </a:rPr>
              <a:t>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</a:t>
            </a:r>
            <a:r>
              <a:rPr lang="en-US" altLang="ko-KR" sz="1000" dirty="0" err="1">
                <a:latin typeface="+mn-ea"/>
              </a:rPr>
              <a:t>kernel_constraint</a:t>
            </a:r>
            <a:r>
              <a:rPr lang="en-US" altLang="ko-KR" sz="1000" dirty="0">
                <a:latin typeface="+mn-ea"/>
              </a:rPr>
              <a:t>=</a:t>
            </a:r>
            <a:r>
              <a:rPr lang="en-US" altLang="ko-KR" sz="1000" dirty="0" err="1">
                <a:latin typeface="+mn-ea"/>
              </a:rPr>
              <a:t>maxnorm</a:t>
            </a:r>
            <a:r>
              <a:rPr lang="en-US" altLang="ko-KR" sz="1000" dirty="0">
                <a:latin typeface="+mn-ea"/>
              </a:rPr>
              <a:t>(3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(Dropout(0.2))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(Dense(512</a:t>
            </a:r>
            <a:r>
              <a:rPr lang="en-US" altLang="ko-KR" sz="1000" dirty="0">
                <a:latin typeface="+mn-ea"/>
              </a:rPr>
              <a:t>, activation='</a:t>
            </a:r>
            <a:r>
              <a:rPr lang="en-US" altLang="ko-KR" sz="1000" dirty="0" err="1">
                <a:latin typeface="+mn-ea"/>
              </a:rPr>
              <a:t>relu</a:t>
            </a:r>
            <a:r>
              <a:rPr lang="en-US" altLang="ko-KR" sz="1000" dirty="0">
                <a:latin typeface="+mn-ea"/>
              </a:rPr>
              <a:t>', </a:t>
            </a:r>
            <a:r>
              <a:rPr lang="en-US" altLang="ko-KR" sz="1000" dirty="0" err="1">
                <a:latin typeface="+mn-ea"/>
              </a:rPr>
              <a:t>kernel_constraint</a:t>
            </a:r>
            <a:r>
              <a:rPr lang="en-US" altLang="ko-KR" sz="1000" dirty="0">
                <a:latin typeface="+mn-ea"/>
              </a:rPr>
              <a:t>=</a:t>
            </a:r>
            <a:r>
              <a:rPr lang="en-US" altLang="ko-KR" sz="1000" dirty="0" err="1">
                <a:latin typeface="+mn-ea"/>
              </a:rPr>
              <a:t>maxnorm</a:t>
            </a:r>
            <a:r>
              <a:rPr lang="en-US" altLang="ko-KR" sz="1000" dirty="0">
                <a:latin typeface="+mn-ea"/>
              </a:rPr>
              <a:t>(3</a:t>
            </a:r>
            <a:r>
              <a:rPr lang="en-US" altLang="ko-KR" sz="1000" dirty="0" smtClean="0">
                <a:latin typeface="+mn-ea"/>
              </a:rPr>
              <a:t>)))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(Dropout(0.2))</a:t>
            </a:r>
          </a:p>
          <a:p>
            <a:r>
              <a:rPr lang="en-US" altLang="ko-KR" sz="1000" dirty="0" err="1" smtClean="0">
                <a:latin typeface="+mn-ea"/>
              </a:rPr>
              <a:t>model.add</a:t>
            </a:r>
            <a:r>
              <a:rPr lang="en-US" altLang="ko-KR" sz="1000" dirty="0" smtClean="0">
                <a:latin typeface="+mn-ea"/>
              </a:rPr>
              <a:t>(Dense(</a:t>
            </a:r>
            <a:r>
              <a:rPr lang="en-US" altLang="ko-KR" sz="1000" dirty="0" err="1" smtClean="0">
                <a:latin typeface="+mn-ea"/>
              </a:rPr>
              <a:t>num_classes</a:t>
            </a:r>
            <a:r>
              <a:rPr lang="en-US" altLang="ko-KR" sz="1000" dirty="0">
                <a:latin typeface="+mn-ea"/>
              </a:rPr>
              <a:t>, activation='</a:t>
            </a:r>
            <a:r>
              <a:rPr lang="en-US" altLang="ko-KR" sz="1000" dirty="0" err="1">
                <a:latin typeface="+mn-ea"/>
              </a:rPr>
              <a:t>softmax</a:t>
            </a:r>
            <a:r>
              <a:rPr lang="en-US" altLang="ko-KR" sz="1000" dirty="0" smtClean="0">
                <a:latin typeface="+mn-ea"/>
              </a:rPr>
              <a:t>'))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# </a:t>
            </a:r>
            <a:r>
              <a:rPr lang="en-US" altLang="ko-KR" sz="1000" dirty="0">
                <a:latin typeface="+mn-ea"/>
              </a:rPr>
              <a:t>Compile </a:t>
            </a:r>
            <a:r>
              <a:rPr lang="en-US" altLang="ko-KR" sz="1000" dirty="0" smtClean="0">
                <a:latin typeface="+mn-ea"/>
              </a:rPr>
              <a:t>model</a:t>
            </a:r>
          </a:p>
          <a:p>
            <a:r>
              <a:rPr lang="en-US" altLang="ko-KR" sz="1000" dirty="0" smtClean="0">
                <a:latin typeface="+mn-ea"/>
              </a:rPr>
              <a:t>epochs </a:t>
            </a:r>
            <a:r>
              <a:rPr lang="en-US" altLang="ko-KR" sz="1000" dirty="0">
                <a:latin typeface="+mn-ea"/>
              </a:rPr>
              <a:t>= </a:t>
            </a:r>
            <a:r>
              <a:rPr lang="en-US" altLang="ko-KR" sz="1000" dirty="0" smtClean="0">
                <a:latin typeface="+mn-ea"/>
              </a:rPr>
              <a:t>25</a:t>
            </a:r>
          </a:p>
          <a:p>
            <a:r>
              <a:rPr lang="en-US" altLang="ko-KR" sz="1000" dirty="0" err="1" smtClean="0">
                <a:latin typeface="+mn-ea"/>
              </a:rPr>
              <a:t>lrate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= </a:t>
            </a:r>
            <a:r>
              <a:rPr lang="en-US" altLang="ko-KR" sz="1000" dirty="0" smtClean="0">
                <a:latin typeface="+mn-ea"/>
              </a:rPr>
              <a:t>0.01</a:t>
            </a:r>
          </a:p>
          <a:p>
            <a:r>
              <a:rPr lang="en-US" altLang="ko-KR" sz="1000" dirty="0" smtClean="0">
                <a:latin typeface="+mn-ea"/>
              </a:rPr>
              <a:t>decay </a:t>
            </a:r>
            <a:r>
              <a:rPr lang="en-US" altLang="ko-KR" sz="1000" dirty="0">
                <a:latin typeface="+mn-ea"/>
              </a:rPr>
              <a:t>= </a:t>
            </a:r>
            <a:r>
              <a:rPr lang="en-US" altLang="ko-KR" sz="1000" dirty="0" err="1" smtClean="0">
                <a:latin typeface="+mn-ea"/>
              </a:rPr>
              <a:t>lrate</a:t>
            </a:r>
            <a:r>
              <a:rPr lang="en-US" altLang="ko-KR" sz="1000" dirty="0" smtClean="0">
                <a:latin typeface="+mn-ea"/>
              </a:rPr>
              <a:t>/epochs</a:t>
            </a:r>
          </a:p>
          <a:p>
            <a:r>
              <a:rPr lang="en-US" altLang="ko-KR" sz="1000" dirty="0" err="1" smtClean="0">
                <a:latin typeface="+mn-ea"/>
              </a:rPr>
              <a:t>sgd</a:t>
            </a: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= SGD(</a:t>
            </a:r>
            <a:r>
              <a:rPr lang="en-US" altLang="ko-KR" sz="1000" dirty="0" err="1">
                <a:latin typeface="+mn-ea"/>
              </a:rPr>
              <a:t>lr</a:t>
            </a:r>
            <a:r>
              <a:rPr lang="en-US" altLang="ko-KR" sz="1000" dirty="0">
                <a:latin typeface="+mn-ea"/>
              </a:rPr>
              <a:t>=</a:t>
            </a:r>
            <a:r>
              <a:rPr lang="en-US" altLang="ko-KR" sz="1000" dirty="0" err="1">
                <a:latin typeface="+mn-ea"/>
              </a:rPr>
              <a:t>lrate</a:t>
            </a:r>
            <a:r>
              <a:rPr lang="en-US" altLang="ko-KR" sz="1000" dirty="0">
                <a:latin typeface="+mn-ea"/>
              </a:rPr>
              <a:t>, momentum=0.9, decay=decay, </a:t>
            </a:r>
            <a:r>
              <a:rPr lang="en-US" altLang="ko-KR" sz="1000" dirty="0" err="1">
                <a:latin typeface="+mn-ea"/>
              </a:rPr>
              <a:t>nesterov</a:t>
            </a:r>
            <a:r>
              <a:rPr lang="en-US" altLang="ko-KR" sz="1000" dirty="0">
                <a:latin typeface="+mn-ea"/>
              </a:rPr>
              <a:t>=False</a:t>
            </a:r>
            <a:r>
              <a:rPr lang="en-US" altLang="ko-KR" sz="1000" dirty="0" smtClean="0">
                <a:latin typeface="+mn-ea"/>
              </a:rPr>
              <a:t>)</a:t>
            </a:r>
          </a:p>
          <a:p>
            <a:r>
              <a:rPr lang="en-US" altLang="ko-KR" sz="1000" dirty="0" err="1" smtClean="0">
                <a:latin typeface="+mn-ea"/>
              </a:rPr>
              <a:t>model.compile</a:t>
            </a:r>
            <a:r>
              <a:rPr lang="en-US" altLang="ko-KR" sz="1000" dirty="0" smtClean="0">
                <a:latin typeface="+mn-ea"/>
              </a:rPr>
              <a:t>(loss</a:t>
            </a:r>
            <a:r>
              <a:rPr lang="en-US" altLang="ko-KR" sz="1000" dirty="0">
                <a:latin typeface="+mn-ea"/>
              </a:rPr>
              <a:t>='</a:t>
            </a:r>
            <a:r>
              <a:rPr lang="en-US" altLang="ko-KR" sz="1000" dirty="0" err="1">
                <a:latin typeface="+mn-ea"/>
              </a:rPr>
              <a:t>categorical_crossentropy</a:t>
            </a:r>
            <a:r>
              <a:rPr lang="en-US" altLang="ko-KR" sz="1000" dirty="0" smtClean="0">
                <a:latin typeface="+mn-ea"/>
              </a:rPr>
              <a:t>', </a:t>
            </a: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               optimizer=</a:t>
            </a:r>
            <a:r>
              <a:rPr lang="en-US" altLang="ko-KR" sz="1000" dirty="0" err="1" smtClean="0">
                <a:latin typeface="+mn-ea"/>
              </a:rPr>
              <a:t>sgd</a:t>
            </a:r>
            <a:r>
              <a:rPr lang="en-US" altLang="ko-KR" sz="1000" dirty="0">
                <a:latin typeface="+mn-ea"/>
              </a:rPr>
              <a:t>, metrics=['accuracy</a:t>
            </a:r>
            <a:r>
              <a:rPr lang="en-US" altLang="ko-KR" sz="1000" dirty="0" smtClean="0">
                <a:latin typeface="+mn-ea"/>
              </a:rPr>
              <a:t>'])</a:t>
            </a:r>
          </a:p>
          <a:p>
            <a:r>
              <a:rPr lang="en-US" altLang="ko-KR" sz="1000" dirty="0" smtClean="0">
                <a:latin typeface="+mn-ea"/>
              </a:rPr>
              <a:t>print(</a:t>
            </a:r>
            <a:r>
              <a:rPr lang="en-US" altLang="ko-KR" sz="1000" dirty="0" err="1" smtClean="0">
                <a:latin typeface="+mn-ea"/>
              </a:rPr>
              <a:t>model.summary</a:t>
            </a:r>
            <a:r>
              <a:rPr lang="en-US" altLang="ko-KR" sz="1000" dirty="0">
                <a:latin typeface="+mn-ea"/>
              </a:rPr>
              <a:t>())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397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Larger CNN </a:t>
            </a:r>
            <a:r>
              <a:rPr lang="en-US" altLang="ko-KR" b="1" dirty="0" smtClean="0"/>
              <a:t>- Evaluation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1743074"/>
            <a:ext cx="5486400" cy="1685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6602" y="4284027"/>
            <a:ext cx="6405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numpy.random.seed</a:t>
            </a:r>
            <a:r>
              <a:rPr lang="en-US" altLang="ko-KR" sz="1200" dirty="0">
                <a:latin typeface="+mn-ea"/>
              </a:rPr>
              <a:t>(seed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err="1" smtClean="0">
                <a:latin typeface="+mn-ea"/>
              </a:rPr>
              <a:t>model.fit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 err="1" smtClean="0">
                <a:latin typeface="+mn-ea"/>
              </a:rPr>
              <a:t>X_train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y_train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validation_data</a:t>
            </a:r>
            <a:r>
              <a:rPr lang="en-US" altLang="ko-KR" sz="1200" dirty="0">
                <a:latin typeface="+mn-ea"/>
              </a:rPr>
              <a:t>=(</a:t>
            </a:r>
            <a:r>
              <a:rPr lang="en-US" altLang="ko-KR" sz="1200" dirty="0" err="1">
                <a:latin typeface="+mn-ea"/>
              </a:rPr>
              <a:t>X_test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y_test</a:t>
            </a:r>
            <a:r>
              <a:rPr lang="en-US" altLang="ko-KR" sz="1200" dirty="0" smtClean="0">
                <a:latin typeface="+mn-ea"/>
              </a:rPr>
              <a:t>), </a:t>
            </a:r>
            <a:r>
              <a:rPr lang="en-US" altLang="ko-KR" sz="1200" dirty="0">
                <a:latin typeface="+mn-ea"/>
              </a:rPr>
              <a:t>epochs=epochs, </a:t>
            </a:r>
            <a:r>
              <a:rPr lang="en-US" altLang="ko-KR" sz="1200" dirty="0" err="1">
                <a:latin typeface="+mn-ea"/>
              </a:rPr>
              <a:t>batch_size</a:t>
            </a:r>
            <a:r>
              <a:rPr lang="en-US" altLang="ko-KR" sz="1200" dirty="0">
                <a:latin typeface="+mn-ea"/>
              </a:rPr>
              <a:t>=64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# </a:t>
            </a:r>
            <a:r>
              <a:rPr lang="en-US" altLang="ko-KR" sz="1200" dirty="0">
                <a:latin typeface="+mn-ea"/>
              </a:rPr>
              <a:t>Final evaluation of the </a:t>
            </a:r>
            <a:r>
              <a:rPr lang="en-US" altLang="ko-KR" sz="1200" dirty="0" smtClean="0">
                <a:latin typeface="+mn-ea"/>
              </a:rPr>
              <a:t>model</a:t>
            </a:r>
          </a:p>
          <a:p>
            <a:r>
              <a:rPr lang="en-US" altLang="ko-KR" sz="1200" dirty="0" smtClean="0">
                <a:latin typeface="+mn-ea"/>
              </a:rPr>
              <a:t>scores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dirty="0" err="1">
                <a:latin typeface="+mn-ea"/>
              </a:rPr>
              <a:t>model.evaluate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X_test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 err="1">
                <a:latin typeface="+mn-ea"/>
              </a:rPr>
              <a:t>y_test</a:t>
            </a:r>
            <a:r>
              <a:rPr lang="en-US" altLang="ko-KR" sz="1200" dirty="0">
                <a:latin typeface="+mn-ea"/>
              </a:rPr>
              <a:t>, verbose=0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</a:rPr>
              <a:t>print</a:t>
            </a:r>
            <a:r>
              <a:rPr lang="en-US" altLang="ko-KR" sz="1200" dirty="0">
                <a:latin typeface="+mn-ea"/>
              </a:rPr>
              <a:t>("Accuracy: %.2f%%" % (scores[1]*100))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37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제공한 코드의 </a:t>
            </a:r>
            <a:r>
              <a:rPr lang="en-US" altLang="ko-KR" dirty="0" smtClean="0"/>
              <a:t>model </a:t>
            </a:r>
            <a:r>
              <a:rPr lang="ko-KR" altLang="en-US" dirty="0" smtClean="0"/>
              <a:t>부분에서 </a:t>
            </a:r>
            <a:r>
              <a:rPr lang="en-US" altLang="ko-KR" dirty="0" smtClean="0"/>
              <a:t>activation </a:t>
            </a:r>
            <a:r>
              <a:rPr lang="ko-KR" altLang="en-US" dirty="0" smtClean="0"/>
              <a:t>부분을 지운 후에 코드를 돌려보세요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결과가 어떻게 나오나요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Activation</a:t>
            </a:r>
            <a:r>
              <a:rPr lang="ko-KR" altLang="en-US" dirty="0" smtClean="0"/>
              <a:t>이 어떤 의미를 가지는지에 대해서 생각해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옆 사람과 </a:t>
            </a:r>
            <a:r>
              <a:rPr lang="en-US" altLang="ko-KR" dirty="0"/>
              <a:t>Dropout</a:t>
            </a:r>
            <a:r>
              <a:rPr lang="ko-KR" altLang="en-US" dirty="0"/>
              <a:t>의 비율을 달리하여 결과를 비교해보세요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모델을 원하는 만큼 더 깊게 구성하여보고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결과를 비교해보세요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토론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287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패키지 로드 </a:t>
            </a:r>
            <a:r>
              <a:rPr lang="en-US" altLang="ko-KR" b="1" dirty="0"/>
              <a:t>&amp; </a:t>
            </a:r>
            <a:r>
              <a:rPr lang="ko-KR" altLang="en-US" b="1" dirty="0"/>
              <a:t>데이터 읽기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136" y="6383565"/>
            <a:ext cx="5549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000" dirty="0">
                <a:solidFill>
                  <a:srgbClr val="000000"/>
                </a:solidFill>
                <a:latin typeface="+mn-ea"/>
              </a:rPr>
              <a:t>출처: </a:t>
            </a:r>
            <a:r>
              <a:rPr lang="en-US" altLang="ko-KR" sz="1000" dirty="0">
                <a:solidFill>
                  <a:srgbClr val="333333"/>
                </a:solidFill>
                <a:latin typeface="+mn-ea"/>
              </a:rPr>
              <a:t>http://dataaspirant.com/2017/01/25/svm-classifier-implemenation-python-scikit-learn</a:t>
            </a:r>
            <a:r>
              <a:rPr lang="en-US" altLang="ko-KR" sz="1000" dirty="0" smtClean="0">
                <a:solidFill>
                  <a:srgbClr val="333333"/>
                </a:solidFill>
                <a:latin typeface="+mn-ea"/>
              </a:rPr>
              <a:t>/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4689" y="24981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49609" y="2464775"/>
            <a:ext cx="40943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# Required Packages</a:t>
            </a: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datasets		</a:t>
            </a:r>
            <a:endParaRPr lang="en-US" altLang="ko-KR" sz="1200" dirty="0" smtClean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from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sklearn</a:t>
            </a:r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import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svm</a:t>
            </a:r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			</a:t>
            </a: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numpy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as np</a:t>
            </a: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import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matplotlib.pyplot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as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plt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# import iris data to model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Svm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classifier</a:t>
            </a:r>
          </a:p>
          <a:p>
            <a:pPr lvl="0"/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iris_dataset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=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datasets.load_iris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()</a:t>
            </a: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print ("Iris data set Description :: ",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iris_dataset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['DESCR'])</a:t>
            </a:r>
            <a:r>
              <a:rPr lang="ko-KR" altLang="ko-KR" sz="1200" dirty="0" smtClean="0"/>
              <a:t> </a:t>
            </a:r>
            <a:endParaRPr lang="ko-KR" altLang="ko-KR" sz="1200" dirty="0" smtClean="0">
              <a:latin typeface="Arial" panose="020B0604020202020204" pitchFamily="34" charset="0"/>
            </a:endParaRPr>
          </a:p>
          <a:p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2" y="1174990"/>
            <a:ext cx="4823848" cy="51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Data Visualize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29988" y="2722248"/>
            <a:ext cx="405752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def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visuvalize_sepal_data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():</a:t>
            </a: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iris 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=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datasets.load_iris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()</a:t>
            </a: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X 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=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iris.data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[:, :2</a:t>
            </a:r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]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y 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=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iris.target</a:t>
            </a:r>
            <a:endParaRPr lang="en-US" altLang="ko-KR" sz="1200" dirty="0">
              <a:solidFill>
                <a:srgbClr val="222222"/>
              </a:solidFill>
              <a:latin typeface="Arial Unicode MS" panose="020B0604020202020204" pitchFamily="50" charset="-127"/>
              <a:ea typeface="Monaco"/>
            </a:endParaRP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plt.scatter</a:t>
            </a:r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(X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[:, 0], X[:, 1], c=y, 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cmap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=</a:t>
            </a:r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plt.cm.coolwarm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)</a:t>
            </a: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plt.xlabel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('Sepal length')</a:t>
            </a: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plt.ylabel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('Sepal width')</a:t>
            </a: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plt.title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('Sepal Width &amp; Length')</a:t>
            </a:r>
          </a:p>
          <a:p>
            <a:pPr lvl="0"/>
            <a:r>
              <a:rPr lang="en-US" altLang="ko-KR" sz="1200" dirty="0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   </a:t>
            </a:r>
            <a:r>
              <a:rPr lang="en-US" altLang="ko-KR" sz="1200" dirty="0" err="1" smtClean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plt.show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()</a:t>
            </a:r>
          </a:p>
          <a:p>
            <a:pPr lvl="0"/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 </a:t>
            </a:r>
          </a:p>
          <a:p>
            <a:pPr lvl="0"/>
            <a:r>
              <a:rPr lang="en-US" altLang="ko-KR" sz="1200" dirty="0" err="1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visuvalize_sepal_data</a:t>
            </a:r>
            <a:r>
              <a:rPr lang="en-US" altLang="ko-KR" sz="1200" dirty="0">
                <a:solidFill>
                  <a:srgbClr val="222222"/>
                </a:solidFill>
                <a:latin typeface="Arial Unicode MS" panose="020B0604020202020204" pitchFamily="50" charset="-127"/>
                <a:ea typeface="Monaco"/>
              </a:rPr>
              <a:t>()</a:t>
            </a:r>
            <a:endParaRPr lang="ko-KR" alt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2025"/>
            <a:ext cx="65" cy="37314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" y="1641764"/>
            <a:ext cx="5229923" cy="45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Modeling Different kernel </a:t>
            </a:r>
            <a:r>
              <a:rPr lang="en-US" altLang="ko-KR" dirty="0" err="1" smtClean="0"/>
              <a:t>Svm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60" y="1431780"/>
            <a:ext cx="5649512" cy="24440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9155" y="4010891"/>
            <a:ext cx="37453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iris = </a:t>
            </a:r>
            <a:r>
              <a:rPr lang="en-US" altLang="ko-KR" sz="1200" dirty="0" err="1"/>
              <a:t>datasets.load_iris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iris.data</a:t>
            </a:r>
            <a:r>
              <a:rPr lang="en-US" altLang="ko-KR" sz="1200" dirty="0"/>
              <a:t>[:, :2]  # we only take the Sepal two features.</a:t>
            </a:r>
          </a:p>
          <a:p>
            <a:r>
              <a:rPr lang="en-US" altLang="ko-KR" sz="1200" dirty="0"/>
              <a:t>y = </a:t>
            </a:r>
            <a:r>
              <a:rPr lang="en-US" altLang="ko-KR" sz="1200" dirty="0" err="1"/>
              <a:t>iris.target</a:t>
            </a:r>
            <a:endParaRPr lang="en-US" altLang="ko-KR" sz="1200" dirty="0"/>
          </a:p>
          <a:p>
            <a:r>
              <a:rPr lang="en-US" altLang="ko-KR" sz="1200" dirty="0"/>
              <a:t>C = 1.0  # SVM regularization parameter</a:t>
            </a:r>
          </a:p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# SVC with linear kernel</a:t>
            </a:r>
          </a:p>
          <a:p>
            <a:r>
              <a:rPr lang="en-US" altLang="ko-KR" sz="1200" dirty="0"/>
              <a:t>svc = </a:t>
            </a:r>
            <a:r>
              <a:rPr lang="en-US" altLang="ko-KR" sz="1200" dirty="0" err="1"/>
              <a:t>svm.SVC</a:t>
            </a:r>
            <a:r>
              <a:rPr lang="en-US" altLang="ko-KR" sz="1200" dirty="0"/>
              <a:t>(kernel='linear', C=C).fit(X, y)</a:t>
            </a:r>
          </a:p>
          <a:p>
            <a:r>
              <a:rPr lang="en-US" altLang="ko-KR" sz="1200" dirty="0"/>
              <a:t># </a:t>
            </a:r>
            <a:r>
              <a:rPr lang="en-US" altLang="ko-KR" sz="1200" dirty="0" err="1"/>
              <a:t>LinearSVC</a:t>
            </a:r>
            <a:r>
              <a:rPr lang="en-US" altLang="ko-KR" sz="1200" dirty="0"/>
              <a:t> (linear kernel)</a:t>
            </a:r>
          </a:p>
          <a:p>
            <a:r>
              <a:rPr lang="en-US" altLang="ko-KR" sz="1200" dirty="0" err="1"/>
              <a:t>lin_svc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svm.LinearSVC</a:t>
            </a:r>
            <a:r>
              <a:rPr lang="en-US" altLang="ko-KR" sz="1200" dirty="0"/>
              <a:t>(C=C).fit(X, y)</a:t>
            </a:r>
          </a:p>
          <a:p>
            <a:r>
              <a:rPr lang="en-US" altLang="ko-KR" sz="1200" dirty="0"/>
              <a:t># SVC with RBF kernel</a:t>
            </a:r>
          </a:p>
          <a:p>
            <a:r>
              <a:rPr lang="en-US" altLang="ko-KR" sz="1200" dirty="0" err="1"/>
              <a:t>rbf_svc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svm.SVC</a:t>
            </a:r>
            <a:r>
              <a:rPr lang="en-US" altLang="ko-KR" sz="1200" dirty="0"/>
              <a:t>(kernel='</a:t>
            </a:r>
            <a:r>
              <a:rPr lang="en-US" altLang="ko-KR" sz="1200" dirty="0" err="1"/>
              <a:t>rbf</a:t>
            </a:r>
            <a:r>
              <a:rPr lang="en-US" altLang="ko-KR" sz="1200" dirty="0"/>
              <a:t>', gamma=0.7, C=C).fit(X, y)</a:t>
            </a:r>
          </a:p>
          <a:p>
            <a:r>
              <a:rPr lang="en-US" altLang="ko-KR" sz="1200" dirty="0"/>
              <a:t># SVC with polynomial (degree 3) kernel</a:t>
            </a:r>
          </a:p>
          <a:p>
            <a:r>
              <a:rPr lang="en-US" altLang="ko-KR" sz="1200" dirty="0" err="1"/>
              <a:t>poly_svc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svm.SVC</a:t>
            </a:r>
            <a:r>
              <a:rPr lang="en-US" altLang="ko-KR" sz="1200" dirty="0"/>
              <a:t>(kernel='poly', degree=3, C=C).fit(X, y)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9828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Different kernel </a:t>
            </a:r>
            <a:r>
              <a:rPr lang="en-US" altLang="ko-KR" dirty="0" err="1"/>
              <a:t>Svm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8" y="1520770"/>
            <a:ext cx="4890774" cy="4434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972" y="2426703"/>
            <a:ext cx="4037614" cy="26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5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 Different kernel </a:t>
            </a:r>
            <a:r>
              <a:rPr lang="en-US" altLang="ko-KR" dirty="0" err="1"/>
              <a:t>Svm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6683" y="1166291"/>
            <a:ext cx="65934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 = .02  # step size in the mesh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/>
              <a:t># create a mesh to plot in</a:t>
            </a:r>
          </a:p>
          <a:p>
            <a:r>
              <a:rPr lang="en-US" altLang="ko-KR" sz="1000" dirty="0" err="1"/>
              <a:t>x_min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x_max</a:t>
            </a:r>
            <a:r>
              <a:rPr lang="en-US" altLang="ko-KR" sz="1000" dirty="0"/>
              <a:t> = X[:, 0].min() - 1, X[:, 0].max() + 1</a:t>
            </a:r>
          </a:p>
          <a:p>
            <a:r>
              <a:rPr lang="en-US" altLang="ko-KR" sz="1000" dirty="0" err="1"/>
              <a:t>y_min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y_max</a:t>
            </a:r>
            <a:r>
              <a:rPr lang="en-US" altLang="ko-KR" sz="1000" dirty="0"/>
              <a:t> = X[:, 1].min() - 1, X[:, 1].max() + 1</a:t>
            </a:r>
          </a:p>
          <a:p>
            <a:r>
              <a:rPr lang="en-US" altLang="ko-KR" sz="1000" dirty="0"/>
              <a:t>xx, </a:t>
            </a:r>
            <a:r>
              <a:rPr lang="en-US" altLang="ko-KR" sz="1000" dirty="0" err="1"/>
              <a:t>yy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np.meshgrid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np.arange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x_min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x_max</a:t>
            </a:r>
            <a:r>
              <a:rPr lang="en-US" altLang="ko-KR" sz="1000" dirty="0"/>
              <a:t>, h),</a:t>
            </a:r>
          </a:p>
          <a:p>
            <a:r>
              <a:rPr lang="en-US" altLang="ko-KR" sz="1000" dirty="0"/>
              <a:t>	                     </a:t>
            </a:r>
            <a:r>
              <a:rPr lang="en-US" altLang="ko-KR" sz="1000" dirty="0" err="1"/>
              <a:t>np.arange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y_min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y_max</a:t>
            </a:r>
            <a:r>
              <a:rPr lang="en-US" altLang="ko-KR" sz="1000" dirty="0"/>
              <a:t>, h))</a:t>
            </a:r>
          </a:p>
          <a:p>
            <a:r>
              <a:rPr lang="en-US" altLang="ko-KR" sz="1000" dirty="0"/>
              <a:t># title for the plots</a:t>
            </a:r>
          </a:p>
          <a:p>
            <a:r>
              <a:rPr lang="en-US" altLang="ko-KR" sz="1000" dirty="0"/>
              <a:t>titles = ['SVC with linear kernel</a:t>
            </a:r>
            <a:r>
              <a:rPr lang="en-US" altLang="ko-KR" sz="1000" dirty="0" smtClean="0"/>
              <a:t>',   </a:t>
            </a:r>
            <a:r>
              <a:rPr lang="en-US" altLang="ko-KR" sz="1000" dirty="0"/>
              <a:t>'</a:t>
            </a:r>
            <a:r>
              <a:rPr lang="en-US" altLang="ko-KR" sz="1000" dirty="0" err="1"/>
              <a:t>LinearSVC</a:t>
            </a:r>
            <a:r>
              <a:rPr lang="en-US" altLang="ko-KR" sz="1000" dirty="0"/>
              <a:t> (linear kernel</a:t>
            </a:r>
            <a:r>
              <a:rPr lang="en-US" altLang="ko-KR" sz="1000" dirty="0" smtClean="0"/>
              <a:t>)',  </a:t>
            </a:r>
            <a:r>
              <a:rPr lang="en-US" altLang="ko-KR" sz="1000" dirty="0"/>
              <a:t>'SVC with RBF </a:t>
            </a:r>
            <a:r>
              <a:rPr lang="en-US" altLang="ko-KR" sz="1000" dirty="0" smtClean="0"/>
              <a:t>kernel', 'SVC with polynomial (degree 3) kernel']</a:t>
            </a:r>
          </a:p>
          <a:p>
            <a:r>
              <a:rPr lang="en-US" altLang="ko-KR" sz="1000" dirty="0" smtClean="0"/>
              <a:t> 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clf</a:t>
            </a:r>
            <a:r>
              <a:rPr lang="en-US" altLang="ko-KR" sz="1000" dirty="0"/>
              <a:t> in enumerate((svc, </a:t>
            </a:r>
            <a:r>
              <a:rPr lang="en-US" altLang="ko-KR" sz="1000" dirty="0" err="1"/>
              <a:t>lin_svc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rbf_svc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poly_svc</a:t>
            </a:r>
            <a:r>
              <a:rPr lang="en-US" altLang="ko-KR" sz="1000" dirty="0" smtClean="0"/>
              <a:t>)):</a:t>
            </a:r>
          </a:p>
          <a:p>
            <a:r>
              <a:rPr lang="en-US" altLang="ko-KR" sz="1000" dirty="0" smtClean="0"/>
              <a:t>    # </a:t>
            </a:r>
            <a:r>
              <a:rPr lang="en-US" altLang="ko-KR" sz="1000" dirty="0"/>
              <a:t>Plot the decision boundary. For that, we will assign a color to each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/>
              <a:t># point in the mesh [</a:t>
            </a:r>
            <a:r>
              <a:rPr lang="en-US" altLang="ko-KR" sz="1000" dirty="0" err="1"/>
              <a:t>x_min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x_max</a:t>
            </a:r>
            <a:r>
              <a:rPr lang="en-US" altLang="ko-KR" sz="1000" dirty="0"/>
              <a:t>]x[</a:t>
            </a:r>
            <a:r>
              <a:rPr lang="en-US" altLang="ko-KR" sz="1000" dirty="0" err="1"/>
              <a:t>y_min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y_max</a:t>
            </a:r>
            <a:r>
              <a:rPr lang="en-US" altLang="ko-KR" sz="1000" dirty="0"/>
              <a:t>].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plt.subplot</a:t>
            </a:r>
            <a:r>
              <a:rPr lang="en-US" altLang="ko-KR" sz="1000" dirty="0" smtClean="0"/>
              <a:t>(2</a:t>
            </a:r>
            <a:r>
              <a:rPr lang="en-US" altLang="ko-KR" sz="1000" dirty="0"/>
              <a:t>, 2,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+ 1)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plt.subplots_adjust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wspace</a:t>
            </a:r>
            <a:r>
              <a:rPr lang="en-US" altLang="ko-KR" sz="1000" dirty="0" smtClean="0"/>
              <a:t>=0.4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hspace</a:t>
            </a:r>
            <a:r>
              <a:rPr lang="en-US" altLang="ko-KR" sz="1000" dirty="0"/>
              <a:t>=0.4)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Z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clf.predict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np.c</a:t>
            </a:r>
            <a:r>
              <a:rPr lang="en-US" altLang="ko-KR" sz="1000" dirty="0"/>
              <a:t>_[</a:t>
            </a:r>
            <a:r>
              <a:rPr lang="en-US" altLang="ko-KR" sz="1000" dirty="0" err="1"/>
              <a:t>xx.ravel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yy.ravel</a:t>
            </a:r>
            <a:r>
              <a:rPr lang="en-US" altLang="ko-KR" sz="1000" dirty="0"/>
              <a:t>()])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# </a:t>
            </a:r>
            <a:r>
              <a:rPr lang="en-US" altLang="ko-KR" sz="1000" dirty="0"/>
              <a:t>Put the result into a color plot</a:t>
            </a:r>
          </a:p>
          <a:p>
            <a:r>
              <a:rPr lang="en-US" altLang="ko-KR" sz="1000" dirty="0" smtClean="0"/>
              <a:t>    Z </a:t>
            </a:r>
            <a:r>
              <a:rPr lang="en-US" altLang="ko-KR" sz="1000" dirty="0"/>
              <a:t>= </a:t>
            </a:r>
            <a:r>
              <a:rPr lang="en-US" altLang="ko-KR" sz="1000" dirty="0" err="1"/>
              <a:t>Z.reshape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xx.shape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plt.contourf</a:t>
            </a:r>
            <a:r>
              <a:rPr lang="en-US" altLang="ko-KR" sz="1000" dirty="0" smtClean="0"/>
              <a:t>(xx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yy</a:t>
            </a:r>
            <a:r>
              <a:rPr lang="en-US" altLang="ko-KR" sz="1000" dirty="0"/>
              <a:t>, Z, </a:t>
            </a:r>
            <a:r>
              <a:rPr lang="en-US" altLang="ko-KR" sz="1000" dirty="0" err="1"/>
              <a:t>cmap</a:t>
            </a:r>
            <a:r>
              <a:rPr lang="en-US" altLang="ko-KR" sz="1000" dirty="0"/>
              <a:t>=</a:t>
            </a:r>
            <a:r>
              <a:rPr lang="en-US" altLang="ko-KR" sz="1000" dirty="0" err="1"/>
              <a:t>plt.cm.coolwarm</a:t>
            </a:r>
            <a:r>
              <a:rPr lang="en-US" altLang="ko-KR" sz="1000" dirty="0"/>
              <a:t>, alpha=0.8)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smtClean="0"/>
              <a:t>    # </a:t>
            </a:r>
            <a:r>
              <a:rPr lang="en-US" altLang="ko-KR" sz="1000" dirty="0"/>
              <a:t>Plot also the training points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plt.scatter</a:t>
            </a:r>
            <a:r>
              <a:rPr lang="en-US" altLang="ko-KR" sz="1000" dirty="0" smtClean="0"/>
              <a:t>(X</a:t>
            </a:r>
            <a:r>
              <a:rPr lang="en-US" altLang="ko-KR" sz="1000" dirty="0"/>
              <a:t>[:, 0], X[:, 1], c=y, </a:t>
            </a:r>
            <a:r>
              <a:rPr lang="en-US" altLang="ko-KR" sz="1000" dirty="0" err="1" smtClean="0"/>
              <a:t>cmap</a:t>
            </a:r>
            <a:r>
              <a:rPr lang="en-US" altLang="ko-KR" sz="1000" dirty="0" smtClean="0"/>
              <a:t>=</a:t>
            </a:r>
            <a:r>
              <a:rPr lang="en-US" altLang="ko-KR" sz="1000" dirty="0" err="1" smtClean="0"/>
              <a:t>plt.cm.coolwarm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 err="1" smtClean="0"/>
              <a:t>plt.xlabel</a:t>
            </a:r>
            <a:r>
              <a:rPr lang="en-US" altLang="ko-KR" sz="1000" dirty="0" smtClean="0"/>
              <a:t>('Sepal length')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plt.ylabel</a:t>
            </a:r>
            <a:r>
              <a:rPr lang="en-US" altLang="ko-KR" sz="1000" dirty="0"/>
              <a:t>('Sepal width')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plt.xlim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xx.min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xx.max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plt.ylim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yy.min</a:t>
            </a:r>
            <a:r>
              <a:rPr lang="en-US" altLang="ko-KR" sz="1000" dirty="0"/>
              <a:t>(), </a:t>
            </a:r>
            <a:r>
              <a:rPr lang="en-US" altLang="ko-KR" sz="1000" dirty="0" err="1"/>
              <a:t>yy.max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plt.xticks</a:t>
            </a:r>
            <a:r>
              <a:rPr lang="en-US" altLang="ko-KR" sz="1000" dirty="0"/>
              <a:t>(())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plt.yticks</a:t>
            </a:r>
            <a:r>
              <a:rPr lang="en-US" altLang="ko-KR" sz="1000" dirty="0"/>
              <a:t>(())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plt.title</a:t>
            </a:r>
            <a:r>
              <a:rPr lang="en-US" altLang="ko-KR" sz="1000" dirty="0" smtClean="0"/>
              <a:t>(titles[</a:t>
            </a:r>
            <a:r>
              <a:rPr lang="en-US" altLang="ko-KR" sz="1000" dirty="0" err="1" smtClean="0"/>
              <a:t>i</a:t>
            </a:r>
            <a:r>
              <a:rPr lang="en-US" altLang="ko-KR" sz="1000" dirty="0"/>
              <a:t>])</a:t>
            </a:r>
          </a:p>
          <a:p>
            <a:r>
              <a:rPr lang="en-US" altLang="ko-KR" sz="1000" dirty="0"/>
              <a:t> </a:t>
            </a:r>
          </a:p>
          <a:p>
            <a:r>
              <a:rPr lang="en-US" altLang="ko-KR" sz="1000" dirty="0" err="1"/>
              <a:t>plt.show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752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 learn </a:t>
            </a:r>
            <a:r>
              <a:rPr lang="ko-KR" altLang="en-US" dirty="0" smtClean="0"/>
              <a:t>홈페이지를 이용하여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의 여러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들을 변경해 보고 결과를 확인해보세요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첨부된 코드에 나와있는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들을 제외하고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에는 어떤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들이 있었나요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Scikit</a:t>
            </a:r>
            <a:r>
              <a:rPr lang="en-US" altLang="ko-KR" dirty="0" smtClean="0"/>
              <a:t> learn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SVM</a:t>
            </a:r>
            <a:r>
              <a:rPr lang="ko-KR" altLang="en-US" dirty="0" smtClean="0"/>
              <a:t>의 여러 함수들에 대해서 알아보세요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DA972-6BB9-4548-9A10-32F29043A86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토론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7114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j-ea"/>
                <a:ea typeface="+mj-ea"/>
              </a:rPr>
              <a:t>M</a:t>
            </a:r>
            <a:r>
              <a:rPr lang="en-US" altLang="ko-KR" sz="2000" dirty="0" err="1" smtClean="0">
                <a:latin typeface="+mj-ea"/>
                <a:ea typeface="+mj-ea"/>
              </a:rPr>
              <a:t>ulti</a:t>
            </a:r>
            <a:r>
              <a:rPr lang="en-US" altLang="ko-KR" dirty="0" err="1" smtClean="0">
                <a:latin typeface="+mj-ea"/>
                <a:ea typeface="+mj-ea"/>
              </a:rPr>
              <a:t>L</a:t>
            </a:r>
            <a:r>
              <a:rPr lang="en-US" altLang="ko-KR" sz="2000" dirty="0" err="1" smtClean="0">
                <a:latin typeface="+mj-ea"/>
                <a:ea typeface="+mj-ea"/>
              </a:rPr>
              <a:t>ayer</a:t>
            </a:r>
            <a:r>
              <a:rPr lang="en-US" altLang="ko-KR" dirty="0" err="1" smtClean="0">
                <a:latin typeface="+mj-ea"/>
                <a:ea typeface="+mj-ea"/>
              </a:rPr>
              <a:t>P</a:t>
            </a:r>
            <a:r>
              <a:rPr lang="en-US" altLang="ko-KR" sz="2000" dirty="0" err="1" smtClean="0">
                <a:latin typeface="+mj-ea"/>
                <a:ea typeface="+mj-ea"/>
              </a:rPr>
              <a:t>erceptron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  <a:ea typeface="+mj-ea"/>
              </a:rPr>
              <a:t>Chapter </a:t>
            </a:r>
            <a:r>
              <a:rPr lang="en-US" altLang="ko-KR" dirty="0" smtClean="0">
                <a:latin typeface="+mj-ea"/>
                <a:ea typeface="+mj-ea"/>
              </a:rPr>
              <a:t>02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LPA 템플릿 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PA 템플릿 1" id="{47B363AD-0061-4D31-B405-5F7155166F3B}" vid="{FD991820-516D-41B2-BFC6-5E3333C7F1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MLPA 템플릿 1</Template>
  <TotalTime>4584</TotalTime>
  <Words>1215</Words>
  <Application>Microsoft Office PowerPoint</Application>
  <PresentationFormat>화면 슬라이드 쇼(4:3)</PresentationFormat>
  <Paragraphs>288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AppleGothic</vt:lpstr>
      <vt:lpstr>Arial Unicode MS</vt:lpstr>
      <vt:lpstr>Monaco</vt:lpstr>
      <vt:lpstr>맑은 고딕</vt:lpstr>
      <vt:lpstr>서울남산체 L</vt:lpstr>
      <vt:lpstr>서울남산체 M</vt:lpstr>
      <vt:lpstr>Arial</vt:lpstr>
      <vt:lpstr>Calibri</vt:lpstr>
      <vt:lpstr>Calibri Light</vt:lpstr>
      <vt:lpstr>MLPA 템플릿 1</vt:lpstr>
      <vt:lpstr>PowerPoint 프레젠테이션</vt:lpstr>
      <vt:lpstr>SupportVectorMachine</vt:lpstr>
      <vt:lpstr>패키지 로드 &amp; 데이터 읽기</vt:lpstr>
      <vt:lpstr>Data Visualize</vt:lpstr>
      <vt:lpstr>Modeling Different kernel Svm</vt:lpstr>
      <vt:lpstr>Modeling Different kernel Svm</vt:lpstr>
      <vt:lpstr>Modeling Different kernel Svm</vt:lpstr>
      <vt:lpstr>토론</vt:lpstr>
      <vt:lpstr>MultiLayerPerceptron</vt:lpstr>
      <vt:lpstr>패키지 로드 &amp; 데이터 읽기</vt:lpstr>
      <vt:lpstr>MLP 모델 준비 </vt:lpstr>
      <vt:lpstr>Metric</vt:lpstr>
      <vt:lpstr>해보기</vt:lpstr>
      <vt:lpstr>CNN - MNIST</vt:lpstr>
      <vt:lpstr>패키지 로드</vt:lpstr>
      <vt:lpstr>CNN parameter setting</vt:lpstr>
      <vt:lpstr>데이터 preprocessing</vt:lpstr>
      <vt:lpstr>데이터 preprocessing code</vt:lpstr>
      <vt:lpstr>CNN 모델</vt:lpstr>
      <vt:lpstr>CNN 모델 code</vt:lpstr>
      <vt:lpstr>Training &amp; Test</vt:lpstr>
      <vt:lpstr>CNN - CIFAR-10</vt:lpstr>
      <vt:lpstr>패키지 로드 &amp; 데이터 읽기</vt:lpstr>
      <vt:lpstr>패키지 로드 &amp; 데이터 읽기</vt:lpstr>
      <vt:lpstr>CNN for CIFAR-10</vt:lpstr>
      <vt:lpstr>CNN for CIFAR-10 – Evaluation</vt:lpstr>
      <vt:lpstr>Larger CNN for CIFAR-10</vt:lpstr>
      <vt:lpstr>Larger CNN - Evaluation</vt:lpstr>
      <vt:lpstr>토론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jeongmin</cp:lastModifiedBy>
  <cp:revision>423</cp:revision>
  <dcterms:created xsi:type="dcterms:W3CDTF">2017-06-30T01:49:43Z</dcterms:created>
  <dcterms:modified xsi:type="dcterms:W3CDTF">2018-08-13T17:15:38Z</dcterms:modified>
</cp:coreProperties>
</file>