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1" r:id="rId2"/>
    <p:sldId id="287" r:id="rId3"/>
    <p:sldId id="323" r:id="rId4"/>
    <p:sldId id="337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257" r:id="rId20"/>
    <p:sldId id="258" r:id="rId21"/>
    <p:sldId id="259" r:id="rId22"/>
    <p:sldId id="261" r:id="rId23"/>
    <p:sldId id="260" r:id="rId24"/>
    <p:sldId id="279" r:id="rId25"/>
    <p:sldId id="286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0402" autoAdjust="0"/>
  </p:normalViewPr>
  <p:slideViewPr>
    <p:cSldViewPr>
      <p:cViewPr varScale="1">
        <p:scale>
          <a:sx n="100" d="100"/>
          <a:sy n="100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86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5668-1827-4746-B646-088A2E32A84D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C451-D660-46A3-8E69-2A48E1304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9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200"/>
            </a:lvl1pPr>
          </a:lstStyle>
          <a:p>
            <a:fld id="{C8A0C118-1836-419E-91B9-BCFA240D580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1" tIns="47781" rIns="95561" bIns="4778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61" tIns="47781" rIns="95561" bIns="4778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200"/>
            </a:lvl1pPr>
          </a:lstStyle>
          <a:p>
            <a:fld id="{3FF50D90-8D2F-4E4F-B1A6-565029CED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00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0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9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4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http://snowdeer.github.io/blockchain/2017/07/04/blockchain-and-p2p/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 기술의 이해와 개발 현황 및 시사점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2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https://m.blog.naver.com/address83/220589189568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 기술의 이해와 개발 현황 및 시사점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96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본질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동국대 박성준 소장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3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본질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동국대 박성준 소장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49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기술의 이해와 개발 현황 및 시사점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Semi-private private public </a:t>
            </a:r>
            <a:br>
              <a:rPr lang="en-US" altLang="ko-KR" dirty="0"/>
            </a:b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https://www.iltanet.org/blogs/deborah-dobson/2018/02/13/the-4-types-of-blockchain-networks-explained?ssopc=1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Semi-private private public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https://github.com/blockodoc/coinstack-signon/blob/master/overview/oauth_2.0/concept_and_term.md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리소스 오너에게 제한된 리소스의 접근 허가를 요청합니다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오너는 이를 허가합니다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인가 서버에 리소스 오너의 허가를 증명합니다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인가 서버는 클라이언트의 증명에 문제가 없음을 증명하는 액세스 토큰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(Access token)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발행합니다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 토큰을 리소스 서버에 보내서 리소스를 요청합니다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서버는 리소스를 반환합니다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3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Semi-private private public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Semi-private private public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2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galaxy.cryptoo/%EB%B2%88%EC%97%AD-%ED%94%84%EB%9D%BC%EC%9D%B4%EB%B9%97-%EB%B8%94%EB%A1%9D%EC%B2%B4%EC%9D%B8%EA%B3%BC-%ED%8D%BC%EB%B8%94%EB%A6%AD-%EB%B8%94%EB%A1%9D%EC%B2%B4%EC%9D%B8%EC%9D%84-%EC%9C%B5%ED%95%A9%ED%95%9C-%EA%B8%B0%EC%97%85-enterprise-%EC%9D%84-%EC%9C%84%ED%95%9C-%EB%B8%94%EB%A1%9D%EC%B2%B4%EC%9D%B8-%EC%95%84%EB%A5%B4%EA%B3%A0-argo-%EB%84%A4%ED%8A%B8%EC%9B%8C%ED%81%AC-b775de5d5a74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5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2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경제연구원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디지털 기술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이슈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Hyper-Connection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가치의전달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??cf. VR/AR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경험의 전달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50D90-8D2F-4E4F-B1A6-565029CEDE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2467744"/>
            <a:ext cx="9144000" cy="153732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8"/>
          <p:cNvSpPr>
            <a:spLocks noChangeArrowheads="1"/>
          </p:cNvSpPr>
          <p:nvPr userDrawn="1"/>
        </p:nvSpPr>
        <p:spPr bwMode="gray">
          <a:xfrm>
            <a:off x="0" y="2463552"/>
            <a:ext cx="8229600" cy="1537320"/>
          </a:xfrm>
          <a:prstGeom prst="rect">
            <a:avLst/>
          </a:prstGeom>
          <a:gradFill rotWithShape="1">
            <a:gsLst>
              <a:gs pos="0">
                <a:srgbClr val="A40000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4581128"/>
            <a:ext cx="5181600" cy="1362472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ko-KR"/>
              <a:t>Data Engineering Lab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C860FE6-8308-47DF-9AC8-988AC369A0F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3904C-F90B-40B2-B5DE-4163650AC2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09868"/>
            <a:ext cx="1031032" cy="380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3688" y="1329513"/>
            <a:ext cx="6949436" cy="4763783"/>
          </a:xfrm>
          <a:ln>
            <a:noFill/>
          </a:ln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aseline="0">
                <a:latin typeface="+mn-lt"/>
                <a:ea typeface="+mn-ea"/>
              </a:defRPr>
            </a:lvl1pPr>
            <a:lvl2pPr marL="914400" indent="-457200">
              <a:buFont typeface="+mj-lt"/>
              <a:buAutoNum type="arabicPeriod"/>
              <a:defRPr baseline="0">
                <a:latin typeface="+mn-lt"/>
                <a:ea typeface="+mn-ea"/>
              </a:defRPr>
            </a:lvl2pPr>
            <a:lvl3pPr>
              <a:defRPr sz="1800"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5357786" y="6572248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Science Lab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0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452320" y="6572248"/>
            <a:ext cx="1691680" cy="285752"/>
          </a:xfrm>
        </p:spPr>
        <p:txBody>
          <a:bodyPr/>
          <a:lstStyle/>
          <a:p>
            <a:pPr algn="r"/>
            <a:r>
              <a:rPr lang="en-US" altLang="ko-KR"/>
              <a:t>Data Engineering Lab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579278" y="6525344"/>
            <a:ext cx="1928826" cy="285752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51A1487E-DBED-4463-9CDC-DD4A939A64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F4703D-98CD-4441-9EBA-384EF042B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96" y="116632"/>
            <a:ext cx="2671104" cy="48277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13F-6B2B-41E1-A626-E2E04025FE3C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429-98CD-4EC8-B330-36BF6E1E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8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357786" y="6572248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altLang="ko-KR"/>
              <a:t>Data Engineering Lab</a:t>
            </a:r>
            <a:endParaRPr lang="ko-KR" altLang="en-US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gray">
          <a:xfrm>
            <a:off x="0" y="-27384"/>
            <a:ext cx="9144000" cy="139824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gray">
          <a:xfrm>
            <a:off x="0" y="-27384"/>
            <a:ext cx="8229600" cy="139824"/>
          </a:xfrm>
          <a:prstGeom prst="rect">
            <a:avLst/>
          </a:prstGeom>
          <a:gradFill rotWithShape="1">
            <a:gsLst>
              <a:gs pos="0">
                <a:srgbClr val="A40000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" name="Picture 2" descr="D:\New Folder\9_6.g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F8507C-B547-4A8F-85DA-27508D82EE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" y="6500834"/>
            <a:ext cx="1976133" cy="357166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2" r:id="rId3"/>
    <p:sldLayoutId id="2147483663" r:id="rId4"/>
    <p:sldLayoutId id="2147483677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§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8424936" cy="68580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>
                <a:effectLst/>
              </a:rPr>
              <a:t>KISA Fintech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X Blockchain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Academy</a:t>
            </a:r>
            <a:endParaRPr lang="ko-KR" altLang="en-US" sz="20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 bwMode="black">
          <a:xfrm>
            <a:off x="1800000" y="4221088"/>
            <a:ext cx="554732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2018. 09. 28</a:t>
            </a: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endParaRPr lang="en-US" altLang="ko-KR" sz="1000" dirty="0"/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dirty="0" err="1"/>
              <a:t>Seung</a:t>
            </a:r>
            <a:r>
              <a:rPr lang="en-US" altLang="ko-KR" dirty="0"/>
              <a:t> </a:t>
            </a:r>
            <a:r>
              <a:rPr lang="en-US" altLang="ko-KR" dirty="0" err="1"/>
              <a:t>hyun</a:t>
            </a:r>
            <a:r>
              <a:rPr lang="en-US" altLang="ko-KR" dirty="0"/>
              <a:t> Lee</a:t>
            </a: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endParaRPr lang="en-US" altLang="ko-KR" sz="900" dirty="0"/>
          </a:p>
          <a:p>
            <a:pPr marL="388938" lvl="0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Computer Science Laboratory</a:t>
            </a:r>
          </a:p>
          <a:p>
            <a:pPr marL="388938" lvl="0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Department of Computer Engineering</a:t>
            </a:r>
          </a:p>
          <a:p>
            <a:pPr marL="388938" lvl="0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Myongji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University</a:t>
            </a: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Email : abbc020948@gmail.com</a:t>
            </a: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75000"/>
              </a:lnSpc>
              <a:buClr>
                <a:schemeClr val="tx1"/>
              </a:buClr>
              <a:buSzPct val="90000"/>
              <a:defRPr/>
            </a:pP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93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49DB4-346E-4A6E-939D-13DE5E03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3" y="1268760"/>
            <a:ext cx="7596336" cy="47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distributed ledger database computerì ëí ì´ë¯¸ì§ ê²ìê²°ê³¼">
            <a:extLst>
              <a:ext uri="{FF2B5EF4-FFF2-40B4-BE49-F238E27FC236}">
                <a16:creationId xmlns:a16="http://schemas.microsoft.com/office/drawing/2014/main" id="{5E4E798E-B0D2-4E40-A5CB-A1F59055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9" y="1421618"/>
            <a:ext cx="7668344" cy="46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E69F45-4FD8-4F97-A3F1-F4AE727C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54" y="1182964"/>
            <a:ext cx="6370091" cy="51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A1D4B-92F9-4515-9574-6171498F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790700"/>
            <a:ext cx="6372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51FA1-E788-4A8F-B32B-B4086CD7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412776"/>
            <a:ext cx="8181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6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5A4A4-A587-4CFC-B864-881115DC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300162"/>
            <a:ext cx="8353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4A0FE6-8580-434A-8D35-14F08008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265352"/>
            <a:ext cx="8048625" cy="2009775"/>
          </a:xfrm>
          <a:prstGeom prst="rect">
            <a:avLst/>
          </a:prstGeom>
        </p:spPr>
      </p:pic>
      <p:pic>
        <p:nvPicPr>
          <p:cNvPr id="6148" name="Picture 4" descr="ë²ì íí ì ìíí ê°ìííì ëí ì´ë¯¸ì§ ê²ìê²°ê³¼">
            <a:extLst>
              <a:ext uri="{FF2B5EF4-FFF2-40B4-BE49-F238E27FC236}">
                <a16:creationId xmlns:a16="http://schemas.microsoft.com/office/drawing/2014/main" id="{9B2B5A16-E0DB-4078-B960-D2598AFE8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6"/>
          <a:stretch/>
        </p:blipFill>
        <p:spPr bwMode="auto">
          <a:xfrm>
            <a:off x="457200" y="3664705"/>
            <a:ext cx="8048625" cy="24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0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170" name="Picture 2" descr="ë¸ë¡ì²´ì¸ í´ì¸ ì¡ê¸ì ëí ì´ë¯¸ì§ ê²ìê²°ê³¼">
            <a:extLst>
              <a:ext uri="{FF2B5EF4-FFF2-40B4-BE49-F238E27FC236}">
                <a16:creationId xmlns:a16="http://schemas.microsoft.com/office/drawing/2014/main" id="{4B0131C1-E4A2-44F6-886D-071311C1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52613"/>
            <a:ext cx="5143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5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6D230-50C6-4FBB-AFEB-F7573D57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2" y="1196752"/>
            <a:ext cx="6925957" cy="48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2016"/>
            <a:ext cx="7886700" cy="3263504"/>
          </a:xfrm>
        </p:spPr>
        <p:txBody>
          <a:bodyPr/>
          <a:lstStyle/>
          <a:p>
            <a:r>
              <a:rPr lang="en-US" altLang="ko-KR" dirty="0"/>
              <a:t>Transaction(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묶음단위</a:t>
            </a:r>
            <a:endParaRPr lang="en-US" altLang="ko-KR" dirty="0"/>
          </a:p>
          <a:p>
            <a:r>
              <a:rPr lang="en-US" altLang="ko-KR" dirty="0"/>
              <a:t>Header, transaction, </a:t>
            </a:r>
            <a:r>
              <a:rPr lang="ko-KR" altLang="en-US" dirty="0"/>
              <a:t>기타정보 로 구성</a:t>
            </a:r>
            <a:endParaRPr lang="en-US" altLang="ko-KR" dirty="0"/>
          </a:p>
          <a:p>
            <a:r>
              <a:rPr lang="en-US" altLang="ko-KR" dirty="0"/>
              <a:t>BTC</a:t>
            </a:r>
            <a:r>
              <a:rPr lang="ko-KR" altLang="en-US" dirty="0"/>
              <a:t>의 </a:t>
            </a:r>
            <a:r>
              <a:rPr lang="en-US" altLang="ko-KR" dirty="0"/>
              <a:t>1 block</a:t>
            </a:r>
            <a:r>
              <a:rPr lang="ko-KR" altLang="en-US" dirty="0"/>
              <a:t>은 대략 </a:t>
            </a:r>
            <a:r>
              <a:rPr lang="en-US" altLang="ko-KR" dirty="0"/>
              <a:t>0.98MB (</a:t>
            </a:r>
            <a:r>
              <a:rPr lang="ko-KR" altLang="en-US" dirty="0"/>
              <a:t>평균 </a:t>
            </a:r>
            <a:r>
              <a:rPr lang="en-US" altLang="ko-KR" dirty="0"/>
              <a:t>1800</a:t>
            </a:r>
            <a:r>
              <a:rPr lang="ko-KR" altLang="en-US" dirty="0"/>
              <a:t>개 </a:t>
            </a:r>
            <a:r>
              <a:rPr lang="en-US" altLang="ko-KR" dirty="0"/>
              <a:t>transaction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D1508-6EA5-49DB-8CCC-218B556C3454}"/>
              </a:ext>
            </a:extLst>
          </p:cNvPr>
          <p:cNvGrpSpPr/>
          <p:nvPr/>
        </p:nvGrpSpPr>
        <p:grpSpPr>
          <a:xfrm>
            <a:off x="2349645" y="2924943"/>
            <a:ext cx="4444710" cy="3357322"/>
            <a:chOff x="1830770" y="3361786"/>
            <a:chExt cx="2788526" cy="238467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049517" y="3361786"/>
              <a:ext cx="2351033" cy="203457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noFill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871295" y="4666435"/>
              <a:ext cx="1269125" cy="496614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555985" y="4268674"/>
              <a:ext cx="1269125" cy="496614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2351033" y="3860023"/>
              <a:ext cx="1269125" cy="496614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5839" y="4010044"/>
              <a:ext cx="72487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header</a:t>
              </a:r>
              <a:endParaRPr lang="ko-KR" altLang="en-US" sz="13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5839" y="4431585"/>
              <a:ext cx="10470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transaction</a:t>
              </a:r>
              <a:endParaRPr lang="ko-KR" altLang="en-US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0360" y="4840236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0"/>
                <a:t>기타정보</a:t>
              </a:r>
              <a:endParaRPr lang="ko-KR" altLang="en-US" sz="13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5559" y="5533311"/>
              <a:ext cx="418570" cy="213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 block</a:t>
              </a:r>
              <a:endParaRPr lang="ko-KR" altLang="en-US" sz="1350" dirty="0"/>
            </a:p>
          </p:txBody>
        </p:sp>
        <p:sp>
          <p:nvSpPr>
            <p:cNvPr id="16" name="위쪽 리본 15"/>
            <p:cNvSpPr/>
            <p:nvPr/>
          </p:nvSpPr>
          <p:spPr>
            <a:xfrm>
              <a:off x="1830770" y="3435170"/>
              <a:ext cx="2788526" cy="307428"/>
            </a:xfrm>
            <a:prstGeom prst="ribbon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ID: block hash</a:t>
              </a:r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77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1124744"/>
            <a:ext cx="6949436" cy="4763783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 개요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세대 블록체인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세대 블록체인</a:t>
            </a:r>
            <a:endParaRPr lang="en-US" altLang="ko-KR" dirty="0"/>
          </a:p>
          <a:p>
            <a:r>
              <a:rPr lang="ko-KR" altLang="en-US" dirty="0"/>
              <a:t>프로젝트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015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7266"/>
            <a:ext cx="8229600" cy="544701"/>
          </a:xfrm>
        </p:spPr>
        <p:txBody>
          <a:bodyPr/>
          <a:lstStyle/>
          <a:p>
            <a:r>
              <a:rPr lang="en-US" altLang="ko-KR" dirty="0"/>
              <a:t>Block header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583410"/>
            <a:ext cx="3348330" cy="326350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ea"/>
              </a:rPr>
              <a:t>Version</a:t>
            </a:r>
          </a:p>
          <a:p>
            <a:r>
              <a:rPr lang="ko-KR" altLang="en-US" sz="1600" dirty="0">
                <a:latin typeface="+mn-ea"/>
              </a:rPr>
              <a:t>이전 </a:t>
            </a:r>
            <a:r>
              <a:rPr lang="en-US" altLang="ko-KR" sz="1600" dirty="0">
                <a:latin typeface="+mn-ea"/>
              </a:rPr>
              <a:t>block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hash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Merkle hash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: transaction </a:t>
            </a:r>
            <a:r>
              <a:rPr lang="en-US" altLang="ko-KR" sz="1600" dirty="0" err="1">
                <a:latin typeface="+mn-ea"/>
              </a:rPr>
              <a:t>merkle</a:t>
            </a:r>
            <a:r>
              <a:rPr lang="en-US" altLang="ko-KR" sz="1600" dirty="0">
                <a:latin typeface="+mn-ea"/>
              </a:rPr>
              <a:t> tree</a:t>
            </a:r>
            <a:r>
              <a:rPr lang="ko-KR" altLang="en-US" sz="1600" dirty="0">
                <a:latin typeface="+mn-ea"/>
              </a:rPr>
              <a:t>의 루트 </a:t>
            </a:r>
            <a:r>
              <a:rPr lang="en-US" altLang="ko-KR" sz="1600" dirty="0">
                <a:latin typeface="+mn-ea"/>
              </a:rPr>
              <a:t>hash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Time: block </a:t>
            </a:r>
            <a:r>
              <a:rPr lang="ko-KR" altLang="en-US" sz="1600" dirty="0">
                <a:latin typeface="+mn-ea"/>
              </a:rPr>
              <a:t>생성시간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Bits: </a:t>
            </a:r>
            <a:r>
              <a:rPr lang="ko-KR" altLang="en-US" sz="1600" dirty="0">
                <a:latin typeface="+mn-ea"/>
              </a:rPr>
              <a:t>난이도 조절용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Nonce:  </a:t>
            </a:r>
            <a:r>
              <a:rPr lang="ko-KR" altLang="en-US" sz="1600" dirty="0">
                <a:latin typeface="+mn-ea"/>
              </a:rPr>
              <a:t>조건을 만족할 때까지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부터 증가하는 숫자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i="1" dirty="0">
                <a:latin typeface="+mn-ea"/>
              </a:rPr>
              <a:t>* Block hash= header</a:t>
            </a:r>
            <a:r>
              <a:rPr lang="ko-KR" altLang="en-US" sz="1600" i="1" dirty="0">
                <a:latin typeface="+mn-ea"/>
              </a:rPr>
              <a:t>만 </a:t>
            </a:r>
            <a:r>
              <a:rPr lang="en-US" altLang="ko-KR" sz="1600" i="1" dirty="0">
                <a:latin typeface="+mn-ea"/>
              </a:rPr>
              <a:t>hash</a:t>
            </a:r>
            <a:endParaRPr lang="ko-KR" altLang="en-US" sz="1600" i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5C764C-AD4C-4CD2-BD81-B6F1B495FDD0}"/>
              </a:ext>
            </a:extLst>
          </p:cNvPr>
          <p:cNvGrpSpPr/>
          <p:nvPr/>
        </p:nvGrpSpPr>
        <p:grpSpPr>
          <a:xfrm>
            <a:off x="4139952" y="1556792"/>
            <a:ext cx="4731867" cy="3590204"/>
            <a:chOff x="4572000" y="2011893"/>
            <a:chExt cx="4731867" cy="359020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572000" y="2011893"/>
              <a:ext cx="2096814" cy="3160987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729656" y="2193196"/>
              <a:ext cx="1789385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version</a:t>
              </a:r>
              <a:endParaRPr lang="ko-KR" altLang="en-US" sz="135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729654" y="2672771"/>
              <a:ext cx="1789387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이전 </a:t>
              </a:r>
              <a:r>
                <a:rPr lang="en-US" altLang="ko-KR" sz="1200" dirty="0"/>
                <a:t>block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hash</a:t>
              </a:r>
              <a:r>
                <a:rPr lang="ko-KR" altLang="en-US" sz="1200" dirty="0"/>
                <a:t>값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29656" y="3165156"/>
              <a:ext cx="1789385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 err="1"/>
                <a:t>Merkle</a:t>
              </a:r>
              <a:r>
                <a:rPr lang="en-US" altLang="ko-KR" sz="1350" dirty="0"/>
                <a:t> hash</a:t>
              </a:r>
              <a:r>
                <a:rPr lang="ko-KR" altLang="en-US" sz="1350" dirty="0"/>
                <a:t>값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729656" y="3667805"/>
              <a:ext cx="1789385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Time </a:t>
              </a:r>
              <a:endParaRPr lang="ko-KR" altLang="en-US" sz="135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29654" y="4170455"/>
              <a:ext cx="1789385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bits </a:t>
              </a:r>
              <a:endParaRPr lang="ko-KR" altLang="en-US" sz="135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729654" y="4673925"/>
              <a:ext cx="1789385" cy="37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nonce</a:t>
              </a:r>
              <a:endParaRPr lang="ko-KR" alt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043" y="5302015"/>
              <a:ext cx="464582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Block header                SHA256       block hash(32bits)</a:t>
              </a:r>
              <a:endParaRPr lang="ko-KR" altLang="en-US" sz="135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6708226" y="3355742"/>
              <a:ext cx="338960" cy="50264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실행 단추: 앞으로 또는 다음 18">
              <a:hlinkClick r:id="" action="ppaction://hlinkshowjump?jump=nextslide" highlightClick="1"/>
            </p:cNvPr>
            <p:cNvSpPr/>
            <p:nvPr/>
          </p:nvSpPr>
          <p:spPr>
            <a:xfrm>
              <a:off x="7102365" y="3201603"/>
              <a:ext cx="567559" cy="781565"/>
            </a:xfrm>
            <a:prstGeom prst="actionButtonForwardNex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7785003" y="3360730"/>
              <a:ext cx="338960" cy="50264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세로로 말린 두루마리 모양 21"/>
            <p:cNvSpPr/>
            <p:nvPr/>
          </p:nvSpPr>
          <p:spPr>
            <a:xfrm>
              <a:off x="8223688" y="3299410"/>
              <a:ext cx="449317" cy="563969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X023dfsasdkff..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45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en-US" altLang="ko-KR" dirty="0" err="1"/>
              <a:t>Merkle</a:t>
            </a:r>
            <a:r>
              <a:rPr lang="en-US" altLang="ko-KR" dirty="0"/>
              <a:t>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1859" y="1196752"/>
            <a:ext cx="6980278" cy="47637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Transaction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개씩 묶어서 </a:t>
            </a:r>
            <a:r>
              <a:rPr lang="en-US" altLang="ko-KR" dirty="0"/>
              <a:t>SHA256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하고 다시 반복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11" y="2708920"/>
            <a:ext cx="5584775" cy="26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82" y="1268760"/>
            <a:ext cx="6949436" cy="4763783"/>
          </a:xfrm>
        </p:spPr>
        <p:txBody>
          <a:bodyPr/>
          <a:lstStyle/>
          <a:p>
            <a:r>
              <a:rPr lang="en-US" altLang="ko-KR" dirty="0"/>
              <a:t>Block</a:t>
            </a:r>
            <a:r>
              <a:rPr lang="ko-KR" altLang="en-US" dirty="0"/>
              <a:t>들이 연결된 리스트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block</a:t>
            </a:r>
            <a:r>
              <a:rPr lang="ko-KR" altLang="en-US" dirty="0"/>
              <a:t>의 </a:t>
            </a:r>
            <a:r>
              <a:rPr lang="en-US" altLang="ko-KR" dirty="0"/>
              <a:t>hash</a:t>
            </a:r>
            <a:r>
              <a:rPr lang="ko-KR" altLang="en-US" dirty="0"/>
              <a:t>값으로 연결</a:t>
            </a:r>
            <a:endParaRPr lang="en-US" altLang="ko-KR" dirty="0"/>
          </a:p>
          <a:p>
            <a:r>
              <a:rPr lang="ko-KR" altLang="en-US" dirty="0"/>
              <a:t>첫 </a:t>
            </a:r>
            <a:r>
              <a:rPr lang="en-US" altLang="ko-KR" dirty="0"/>
              <a:t>block</a:t>
            </a:r>
            <a:r>
              <a:rPr lang="ko-KR" altLang="en-US" dirty="0"/>
              <a:t>을 </a:t>
            </a:r>
            <a:r>
              <a:rPr lang="en-US" altLang="ko-KR" dirty="0"/>
              <a:t>genesis block</a:t>
            </a:r>
            <a:r>
              <a:rPr lang="ko-KR" altLang="en-US" dirty="0"/>
              <a:t>이라 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34" y="3126693"/>
            <a:ext cx="5272088" cy="24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4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of Work (mining)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Block hash</a:t>
            </a:r>
            <a:r>
              <a:rPr lang="ko-KR" altLang="en-US" sz="1600" dirty="0"/>
              <a:t>값이 특정숫자보다 작아지는 </a:t>
            </a:r>
            <a:r>
              <a:rPr lang="en-US" altLang="ko-KR" sz="1600" dirty="0"/>
              <a:t>nonce </a:t>
            </a:r>
            <a:r>
              <a:rPr lang="ko-KR" altLang="en-US" sz="1600" dirty="0"/>
              <a:t>값을 구해서 </a:t>
            </a:r>
            <a:r>
              <a:rPr lang="en-US" altLang="ko-KR" sz="1600" dirty="0"/>
              <a:t>block header</a:t>
            </a:r>
            <a:r>
              <a:rPr lang="ko-KR" altLang="en-US" sz="1600" dirty="0"/>
              <a:t>를 완성하고 </a:t>
            </a:r>
            <a:r>
              <a:rPr lang="en-US" altLang="ko-KR" sz="1600" dirty="0"/>
              <a:t>block hash</a:t>
            </a:r>
            <a:r>
              <a:rPr lang="ko-KR" altLang="en-US" sz="1600" dirty="0"/>
              <a:t>값을 계산하는 과정</a:t>
            </a:r>
            <a:endParaRPr lang="en-US" altLang="ko-KR" sz="1600" dirty="0"/>
          </a:p>
          <a:p>
            <a:r>
              <a:rPr lang="en-US" altLang="ko-KR" sz="1600" dirty="0"/>
              <a:t>Nonce</a:t>
            </a:r>
            <a:r>
              <a:rPr lang="ko-KR" altLang="en-US" sz="1600" dirty="0"/>
              <a:t>값 이외의 </a:t>
            </a:r>
            <a:r>
              <a:rPr lang="en-US" altLang="ko-KR" sz="1600" dirty="0"/>
              <a:t>5</a:t>
            </a:r>
            <a:r>
              <a:rPr lang="ko-KR" altLang="en-US" sz="1600" dirty="0"/>
              <a:t>개는 고정되어있으므로</a:t>
            </a:r>
            <a:r>
              <a:rPr lang="en-US" altLang="ko-KR" sz="1600" dirty="0"/>
              <a:t>, nonce</a:t>
            </a:r>
            <a:r>
              <a:rPr lang="ko-KR" altLang="en-US" sz="1600" dirty="0"/>
              <a:t>를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증가하면서 찾는다</a:t>
            </a:r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ko-KR" altLang="en-US" sz="1600" dirty="0" err="1"/>
              <a:t>특정값</a:t>
            </a:r>
            <a:r>
              <a:rPr lang="en-US" altLang="ko-KR" sz="1600" dirty="0"/>
              <a:t>=000000a84</a:t>
            </a:r>
            <a:r>
              <a:rPr lang="ko-KR" altLang="en-US" sz="1600" dirty="0"/>
              <a:t>라면</a:t>
            </a:r>
            <a:r>
              <a:rPr lang="en-US" altLang="ko-KR" sz="1600" dirty="0"/>
              <a:t>, nonce=82,764,351</a:t>
            </a: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17" y="3068960"/>
            <a:ext cx="4298966" cy="29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2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vs </a:t>
            </a:r>
            <a:r>
              <a:rPr lang="ko-KR" altLang="en-US" dirty="0"/>
              <a:t>공인인증서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892" y="1047108"/>
            <a:ext cx="6949436" cy="476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지갑을 만들면 수많은 개인키가 저장되어 있다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5679281" cy="2978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0DBD7E-E60C-4A67-AE3C-86608D38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4497779"/>
            <a:ext cx="3619602" cy="16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021318.png">
            <a:extLst>
              <a:ext uri="{FF2B5EF4-FFF2-40B4-BE49-F238E27FC236}">
                <a16:creationId xmlns:a16="http://schemas.microsoft.com/office/drawing/2014/main" id="{C91530B3-4F30-406F-9B5B-A60857CF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0" y="1340768"/>
            <a:ext cx="8220100" cy="46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1C58C2-896A-4511-91BD-5C9CC38E5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1"/>
          <a:stretch/>
        </p:blipFill>
        <p:spPr>
          <a:xfrm>
            <a:off x="0" y="1386670"/>
            <a:ext cx="9144000" cy="40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r>
              <a:rPr lang="en-US" altLang="ko-KR" dirty="0"/>
              <a:t>	</a:t>
            </a:r>
            <a:r>
              <a:rPr lang="en-US" altLang="ko-KR" sz="1400" dirty="0"/>
              <a:t>cf. OAuth 2.0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CF214-8627-42A7-8971-1FDA383CF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61"/>
          <a:stretch/>
        </p:blipFill>
        <p:spPr>
          <a:xfrm>
            <a:off x="930424" y="1030929"/>
            <a:ext cx="7283152" cy="2131847"/>
          </a:xfrm>
          <a:prstGeom prst="rect">
            <a:avLst/>
          </a:prstGeom>
        </p:spPr>
      </p:pic>
      <p:pic>
        <p:nvPicPr>
          <p:cNvPr id="3074" name="Picture 2" descr="abstract_protocol_flow.png">
            <a:extLst>
              <a:ext uri="{FF2B5EF4-FFF2-40B4-BE49-F238E27FC236}">
                <a16:creationId xmlns:a16="http://schemas.microsoft.com/office/drawing/2014/main" id="{00F80973-A627-47C4-9907-35AC06E27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15741" r="19287" b="3179"/>
          <a:stretch/>
        </p:blipFill>
        <p:spPr bwMode="auto">
          <a:xfrm>
            <a:off x="2686899" y="3284984"/>
            <a:ext cx="3713584" cy="28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 descr="blockchain document stampingì ëí ì´ë¯¸ì§ ê²ìê²°ê³¼">
            <a:extLst>
              <a:ext uri="{FF2B5EF4-FFF2-40B4-BE49-F238E27FC236}">
                <a16:creationId xmlns:a16="http://schemas.microsoft.com/office/drawing/2014/main" id="{7FF81162-BF96-42DB-86F9-6C0EFF9F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192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8" name="Picture 2" descr="blockchain document stampingì ëí ì´ë¯¸ì§ ê²ìê²°ê³¼">
            <a:extLst>
              <a:ext uri="{FF2B5EF4-FFF2-40B4-BE49-F238E27FC236}">
                <a16:creationId xmlns:a16="http://schemas.microsoft.com/office/drawing/2014/main" id="{7FF81162-BF96-42DB-86F9-6C0EFF9F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192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55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2" name="Picture 2" descr="https://cdn-images-1.medium.com/max/800/0*dYX7CCHRXlyMHHvY.png">
            <a:extLst>
              <a:ext uri="{FF2B5EF4-FFF2-40B4-BE49-F238E27FC236}">
                <a16:creationId xmlns:a16="http://schemas.microsoft.com/office/drawing/2014/main" id="{F55337BA-6F95-4C02-9B94-390F5559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9" y="1196751"/>
            <a:ext cx="3854012" cy="24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-images-1.medium.com/max/800/1*Q0VB3pNaVvVaJcKOZgxThQ.png">
            <a:extLst>
              <a:ext uri="{FF2B5EF4-FFF2-40B4-BE49-F238E27FC236}">
                <a16:creationId xmlns:a16="http://schemas.microsoft.com/office/drawing/2014/main" id="{7F117EED-7AF9-4371-8ABD-BD2180AD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3"/>
            <a:ext cx="3854012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dn-images-1.medium.com/max/800/1*dH_p2-tVFjWdQxli6QOjbw.png">
            <a:extLst>
              <a:ext uri="{FF2B5EF4-FFF2-40B4-BE49-F238E27FC236}">
                <a16:creationId xmlns:a16="http://schemas.microsoft.com/office/drawing/2014/main" id="{C5CA35FB-81DA-4F2C-8114-DE565B7E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3854013" cy="18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4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1487E-DBED-4463-9CDC-DD4A939A644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170" name="Picture 2" descr="1st 2nd blockchainì ëí ì´ë¯¸ì§ ê²ìê²°ê³¼">
            <a:extLst>
              <a:ext uri="{FF2B5EF4-FFF2-40B4-BE49-F238E27FC236}">
                <a16:creationId xmlns:a16="http://schemas.microsoft.com/office/drawing/2014/main" id="{96D57E9C-4D01-4E03-BDF9-673E5253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3" y="1772816"/>
            <a:ext cx="6749594" cy="379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674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6549</TotalTime>
  <Words>687</Words>
  <Application>Microsoft Office PowerPoint</Application>
  <PresentationFormat>화면 슬라이드 쇼(4:3)</PresentationFormat>
  <Paragraphs>123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테마1</vt:lpstr>
      <vt:lpstr>KISA Fintech X Blockchain Academy</vt:lpstr>
      <vt:lpstr>Contents</vt:lpstr>
      <vt:lpstr>블록체인 개요</vt:lpstr>
      <vt:lpstr>블록체인 개요</vt:lpstr>
      <vt:lpstr>블록체인 개요 cf. OAuth 2.0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블록체인 개요</vt:lpstr>
      <vt:lpstr>Block</vt:lpstr>
      <vt:lpstr>Block header</vt:lpstr>
      <vt:lpstr>* Merkle Tree</vt:lpstr>
      <vt:lpstr>Block Chain</vt:lpstr>
      <vt:lpstr>Proof of Work (mining)</vt:lpstr>
      <vt:lpstr>지갑 vs 공인인증서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dongseop</dc:creator>
  <cp:lastModifiedBy>이승현</cp:lastModifiedBy>
  <cp:revision>443</cp:revision>
  <cp:lastPrinted>2010-08-22T12:41:01Z</cp:lastPrinted>
  <dcterms:created xsi:type="dcterms:W3CDTF">2010-08-22T11:32:56Z</dcterms:created>
  <dcterms:modified xsi:type="dcterms:W3CDTF">2018-10-01T12:57:50Z</dcterms:modified>
</cp:coreProperties>
</file>