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0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0988" y="1386839"/>
            <a:ext cx="8726932" cy="562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60752" y="1840115"/>
            <a:ext cx="3272790" cy="1508760"/>
          </a:xfrm>
          <a:custGeom>
            <a:avLst/>
            <a:gdLst/>
            <a:ahLst/>
            <a:cxnLst/>
            <a:rect l="l" t="t" r="r" b="b"/>
            <a:pathLst>
              <a:path w="3272790" h="1508760">
                <a:moveTo>
                  <a:pt x="0" y="1508404"/>
                </a:moveTo>
                <a:lnTo>
                  <a:pt x="3272777" y="1508404"/>
                </a:lnTo>
                <a:lnTo>
                  <a:pt x="3272777" y="0"/>
                </a:lnTo>
                <a:lnTo>
                  <a:pt x="0" y="0"/>
                </a:lnTo>
                <a:lnTo>
                  <a:pt x="0" y="1508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3824" y="1360550"/>
            <a:ext cx="1236980" cy="5650230"/>
          </a:xfrm>
          <a:custGeom>
            <a:avLst/>
            <a:gdLst/>
            <a:ahLst/>
            <a:cxnLst/>
            <a:rect l="l" t="t" r="r" b="b"/>
            <a:pathLst>
              <a:path w="1236980" h="5650230">
                <a:moveTo>
                  <a:pt x="0" y="0"/>
                </a:moveTo>
                <a:lnTo>
                  <a:pt x="1236927" y="0"/>
                </a:lnTo>
                <a:lnTo>
                  <a:pt x="1236927" y="5649849"/>
                </a:lnTo>
                <a:lnTo>
                  <a:pt x="0" y="5649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455201" y="1329347"/>
            <a:ext cx="572770" cy="5681345"/>
          </a:xfrm>
          <a:custGeom>
            <a:avLst/>
            <a:gdLst/>
            <a:ahLst/>
            <a:cxnLst/>
            <a:rect l="l" t="t" r="r" b="b"/>
            <a:pathLst>
              <a:path w="572770" h="5681345">
                <a:moveTo>
                  <a:pt x="0" y="0"/>
                </a:moveTo>
                <a:lnTo>
                  <a:pt x="572719" y="0"/>
                </a:lnTo>
                <a:lnTo>
                  <a:pt x="572719" y="5681052"/>
                </a:lnTo>
                <a:lnTo>
                  <a:pt x="0" y="5681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824" y="1134617"/>
            <a:ext cx="7524750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4327" y="2477706"/>
            <a:ext cx="6849745" cy="397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hunkim+m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TensorFlowK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9" y="2988310"/>
            <a:ext cx="956691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-434" dirty="0"/>
              <a:t>Lab </a:t>
            </a:r>
            <a:r>
              <a:rPr sz="5300" spc="-295" dirty="0"/>
              <a:t>2: </a:t>
            </a:r>
            <a:r>
              <a:rPr sz="5300" spc="-430" dirty="0"/>
              <a:t>Playing </a:t>
            </a:r>
            <a:r>
              <a:rPr sz="5300" spc="-140" dirty="0"/>
              <a:t>OpenAI </a:t>
            </a:r>
            <a:r>
              <a:rPr sz="5300" spc="-270" dirty="0"/>
              <a:t>Gym</a:t>
            </a:r>
            <a:r>
              <a:rPr sz="5300" spc="765" dirty="0"/>
              <a:t> </a:t>
            </a:r>
            <a:r>
              <a:rPr sz="5300" spc="-434" dirty="0"/>
              <a:t>Games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1121663" y="5154421"/>
            <a:ext cx="7816215" cy="76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204"/>
              </a:lnSpc>
              <a:spcBef>
                <a:spcPts val="105"/>
              </a:spcBef>
            </a:pPr>
            <a:r>
              <a:rPr sz="2700" spc="-110" dirty="0">
                <a:latin typeface="Arial"/>
                <a:cs typeface="Arial"/>
              </a:rPr>
              <a:t>Reinforcement </a:t>
            </a:r>
            <a:r>
              <a:rPr sz="2700" spc="-155" dirty="0">
                <a:latin typeface="Arial"/>
                <a:cs typeface="Arial"/>
              </a:rPr>
              <a:t>Learning </a:t>
            </a:r>
            <a:r>
              <a:rPr sz="2700" spc="-5" dirty="0">
                <a:latin typeface="Arial"/>
                <a:cs typeface="Arial"/>
              </a:rPr>
              <a:t>with </a:t>
            </a:r>
            <a:r>
              <a:rPr sz="2700" spc="-114" dirty="0">
                <a:latin typeface="Arial"/>
                <a:cs typeface="Arial"/>
              </a:rPr>
              <a:t>TensorFlow&amp;OpenAI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Gym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ts val="2605"/>
              </a:lnSpc>
            </a:pPr>
            <a:r>
              <a:rPr sz="2200" spc="-245" dirty="0">
                <a:latin typeface="Arial"/>
                <a:cs typeface="Arial"/>
              </a:rPr>
              <a:t>Sung </a:t>
            </a:r>
            <a:r>
              <a:rPr sz="2200" spc="-50" dirty="0">
                <a:latin typeface="Arial"/>
                <a:cs typeface="Arial"/>
              </a:rPr>
              <a:t>Kim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  <a:hlinkClick r:id="rId2"/>
              </a:rPr>
              <a:t>&lt;hunkim+ml</a:t>
            </a:r>
            <a:r>
              <a:rPr sz="2200" spc="-85" dirty="0">
                <a:latin typeface="Arial"/>
                <a:cs typeface="Arial"/>
              </a:rPr>
              <a:t>@</a:t>
            </a:r>
            <a:r>
              <a:rPr sz="2200" spc="-85" dirty="0">
                <a:latin typeface="Arial"/>
                <a:cs typeface="Arial"/>
                <a:hlinkClick r:id="rId2"/>
              </a:rPr>
              <a:t>gmail.com&gt;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28" y="824483"/>
            <a:ext cx="1437132" cy="1468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373" y="1134617"/>
            <a:ext cx="229806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In</a:t>
            </a:r>
            <a:r>
              <a:rPr spc="-315" dirty="0"/>
              <a:t>s</a:t>
            </a:r>
            <a:r>
              <a:rPr spc="-105" dirty="0"/>
              <a:t>t</a:t>
            </a:r>
            <a:r>
              <a:rPr spc="-210" dirty="0"/>
              <a:t>a</a:t>
            </a:r>
            <a:r>
              <a:rPr spc="-20" dirty="0"/>
              <a:t>ll</a:t>
            </a:r>
            <a:r>
              <a:rPr spc="-535" dirty="0"/>
              <a:t>a</a:t>
            </a:r>
            <a:r>
              <a:rPr spc="105" dirty="0"/>
              <a:t>ti</a:t>
            </a:r>
            <a:r>
              <a:rPr spc="-20" dirty="0"/>
              <a:t>o</a:t>
            </a:r>
            <a:r>
              <a:rPr spc="-23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895600"/>
            <a:ext cx="5290312" cy="183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3600" y="2283777"/>
            <a:ext cx="3696970" cy="3061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350" y="1134617"/>
            <a:ext cx="471297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</a:tabLst>
            </a:pPr>
            <a:r>
              <a:rPr spc="-345" dirty="0"/>
              <a:t>Basic	</a:t>
            </a:r>
            <a:r>
              <a:rPr spc="-140" dirty="0"/>
              <a:t>installation</a:t>
            </a:r>
            <a:r>
              <a:rPr spc="-45" dirty="0"/>
              <a:t> </a:t>
            </a:r>
            <a:r>
              <a:rPr spc="-254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90" y="2592577"/>
            <a:ext cx="3335910" cy="9759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90"/>
              </a:spcBef>
              <a:buSzPct val="170588"/>
              <a:buChar char="•"/>
              <a:tabLst>
                <a:tab pos="335915" algn="l"/>
              </a:tabLst>
            </a:pPr>
            <a:r>
              <a:rPr sz="2550" spc="-125" dirty="0" smtClean="0">
                <a:latin typeface="Arial"/>
                <a:cs typeface="Arial"/>
              </a:rPr>
              <a:t>Python</a:t>
            </a:r>
            <a:r>
              <a:rPr lang="en-US" sz="2550" spc="-125" dirty="0" smtClean="0">
                <a:latin typeface="Arial"/>
                <a:cs typeface="Arial"/>
              </a:rPr>
              <a:t> 3.x 64bit</a:t>
            </a:r>
            <a:endParaRPr sz="2550" dirty="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1370"/>
              </a:spcBef>
              <a:buSzPct val="170588"/>
              <a:buChar char="•"/>
              <a:tabLst>
                <a:tab pos="335915" algn="l"/>
              </a:tabLst>
            </a:pPr>
            <a:r>
              <a:rPr sz="2550" spc="-409" dirty="0">
                <a:latin typeface="Arial"/>
                <a:cs typeface="Arial"/>
              </a:rPr>
              <a:t>T</a:t>
            </a:r>
            <a:r>
              <a:rPr sz="2550" spc="-225" dirty="0">
                <a:latin typeface="Arial"/>
                <a:cs typeface="Arial"/>
              </a:rPr>
              <a:t>en</a:t>
            </a:r>
            <a:r>
              <a:rPr sz="2550" spc="-204" dirty="0">
                <a:latin typeface="Arial"/>
                <a:cs typeface="Arial"/>
              </a:rPr>
              <a:t>s</a:t>
            </a:r>
            <a:r>
              <a:rPr sz="2550" spc="-20" dirty="0">
                <a:latin typeface="Arial"/>
                <a:cs typeface="Arial"/>
              </a:rPr>
              <a:t>o</a:t>
            </a:r>
            <a:r>
              <a:rPr sz="2550" spc="-105" dirty="0">
                <a:latin typeface="Arial"/>
                <a:cs typeface="Arial"/>
              </a:rPr>
              <a:t>rF</a:t>
            </a:r>
            <a:r>
              <a:rPr sz="2550" spc="-15" dirty="0">
                <a:latin typeface="Arial"/>
                <a:cs typeface="Arial"/>
              </a:rPr>
              <a:t>l</a:t>
            </a:r>
            <a:r>
              <a:rPr sz="2550" spc="-45" dirty="0">
                <a:latin typeface="Arial"/>
                <a:cs typeface="Arial"/>
              </a:rPr>
              <a:t>o</a:t>
            </a:r>
            <a:r>
              <a:rPr sz="2550" spc="-15" dirty="0">
                <a:latin typeface="Arial"/>
                <a:cs typeface="Arial"/>
              </a:rPr>
              <a:t>w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225" y="3484371"/>
            <a:ext cx="6153150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25" spc="-37" baseline="-4444" dirty="0">
                <a:latin typeface="Arial"/>
                <a:cs typeface="Arial"/>
              </a:rPr>
              <a:t>- </a:t>
            </a:r>
            <a:r>
              <a:rPr sz="2200" spc="-80" dirty="0">
                <a:latin typeface="Arial"/>
                <a:cs typeface="Arial"/>
              </a:rPr>
              <a:t>pip install </a:t>
            </a:r>
            <a:r>
              <a:rPr sz="2200" spc="-30" dirty="0">
                <a:latin typeface="Arial"/>
                <a:cs typeface="Arial"/>
              </a:rPr>
              <a:t>tensorflow </a:t>
            </a:r>
            <a:r>
              <a:rPr sz="2200" spc="40" dirty="0">
                <a:latin typeface="Arial"/>
                <a:cs typeface="Arial"/>
              </a:rPr>
              <a:t>(or </a:t>
            </a:r>
            <a:r>
              <a:rPr sz="2200" spc="-80" dirty="0">
                <a:latin typeface="Arial"/>
                <a:cs typeface="Arial"/>
              </a:rPr>
              <a:t>pip install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tensorflow-gpu)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890" y="4461890"/>
            <a:ext cx="210693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90"/>
              </a:spcBef>
              <a:buSzPct val="170588"/>
              <a:buChar char="•"/>
              <a:tabLst>
                <a:tab pos="335915" algn="l"/>
              </a:tabLst>
            </a:pPr>
            <a:r>
              <a:rPr sz="2550" spc="-80" dirty="0">
                <a:latin typeface="Arial"/>
                <a:cs typeface="Arial"/>
              </a:rPr>
              <a:t>OpenAI </a:t>
            </a:r>
            <a:r>
              <a:rPr sz="2550" spc="-145" dirty="0">
                <a:latin typeface="Arial"/>
                <a:cs typeface="Arial"/>
              </a:rPr>
              <a:t>Gym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225" y="4883274"/>
            <a:ext cx="3590925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25" spc="-37" baseline="-4444" dirty="0">
                <a:latin typeface="Arial"/>
                <a:cs typeface="Arial"/>
              </a:rPr>
              <a:t>- </a:t>
            </a:r>
            <a:r>
              <a:rPr sz="2200" spc="-80" dirty="0" smtClean="0">
                <a:latin typeface="Arial"/>
                <a:cs typeface="Arial"/>
              </a:rPr>
              <a:t>pip </a:t>
            </a:r>
            <a:r>
              <a:rPr sz="2200" spc="-80" dirty="0">
                <a:latin typeface="Arial"/>
                <a:cs typeface="Arial"/>
              </a:rPr>
              <a:t>install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5" dirty="0" smtClean="0">
                <a:latin typeface="Arial"/>
                <a:cs typeface="Arial"/>
              </a:rPr>
              <a:t>gym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602" y="1134617"/>
            <a:ext cx="7011034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5185410" algn="l"/>
              </a:tabLst>
            </a:pPr>
            <a:r>
              <a:rPr spc="-525" dirty="0"/>
              <a:t>B</a:t>
            </a:r>
            <a:r>
              <a:rPr spc="-445" dirty="0"/>
              <a:t>a</a:t>
            </a:r>
            <a:r>
              <a:rPr spc="-475" dirty="0"/>
              <a:t>s</a:t>
            </a:r>
            <a:r>
              <a:rPr spc="-20" dirty="0"/>
              <a:t>i</a:t>
            </a:r>
            <a:r>
              <a:rPr spc="-254" dirty="0"/>
              <a:t>c</a:t>
            </a:r>
            <a:r>
              <a:rPr dirty="0"/>
              <a:t>	</a:t>
            </a:r>
            <a:r>
              <a:rPr spc="-20" dirty="0"/>
              <a:t>i</a:t>
            </a:r>
            <a:r>
              <a:rPr spc="-370" dirty="0"/>
              <a:t>n</a:t>
            </a:r>
            <a:r>
              <a:rPr spc="-340" dirty="0"/>
              <a:t>s</a:t>
            </a:r>
            <a:r>
              <a:rPr spc="-105" dirty="0"/>
              <a:t>t</a:t>
            </a:r>
            <a:r>
              <a:rPr spc="-210" dirty="0"/>
              <a:t>a</a:t>
            </a:r>
            <a:r>
              <a:rPr spc="-20" dirty="0"/>
              <a:t>ll</a:t>
            </a:r>
            <a:r>
              <a:rPr spc="-535" dirty="0"/>
              <a:t>a</a:t>
            </a:r>
            <a:r>
              <a:rPr spc="105" dirty="0"/>
              <a:t>ti</a:t>
            </a:r>
            <a:r>
              <a:rPr spc="-20" dirty="0"/>
              <a:t>o</a:t>
            </a:r>
            <a:r>
              <a:rPr spc="-235" dirty="0"/>
              <a:t>n</a:t>
            </a:r>
            <a:r>
              <a:rPr spc="-5" dirty="0"/>
              <a:t> </a:t>
            </a:r>
            <a:r>
              <a:rPr spc="-40" dirty="0"/>
              <a:t>-</a:t>
            </a:r>
            <a:r>
              <a:rPr spc="-5" dirty="0"/>
              <a:t> </a:t>
            </a:r>
            <a:r>
              <a:rPr spc="-160" dirty="0"/>
              <a:t>qui</a:t>
            </a:r>
            <a:r>
              <a:rPr spc="-175" dirty="0"/>
              <a:t>ck</a:t>
            </a:r>
            <a:r>
              <a:rPr dirty="0"/>
              <a:t>	</a:t>
            </a:r>
            <a:r>
              <a:rPr spc="-195" dirty="0"/>
              <a:t>checki</a:t>
            </a:r>
            <a:r>
              <a:rPr spc="-385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426212" y="3016630"/>
            <a:ext cx="9205976" cy="227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" y="6185408"/>
            <a:ext cx="937133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14" dirty="0">
                <a:latin typeface="Arial"/>
                <a:cs typeface="Arial"/>
              </a:rPr>
              <a:t>Questions:</a:t>
            </a:r>
            <a:r>
              <a:rPr sz="2950" spc="-365" dirty="0">
                <a:latin typeface="Arial"/>
                <a:cs typeface="Arial"/>
              </a:rPr>
              <a:t> </a:t>
            </a:r>
            <a:r>
              <a:rPr sz="295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</a:t>
            </a:r>
            <a:r>
              <a:rPr sz="295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www.facebook.com/groups/TensorFlowKR/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86" y="1134617"/>
            <a:ext cx="68891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4195445" algn="l"/>
              </a:tabLst>
            </a:pPr>
            <a:r>
              <a:rPr spc="-525" dirty="0"/>
              <a:t>B</a:t>
            </a:r>
            <a:r>
              <a:rPr spc="-445" dirty="0"/>
              <a:t>a</a:t>
            </a:r>
            <a:r>
              <a:rPr spc="-475" dirty="0"/>
              <a:t>s</a:t>
            </a:r>
            <a:r>
              <a:rPr spc="-20" dirty="0"/>
              <a:t>i</a:t>
            </a:r>
            <a:r>
              <a:rPr spc="-254" dirty="0"/>
              <a:t>c</a:t>
            </a:r>
            <a:r>
              <a:rPr dirty="0"/>
              <a:t>	</a:t>
            </a:r>
            <a:r>
              <a:rPr spc="180" dirty="0"/>
              <a:t>O</a:t>
            </a:r>
            <a:r>
              <a:rPr spc="-180" dirty="0"/>
              <a:t>penAI</a:t>
            </a:r>
            <a:r>
              <a:rPr spc="-5" dirty="0"/>
              <a:t> </a:t>
            </a:r>
            <a:r>
              <a:rPr spc="-160" dirty="0"/>
              <a:t>G</a:t>
            </a:r>
            <a:r>
              <a:rPr spc="-254" dirty="0"/>
              <a:t>ym</a:t>
            </a:r>
            <a:r>
              <a:rPr dirty="0"/>
              <a:t>	</a:t>
            </a:r>
            <a:r>
              <a:rPr spc="-500" dirty="0"/>
              <a:t>E</a:t>
            </a:r>
            <a:r>
              <a:rPr spc="-484" dirty="0"/>
              <a:t>n</a:t>
            </a:r>
            <a:r>
              <a:rPr spc="-135" dirty="0"/>
              <a:t>vi</a:t>
            </a:r>
            <a:r>
              <a:rPr spc="150" dirty="0"/>
              <a:t>r</a:t>
            </a:r>
            <a:r>
              <a:rPr spc="-20" dirty="0"/>
              <a:t>o</a:t>
            </a:r>
            <a:r>
              <a:rPr spc="-165" dirty="0"/>
              <a:t>nment</a:t>
            </a:r>
          </a:p>
        </p:txBody>
      </p:sp>
      <p:sp>
        <p:nvSpPr>
          <p:cNvPr id="3" name="object 3"/>
          <p:cNvSpPr/>
          <p:nvPr/>
        </p:nvSpPr>
        <p:spPr>
          <a:xfrm>
            <a:off x="30480" y="3474846"/>
            <a:ext cx="9997440" cy="209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9231" y="3822217"/>
            <a:ext cx="2623185" cy="272415"/>
          </a:xfrm>
          <a:prstGeom prst="rect">
            <a:avLst/>
          </a:prstGeom>
          <a:solidFill>
            <a:srgbClr val="DCDEE0"/>
          </a:solidFill>
        </p:spPr>
        <p:txBody>
          <a:bodyPr vert="horz" wrap="square" lIns="0" tIns="1524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20"/>
              </a:spcBef>
            </a:pPr>
            <a:r>
              <a:rPr sz="1450" b="1" spc="15" dirty="0">
                <a:solidFill>
                  <a:srgbClr val="DE6A10"/>
                </a:solidFill>
                <a:latin typeface="DejaVu Sans Mono"/>
                <a:cs typeface="DejaVu Sans Mono"/>
              </a:rPr>
              <a:t>(“FrozenLake-v0”)</a:t>
            </a:r>
            <a:endParaRPr sz="14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735" y="1134617"/>
            <a:ext cx="414147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Python </a:t>
            </a:r>
            <a:r>
              <a:rPr spc="-50" dirty="0"/>
              <a:t>arrow</a:t>
            </a:r>
            <a:r>
              <a:rPr spc="125" dirty="0"/>
              <a:t> </a:t>
            </a:r>
            <a:r>
              <a:rPr spc="-220" dirty="0"/>
              <a:t>keyin</a:t>
            </a:r>
          </a:p>
        </p:txBody>
      </p:sp>
      <p:sp>
        <p:nvSpPr>
          <p:cNvPr id="3" name="object 3"/>
          <p:cNvSpPr/>
          <p:nvPr/>
        </p:nvSpPr>
        <p:spPr>
          <a:xfrm>
            <a:off x="920876" y="2209801"/>
            <a:ext cx="6394323" cy="426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83488" y="2438400"/>
            <a:ext cx="8112506" cy="401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83488" y="1720088"/>
            <a:ext cx="3129407" cy="510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351000"/>
            <a:ext cx="32918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keyin </a:t>
            </a:r>
            <a:r>
              <a:rPr spc="-320" dirty="0"/>
              <a:t>and</a:t>
            </a:r>
            <a:r>
              <a:rPr spc="140" dirty="0"/>
              <a:t> </a:t>
            </a:r>
            <a:r>
              <a:rPr spc="-245" dirty="0"/>
              <a:t>move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5239" y="2245995"/>
            <a:ext cx="6581648" cy="3915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365" y="1137932"/>
            <a:ext cx="7080884" cy="10109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565"/>
              </a:spcBef>
              <a:tabLst>
                <a:tab pos="1429385" algn="l"/>
              </a:tabLst>
            </a:pPr>
            <a:r>
              <a:rPr spc="-320" dirty="0"/>
              <a:t>Game	</a:t>
            </a:r>
            <a:r>
              <a:rPr spc="-300" dirty="0"/>
              <a:t>play</a:t>
            </a: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800" spc="-10" dirty="0"/>
              <a:t>print("State: </a:t>
            </a:r>
            <a:r>
              <a:rPr sz="1800" spc="-70" dirty="0"/>
              <a:t>", </a:t>
            </a:r>
            <a:r>
              <a:rPr sz="1800" dirty="0"/>
              <a:t>state, </a:t>
            </a:r>
            <a:r>
              <a:rPr sz="1800" spc="-5" dirty="0"/>
              <a:t>"Action: </a:t>
            </a:r>
            <a:r>
              <a:rPr sz="1800" spc="-70" dirty="0"/>
              <a:t>", </a:t>
            </a:r>
            <a:r>
              <a:rPr sz="1800" spc="15" dirty="0"/>
              <a:t>action, </a:t>
            </a:r>
            <a:r>
              <a:rPr sz="1800" spc="-20" dirty="0"/>
              <a:t>"Reward: </a:t>
            </a:r>
            <a:r>
              <a:rPr sz="1800" spc="-70" dirty="0"/>
              <a:t>", </a:t>
            </a:r>
            <a:r>
              <a:rPr sz="1800" spc="5" dirty="0"/>
              <a:t>reward, </a:t>
            </a:r>
            <a:r>
              <a:rPr sz="1800" spc="-25" dirty="0"/>
              <a:t>"Info: </a:t>
            </a:r>
            <a:r>
              <a:rPr sz="1800" spc="-70" dirty="0"/>
              <a:t>",</a:t>
            </a:r>
            <a:r>
              <a:rPr sz="1800" spc="240" dirty="0"/>
              <a:t> </a:t>
            </a:r>
            <a:r>
              <a:rPr sz="1800" dirty="0"/>
              <a:t>info)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449192" y="6357239"/>
            <a:ext cx="633285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spc="5" dirty="0">
                <a:latin typeface="Arial"/>
                <a:cs typeface="Arial"/>
              </a:rPr>
              <a:t>* run in terminal. Keyin </a:t>
            </a:r>
            <a:r>
              <a:rPr sz="2200" spc="35" dirty="0">
                <a:latin typeface="Arial"/>
                <a:cs typeface="Arial"/>
              </a:rPr>
              <a:t>does </a:t>
            </a:r>
            <a:r>
              <a:rPr sz="2200" spc="5" dirty="0">
                <a:latin typeface="Arial"/>
                <a:cs typeface="Arial"/>
              </a:rPr>
              <a:t>not work in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PyCharm!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116" y="1134617"/>
            <a:ext cx="74402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8455" algn="l"/>
                <a:tab pos="4163060" algn="l"/>
              </a:tabLst>
            </a:pPr>
            <a:r>
              <a:rPr spc="-225" dirty="0"/>
              <a:t>Frozen	</a:t>
            </a:r>
            <a:r>
              <a:rPr spc="-335" dirty="0"/>
              <a:t>Lake</a:t>
            </a:r>
            <a:r>
              <a:rPr spc="-509" dirty="0"/>
              <a:t> </a:t>
            </a:r>
            <a:r>
              <a:rPr spc="10" dirty="0"/>
              <a:t>World	</a:t>
            </a:r>
            <a:r>
              <a:rPr spc="-110" dirty="0"/>
              <a:t>(OpenAI</a:t>
            </a:r>
            <a:r>
              <a:rPr spc="-75" dirty="0"/>
              <a:t> </a:t>
            </a:r>
            <a:r>
              <a:rPr spc="-170" dirty="0"/>
              <a:t>GYM)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0" y="3157218"/>
            <a:ext cx="738505" cy="471805"/>
          </a:xfrm>
          <a:custGeom>
            <a:avLst/>
            <a:gdLst/>
            <a:ahLst/>
            <a:cxnLst/>
            <a:rect l="l" t="t" r="r" b="b"/>
            <a:pathLst>
              <a:path w="738504" h="471804">
                <a:moveTo>
                  <a:pt x="0" y="471361"/>
                </a:moveTo>
                <a:lnTo>
                  <a:pt x="738292" y="471361"/>
                </a:lnTo>
                <a:lnTo>
                  <a:pt x="738292" y="0"/>
                </a:lnTo>
                <a:lnTo>
                  <a:pt x="0" y="0"/>
                </a:lnTo>
                <a:lnTo>
                  <a:pt x="0" y="471361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2329" y="3628580"/>
            <a:ext cx="735103" cy="47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2329" y="3628579"/>
            <a:ext cx="735330" cy="471805"/>
          </a:xfrm>
          <a:custGeom>
            <a:avLst/>
            <a:gdLst/>
            <a:ahLst/>
            <a:cxnLst/>
            <a:rect l="l" t="t" r="r" b="b"/>
            <a:pathLst>
              <a:path w="735329" h="471804">
                <a:moveTo>
                  <a:pt x="0" y="471361"/>
                </a:moveTo>
                <a:lnTo>
                  <a:pt x="735103" y="471361"/>
                </a:lnTo>
                <a:lnTo>
                  <a:pt x="735103" y="0"/>
                </a:lnTo>
                <a:lnTo>
                  <a:pt x="0" y="0"/>
                </a:lnTo>
                <a:lnTo>
                  <a:pt x="0" y="471361"/>
                </a:lnTo>
                <a:close/>
              </a:path>
            </a:pathLst>
          </a:custGeom>
          <a:solidFill>
            <a:srgbClr val="FF8817">
              <a:alpha val="60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8919" y="3628580"/>
            <a:ext cx="738292" cy="471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8919" y="4099940"/>
            <a:ext cx="738292" cy="471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4040" y="4571312"/>
            <a:ext cx="738292" cy="471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4040" y="4571312"/>
            <a:ext cx="738505" cy="471805"/>
          </a:xfrm>
          <a:custGeom>
            <a:avLst/>
            <a:gdLst/>
            <a:ahLst/>
            <a:cxnLst/>
            <a:rect l="l" t="t" r="r" b="b"/>
            <a:pathLst>
              <a:path w="738504" h="471804">
                <a:moveTo>
                  <a:pt x="0" y="471361"/>
                </a:moveTo>
                <a:lnTo>
                  <a:pt x="738292" y="471361"/>
                </a:lnTo>
                <a:lnTo>
                  <a:pt x="738292" y="0"/>
                </a:lnTo>
                <a:lnTo>
                  <a:pt x="0" y="0"/>
                </a:lnTo>
                <a:lnTo>
                  <a:pt x="0" y="471361"/>
                </a:lnTo>
                <a:close/>
              </a:path>
            </a:pathLst>
          </a:custGeom>
          <a:solidFill>
            <a:srgbClr val="FF8817">
              <a:alpha val="60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8919" y="4571312"/>
            <a:ext cx="738505" cy="471805"/>
          </a:xfrm>
          <a:custGeom>
            <a:avLst/>
            <a:gdLst/>
            <a:ahLst/>
            <a:cxnLst/>
            <a:rect l="l" t="t" r="r" b="b"/>
            <a:pathLst>
              <a:path w="738504" h="471804">
                <a:moveTo>
                  <a:pt x="0" y="471361"/>
                </a:moveTo>
                <a:lnTo>
                  <a:pt x="738292" y="471361"/>
                </a:lnTo>
                <a:lnTo>
                  <a:pt x="738292" y="0"/>
                </a:lnTo>
                <a:lnTo>
                  <a:pt x="0" y="0"/>
                </a:lnTo>
                <a:lnTo>
                  <a:pt x="0" y="471361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5180" y="3326765"/>
            <a:ext cx="209804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latin typeface="Arial"/>
                <a:cs typeface="Arial"/>
              </a:rPr>
              <a:t>(1)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env.step(action)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7792" y="4243197"/>
            <a:ext cx="297243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latin typeface="Arial"/>
                <a:cs typeface="Arial"/>
              </a:rPr>
              <a:t>(2) state, </a:t>
            </a:r>
            <a:r>
              <a:rPr sz="1850" spc="20" dirty="0">
                <a:latin typeface="Arial"/>
                <a:cs typeface="Arial"/>
              </a:rPr>
              <a:t>reward, </a:t>
            </a:r>
            <a:r>
              <a:rPr sz="1850" spc="35" dirty="0">
                <a:latin typeface="Arial"/>
                <a:cs typeface="Arial"/>
              </a:rPr>
              <a:t>done,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info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1902" y="5159628"/>
            <a:ext cx="77597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30" dirty="0">
                <a:latin typeface="Arial"/>
                <a:cs typeface="Arial"/>
              </a:rPr>
              <a:t>Agent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078" y="5159628"/>
            <a:ext cx="158305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20" dirty="0">
                <a:latin typeface="Arial"/>
                <a:cs typeface="Arial"/>
              </a:rPr>
              <a:t>Envi</a:t>
            </a:r>
            <a:r>
              <a:rPr sz="2200" spc="-55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onment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547" y="3717289"/>
            <a:ext cx="18224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5382" y="3717289"/>
            <a:ext cx="18224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6023" y="4055744"/>
            <a:ext cx="18224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14" dirty="0"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51436" y="3157218"/>
          <a:ext cx="2954019" cy="202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606060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606060"/>
                      </a:solidFill>
                      <a:prstDash val="solid"/>
                    </a:lnR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b="1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7" baseline="-13888" dirty="0">
                          <a:latin typeface="Arial"/>
                          <a:cs typeface="Arial"/>
                        </a:rPr>
                        <a:t>e</a:t>
                      </a:r>
                      <a:endParaRPr sz="3300" baseline="-13888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606060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2475" b="1" spc="-765" baseline="18518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509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25" dirty="0">
                          <a:latin typeface="Arial"/>
                          <a:cs typeface="Arial"/>
                        </a:rPr>
                        <a:t>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spc="-48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75" b="1" spc="-787" baseline="18518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.m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32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200" spc="-77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75" b="1" baseline="18518" dirty="0">
                          <a:latin typeface="Arial"/>
                          <a:cs typeface="Arial"/>
                        </a:rPr>
                        <a:t>H</a:t>
                      </a:r>
                      <a:endParaRPr sz="2475" baseline="18518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606060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309245">
                        <a:lnSpc>
                          <a:spcPts val="2405"/>
                        </a:lnSpc>
                      </a:pPr>
                      <a:r>
                        <a:rPr sz="2475" b="1" spc="-15" baseline="-168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75" b="1" spc="-419" baseline="-168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('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06060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405"/>
                        </a:lnSpc>
                      </a:pPr>
                      <a:r>
                        <a:rPr sz="22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-99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475" b="1" spc="-30" baseline="-168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40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75" b="1" spc="-1372" baseline="-168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ke-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spc="-254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475" b="1" spc="-1402" baseline="-1683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606060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  <a:lnB w="6350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H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606060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5D5D5D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G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5D5D5D"/>
                      </a:solidFill>
                      <a:prstDash val="solid"/>
                    </a:lnL>
                    <a:lnR w="6350">
                      <a:solidFill>
                        <a:srgbClr val="606060"/>
                      </a:solidFill>
                      <a:prstDash val="solid"/>
                    </a:lnR>
                    <a:lnT w="6350">
                      <a:solidFill>
                        <a:srgbClr val="5D5D5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39698" y="3120770"/>
            <a:ext cx="1494408" cy="1963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0264" y="3734638"/>
            <a:ext cx="3156585" cy="0"/>
          </a:xfrm>
          <a:custGeom>
            <a:avLst/>
            <a:gdLst/>
            <a:ahLst/>
            <a:cxnLst/>
            <a:rect l="l" t="t" r="r" b="b"/>
            <a:pathLst>
              <a:path w="3156585">
                <a:moveTo>
                  <a:pt x="0" y="0"/>
                </a:moveTo>
                <a:lnTo>
                  <a:pt x="3143002" y="0"/>
                </a:lnTo>
                <a:lnTo>
                  <a:pt x="3156019" y="0"/>
                </a:lnTo>
              </a:path>
            </a:pathLst>
          </a:custGeom>
          <a:ln w="2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3260" y="368152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0"/>
                </a:moveTo>
                <a:lnTo>
                  <a:pt x="0" y="106222"/>
                </a:lnTo>
                <a:lnTo>
                  <a:pt x="106222" y="531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470" y="4602772"/>
            <a:ext cx="3156585" cy="0"/>
          </a:xfrm>
          <a:custGeom>
            <a:avLst/>
            <a:gdLst/>
            <a:ahLst/>
            <a:cxnLst/>
            <a:rect l="l" t="t" r="r" b="b"/>
            <a:pathLst>
              <a:path w="3156585">
                <a:moveTo>
                  <a:pt x="0" y="0"/>
                </a:moveTo>
                <a:lnTo>
                  <a:pt x="13017" y="0"/>
                </a:lnTo>
                <a:lnTo>
                  <a:pt x="3156019" y="0"/>
                </a:lnTo>
              </a:path>
            </a:pathLst>
          </a:custGeom>
          <a:ln w="2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2868" y="3130257"/>
            <a:ext cx="3000032" cy="19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3697" y="3140671"/>
            <a:ext cx="2958376" cy="1922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23749" y="4055744"/>
            <a:ext cx="16637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113</Words>
  <Application>Microsoft Office PowerPoint</Application>
  <PresentationFormat>사용자 지정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DejaVu Sans Mono</vt:lpstr>
      <vt:lpstr>Arial</vt:lpstr>
      <vt:lpstr>Calibri</vt:lpstr>
      <vt:lpstr>Office Theme</vt:lpstr>
      <vt:lpstr>Lab 2: Playing OpenAI Gym Games</vt:lpstr>
      <vt:lpstr>Installation</vt:lpstr>
      <vt:lpstr>Basic installation steps</vt:lpstr>
      <vt:lpstr>Basic installation - quick checking</vt:lpstr>
      <vt:lpstr>Basic OpenAI Gym Environment</vt:lpstr>
      <vt:lpstr>Python arrow keyin</vt:lpstr>
      <vt:lpstr>keyin and move</vt:lpstr>
      <vt:lpstr>Game play print("State: ", state, "Action: ", action, "Reward: ", reward, "Info: ", info)</vt:lpstr>
      <vt:lpstr>Frozen Lake World (OpenAI GYM)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Playing OpenAI Gym Games</dc:title>
  <cp:lastModifiedBy>hjlee</cp:lastModifiedBy>
  <cp:revision>2</cp:revision>
  <dcterms:created xsi:type="dcterms:W3CDTF">2018-11-12T01:24:56Z</dcterms:created>
  <dcterms:modified xsi:type="dcterms:W3CDTF">2018-11-14T04:53:15Z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2018-11-12T00:00:00Z</vt:filetime>
  </property>
</Properties>
</file>