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0"/>
  </p:notesMasterIdLst>
  <p:handoutMasterIdLst>
    <p:handoutMasterId r:id="rId31"/>
  </p:handoutMasterIdLst>
  <p:sldIdLst>
    <p:sldId id="271" r:id="rId3"/>
    <p:sldId id="346" r:id="rId4"/>
    <p:sldId id="317" r:id="rId5"/>
    <p:sldId id="348" r:id="rId6"/>
    <p:sldId id="349" r:id="rId7"/>
    <p:sldId id="350" r:id="rId8"/>
    <p:sldId id="347" r:id="rId9"/>
    <p:sldId id="318" r:id="rId10"/>
    <p:sldId id="321" r:id="rId11"/>
    <p:sldId id="351" r:id="rId12"/>
    <p:sldId id="331" r:id="rId13"/>
    <p:sldId id="332" r:id="rId14"/>
    <p:sldId id="333" r:id="rId15"/>
    <p:sldId id="336" r:id="rId16"/>
    <p:sldId id="340" r:id="rId17"/>
    <p:sldId id="341" r:id="rId18"/>
    <p:sldId id="342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12" r:id="rId29"/>
  </p:sldIdLst>
  <p:sldSz cx="9144000" cy="6858000" type="screen4x3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CCFF"/>
    <a:srgbClr val="6EDEE4"/>
    <a:srgbClr val="EBFAFB"/>
    <a:srgbClr val="33CC33"/>
    <a:srgbClr val="FFFF00"/>
    <a:srgbClr val="99FF99"/>
    <a:srgbClr val="D5F5F7"/>
    <a:srgbClr val="9CE8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4" autoAdjust="0"/>
    <p:restoredTop sz="94660"/>
  </p:normalViewPr>
  <p:slideViewPr>
    <p:cSldViewPr>
      <p:cViewPr>
        <p:scale>
          <a:sx n="50" d="100"/>
          <a:sy n="50" d="100"/>
        </p:scale>
        <p:origin x="-1764" y="-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59AB06-AC31-4DE3-83BE-FE2B7BA4FA7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FBCBCE-1045-4DA2-9003-B8F1D6EE5D8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DEF2F-0F0E-45C0-B265-B330F24A999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A13E02-6343-418E-9BD0-D0C346A1F8F5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1123F-606E-4BAF-9521-01C766B79A3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8647A-E555-46C5-BD97-40870A84898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27A6-B4BA-4B04-A02B-F54F676E25A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5320-939B-49FE-B434-D9E5606416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6622C-6633-40E6-BA36-75189DE378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507CA-94B7-480E-A87F-23AD3315D9A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655C-7D19-44B9-854A-31BD96D67C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764CC-E396-4499-BA9E-797DA21443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F63D5-2DD7-471E-A512-C90C0533BB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3A984-8F25-4A19-A689-E704E012132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D2194-8E79-456B-A024-885241D495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9340D-F722-4147-B363-C5E6F9BD6E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47AC-E48D-458D-BB8F-F926694663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AA58C-1432-46E4-BAA2-7CB35C9416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79A4-816B-40CF-ADC8-B566B28C9E2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7C477-51A5-4C71-A831-DB4FD3B63C1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1D8D9-AEDA-4D58-A9C3-743C2AC6C1D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EEEB8-9976-4B53-A6D3-A38FF0701C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56D11-A236-45B8-8407-90755532A8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59873-0005-4E01-803D-75EDC3087F9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F56F8-35FE-406C-B9DE-260C3771AB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4DB67-A86E-47F9-8A1C-4680CBF313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8C6DA-2C1F-4315-9507-B232711CCA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EA4B40-1ED2-4AF0-A686-53ECD281E4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328A3B-7DCC-431B-9561-2BD2A688BB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AutoShape 9"/>
          <p:cNvSpPr>
            <a:spLocks noChangeArrowheads="1"/>
          </p:cNvSpPr>
          <p:nvPr/>
        </p:nvSpPr>
        <p:spPr bwMode="gray">
          <a:xfrm>
            <a:off x="992079" y="1462634"/>
            <a:ext cx="7143800" cy="142876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8662BA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gray">
          <a:xfrm flipV="1">
            <a:off x="1296988" y="549275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8662BA">
                  <a:alpha val="39999"/>
                </a:srgbClr>
              </a:gs>
              <a:gs pos="100000">
                <a:srgbClr val="8662BA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7419" name="Picture 11" descr="Pictur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111231" y="1568441"/>
            <a:ext cx="674687" cy="574675"/>
          </a:xfrm>
          <a:prstGeom prst="rect">
            <a:avLst/>
          </a:prstGeom>
          <a:noFill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786314" y="3571876"/>
            <a:ext cx="37016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endParaRPr lang="en-US" altLang="ko-KR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200733049 </a:t>
            </a:r>
            <a:r>
              <a:rPr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황진주</a:t>
            </a:r>
            <a:endParaRPr lang="en-US" altLang="ko-KR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200733014 </a:t>
            </a:r>
            <a:r>
              <a:rPr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김지혜</a:t>
            </a:r>
            <a:endParaRPr lang="en-US" altLang="ko-KR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200433030 </a:t>
            </a:r>
            <a:r>
              <a:rPr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이수민</a:t>
            </a:r>
            <a:endParaRPr lang="en-US" altLang="ko-KR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200433017 </a:t>
            </a:r>
            <a:r>
              <a:rPr lang="ko-KR" alt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박영민</a:t>
            </a:r>
            <a:endParaRPr lang="en-US" altLang="ko-KR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	</a:t>
            </a:r>
            <a:endParaRPr lang="ko-KR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14348" y="1285860"/>
            <a:ext cx="7715304" cy="169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40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전략적원가관리</a:t>
            </a:r>
            <a:r>
              <a:rPr lang="en-US" altLang="ko-KR" sz="4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ko-KR" altLang="en-US" sz="40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병원</a:t>
            </a:r>
            <a:endParaRPr lang="en-US" altLang="ko-KR" sz="4000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11298" y="857232"/>
            <a:ext cx="6475412" cy="461665"/>
          </a:xfrm>
          <a:prstGeom prst="rect">
            <a:avLst/>
          </a:prstGeom>
          <a:noFill/>
          <a:ln w="63500" algn="ctr">
            <a:noFill/>
            <a:miter lim="800000"/>
            <a:headEnd/>
            <a:tailEnd/>
          </a:ln>
          <a:effectLst>
            <a:outerShdw dist="45791" dir="2021404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latinLnBrk="0" hangingPunct="0"/>
            <a:r>
              <a:rPr kumimoji="0" lang="ko-KR" altLang="en-US" sz="2400" dirty="0" smtClean="0">
                <a:solidFill>
                  <a:schemeClr val="bg1"/>
                </a:solidFill>
                <a:effectLst/>
              </a:rPr>
              <a:t> </a:t>
            </a:r>
            <a:endParaRPr kumimoji="0" lang="ko-KR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0" y="-10003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14348" y="500042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부문별 원가계산의 절차</a:t>
            </a:r>
            <a:endParaRPr lang="ko-KR" altLang="en-US" sz="40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5852" y="1785926"/>
            <a:ext cx="679865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원가부문과 책임회계 단위의 설정</a:t>
            </a:r>
            <a:endParaRPr lang="ko-KR" altLang="en-US" sz="3500" b="1" cap="all" spc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72" y="1643050"/>
            <a:ext cx="75693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1.</a:t>
            </a:r>
            <a:endParaRPr lang="ko-KR" altLang="en-US" sz="5000" b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1472" y="2786058"/>
            <a:ext cx="75693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2.</a:t>
            </a:r>
            <a:endParaRPr lang="ko-KR" altLang="en-US" sz="5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5852" y="2928934"/>
            <a:ext cx="341792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원가요소의 분류</a:t>
            </a:r>
            <a:endParaRPr lang="ko-KR" altLang="en-US" sz="3500" b="1" cap="all" spc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7256" y="3973961"/>
            <a:ext cx="8072462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부문 </a:t>
            </a:r>
            <a:r>
              <a:rPr lang="ko-KR" altLang="en-US" sz="3500" b="1" cap="all" spc="0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개별비의</a:t>
            </a:r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 집계와 </a:t>
            </a:r>
            <a:r>
              <a:rPr lang="ko-KR" altLang="en-US" sz="3500" b="1" cap="all" spc="0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부문공통비의</a:t>
            </a:r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altLang="ko-KR" sz="3500" b="1" cap="all" spc="0" dirty="0" smtClean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l"/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   배부</a:t>
            </a:r>
            <a:endParaRPr lang="ko-KR" altLang="en-US" sz="3500" b="1" cap="all" spc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472" y="4000504"/>
            <a:ext cx="75693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3.</a:t>
            </a:r>
            <a:endParaRPr lang="ko-KR" altLang="en-US" sz="5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85852" y="5500702"/>
            <a:ext cx="341792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500" b="1" cap="all" spc="0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보조부문비</a:t>
            </a:r>
            <a:r>
              <a:rPr lang="ko-KR" altLang="en-US" sz="3500" b="1" cap="all" spc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 배부</a:t>
            </a:r>
            <a:endParaRPr lang="ko-KR" altLang="en-US" sz="3500" b="1" cap="all" spc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472" y="5357826"/>
            <a:ext cx="75693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</a:t>
            </a:r>
            <a:endParaRPr lang="ko-KR" altLang="en-US" sz="5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14348" y="642918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진료과별 원가계산</a:t>
            </a:r>
            <a:endParaRPr lang="ko-KR" altLang="en-US" sz="40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19104" y="1428736"/>
            <a:ext cx="8496300" cy="5327650"/>
          </a:xfrm>
          <a:prstGeom prst="roundRect">
            <a:avLst>
              <a:gd name="adj" fmla="val 5366"/>
            </a:avLst>
          </a:prstGeom>
          <a:solidFill>
            <a:srgbClr val="FFFFFF">
              <a:alpha val="39999"/>
            </a:srgbClr>
          </a:solidFill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428596" y="2071678"/>
            <a:ext cx="8072438" cy="4639732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◯ 진료과별 원가계산의 의의와 목적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부문별 </a:t>
            </a:r>
            <a:r>
              <a:rPr lang="ko-KR" altLang="en-US" dirty="0" smtClean="0">
                <a:latin typeface="+mn-ea"/>
                <a:ea typeface="+mn-ea"/>
              </a:rPr>
              <a:t>원가계산과 큰 차이는 없으나 원가 계산의 대상이 여러 </a:t>
            </a:r>
            <a:r>
              <a:rPr lang="ko-KR" altLang="en-US" dirty="0" err="1" smtClean="0">
                <a:latin typeface="+mn-ea"/>
                <a:ea typeface="+mn-ea"/>
              </a:rPr>
              <a:t>진료과가</a:t>
            </a:r>
            <a:r>
              <a:rPr lang="ko-KR" altLang="en-US" dirty="0" smtClean="0">
                <a:latin typeface="+mn-ea"/>
                <a:ea typeface="+mn-ea"/>
              </a:rPr>
              <a:t> 통합된 부문 대신에 진료과로 세분화된 경우의 원가계산이다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 err="1" smtClean="0">
                <a:latin typeface="+mn-ea"/>
                <a:ea typeface="+mn-ea"/>
              </a:rPr>
              <a:t>의사별로</a:t>
            </a:r>
            <a:r>
              <a:rPr lang="ko-KR" altLang="en-US" dirty="0" smtClean="0">
                <a:latin typeface="+mn-ea"/>
                <a:ea typeface="+mn-ea"/>
              </a:rPr>
              <a:t>  진료성과 이익발생여부를 판단하기 위해서</a:t>
            </a:r>
            <a:endParaRPr lang="en-US" altLang="ko-KR" dirty="0" smtClean="0">
              <a:latin typeface="+mn-ea"/>
              <a:ea typeface="+mn-ea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 smtClean="0">
                <a:latin typeface="+mn-ea"/>
                <a:ea typeface="+mn-ea"/>
              </a:rPr>
              <a:t>급여수준이나 성과급지급기준의 결정 근거자료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인센티브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동기부여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 smtClean="0">
              <a:latin typeface="+mn-ea"/>
              <a:ea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latin typeface="+mn-lt"/>
              <a:ea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smtClean="0">
                <a:latin typeface="+mn-lt"/>
                <a:ea typeface="+mn-ea"/>
              </a:rPr>
              <a:t>어려움</a:t>
            </a:r>
            <a:endParaRPr kumimoji="0" lang="en-US" altLang="ko-KR" dirty="0" smtClean="0">
              <a:latin typeface="+mn-lt"/>
              <a:ea typeface="+mn-ea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dirty="0" err="1" smtClean="0">
                <a:latin typeface="+mn-lt"/>
                <a:ea typeface="+mn-ea"/>
              </a:rPr>
              <a:t>약품비</a:t>
            </a:r>
            <a:r>
              <a:rPr kumimoji="0" lang="ko-KR" altLang="en-US" dirty="0" smtClean="0">
                <a:latin typeface="+mn-lt"/>
                <a:ea typeface="+mn-ea"/>
              </a:rPr>
              <a:t> 등 재료비를 </a:t>
            </a:r>
            <a:r>
              <a:rPr kumimoji="0" lang="ko-KR" altLang="en-US" dirty="0" err="1" smtClean="0">
                <a:latin typeface="+mn-lt"/>
                <a:ea typeface="+mn-ea"/>
              </a:rPr>
              <a:t>의사별</a:t>
            </a:r>
            <a:r>
              <a:rPr kumimoji="0" lang="ko-KR" altLang="en-US" dirty="0" smtClean="0">
                <a:latin typeface="+mn-lt"/>
                <a:ea typeface="+mn-ea"/>
              </a:rPr>
              <a:t> 집계가 어렵다</a:t>
            </a:r>
            <a:r>
              <a:rPr kumimoji="0" lang="en-US" altLang="ko-KR" dirty="0" smtClean="0">
                <a:latin typeface="+mn-lt"/>
                <a:ea typeface="+mn-ea"/>
              </a:rPr>
              <a:t>(</a:t>
            </a:r>
            <a:r>
              <a:rPr kumimoji="0" lang="ko-KR" altLang="en-US" dirty="0" smtClean="0">
                <a:latin typeface="+mn-lt"/>
                <a:ea typeface="+mn-ea"/>
              </a:rPr>
              <a:t> </a:t>
            </a:r>
            <a:r>
              <a:rPr kumimoji="0" lang="ko-KR" altLang="en-US" dirty="0" smtClean="0">
                <a:latin typeface="+mn-lt"/>
                <a:ea typeface="+mn-ea"/>
              </a:rPr>
              <a:t>전산시스템 구축</a:t>
            </a:r>
            <a:r>
              <a:rPr kumimoji="0" lang="en-US" altLang="ko-KR" dirty="0" smtClean="0">
                <a:latin typeface="+mn-lt"/>
                <a:ea typeface="+mn-ea"/>
              </a:rPr>
              <a:t>)</a:t>
            </a: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dirty="0" smtClean="0">
                <a:latin typeface="+mn-lt"/>
                <a:ea typeface="+mn-ea"/>
              </a:rPr>
              <a:t>부문별 원가계산에 의거한 여러 진료보조부문의원가 집계가 </a:t>
            </a:r>
            <a:r>
              <a:rPr kumimoji="0" lang="ko-KR" altLang="en-US" dirty="0" err="1" smtClean="0">
                <a:latin typeface="+mn-lt"/>
                <a:ea typeface="+mn-ea"/>
              </a:rPr>
              <a:t>가능해야함</a:t>
            </a:r>
            <a:endParaRPr kumimoji="0" lang="en-US" altLang="ko-KR" dirty="0" smtClean="0">
              <a:latin typeface="+mn-lt"/>
              <a:ea typeface="+mn-ea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700" dirty="0" smtClean="0">
                <a:latin typeface="+mn-lt"/>
                <a:ea typeface="+mn-ea"/>
              </a:rPr>
              <a:t>(</a:t>
            </a:r>
            <a:r>
              <a:rPr kumimoji="0" lang="ko-KR" altLang="en-US" sz="1700" dirty="0" smtClean="0">
                <a:latin typeface="+mn-lt"/>
                <a:ea typeface="+mn-ea"/>
              </a:rPr>
              <a:t>방성선과의 원가가 </a:t>
            </a:r>
            <a:r>
              <a:rPr kumimoji="0" lang="en-US" altLang="ko-KR" sz="1700" dirty="0" smtClean="0">
                <a:latin typeface="+mn-lt"/>
                <a:ea typeface="+mn-ea"/>
              </a:rPr>
              <a:t>MRI,CT</a:t>
            </a:r>
            <a:r>
              <a:rPr kumimoji="0" lang="ko-KR" altLang="en-US" sz="1700" dirty="0" smtClean="0">
                <a:latin typeface="+mn-lt"/>
                <a:ea typeface="+mn-ea"/>
              </a:rPr>
              <a:t>등 </a:t>
            </a:r>
            <a:r>
              <a:rPr kumimoji="0" lang="ko-KR" altLang="en-US" sz="1700" dirty="0" err="1" smtClean="0">
                <a:latin typeface="+mn-lt"/>
                <a:ea typeface="+mn-ea"/>
              </a:rPr>
              <a:t>촬영실별로</a:t>
            </a:r>
            <a:r>
              <a:rPr kumimoji="0" lang="ko-KR" altLang="en-US" sz="1700" dirty="0" smtClean="0">
                <a:latin typeface="+mn-lt"/>
                <a:ea typeface="+mn-ea"/>
              </a:rPr>
              <a:t> 집계</a:t>
            </a:r>
            <a:r>
              <a:rPr kumimoji="0" lang="en-US" altLang="ko-KR" sz="1700" dirty="0" smtClean="0">
                <a:latin typeface="+mn-lt"/>
                <a:ea typeface="+mn-ea"/>
              </a:rPr>
              <a:t>, </a:t>
            </a:r>
            <a:r>
              <a:rPr kumimoji="0" lang="ko-KR" altLang="en-US" sz="1700" dirty="0" smtClean="0">
                <a:latin typeface="+mn-lt"/>
                <a:ea typeface="+mn-ea"/>
              </a:rPr>
              <a:t>진료과별</a:t>
            </a:r>
            <a:r>
              <a:rPr kumimoji="0" lang="en-US" altLang="ko-KR" sz="1700" dirty="0" smtClean="0">
                <a:latin typeface="+mn-lt"/>
                <a:ea typeface="+mn-ea"/>
              </a:rPr>
              <a:t>,</a:t>
            </a:r>
            <a:r>
              <a:rPr kumimoji="0" lang="ko-KR" altLang="en-US" sz="1700" dirty="0" err="1" smtClean="0">
                <a:latin typeface="+mn-lt"/>
                <a:ea typeface="+mn-ea"/>
              </a:rPr>
              <a:t>의사별</a:t>
            </a:r>
            <a:r>
              <a:rPr kumimoji="0" lang="ko-KR" altLang="en-US" sz="1700" dirty="0" smtClean="0">
                <a:latin typeface="+mn-lt"/>
                <a:ea typeface="+mn-ea"/>
              </a:rPr>
              <a:t> 정확한 배부</a:t>
            </a:r>
            <a:r>
              <a:rPr kumimoji="0" lang="en-US" altLang="ko-KR" sz="1700" dirty="0" smtClean="0">
                <a:latin typeface="+mn-lt"/>
                <a:ea typeface="+mn-ea"/>
              </a:rPr>
              <a:t>)</a:t>
            </a:r>
            <a:endParaRPr kumimoji="0" lang="en-US" altLang="ko-KR" sz="1700" dirty="0" smtClean="0">
              <a:latin typeface="+mn-lt"/>
              <a:ea typeface="+mn-ea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3. </a:t>
            </a:r>
            <a:r>
              <a:rPr kumimoji="0" lang="ko-KR" altLang="en-US" dirty="0" smtClean="0">
                <a:latin typeface="+mn-lt"/>
                <a:ea typeface="+mn-ea"/>
              </a:rPr>
              <a:t>진료보조부문의 원가를 </a:t>
            </a:r>
            <a:r>
              <a:rPr kumimoji="0" lang="ko-KR" altLang="en-US" dirty="0" err="1" smtClean="0">
                <a:latin typeface="+mn-lt"/>
                <a:ea typeface="+mn-ea"/>
              </a:rPr>
              <a:t>의사별로</a:t>
            </a:r>
            <a:r>
              <a:rPr kumimoji="0" lang="ko-KR" altLang="en-US" dirty="0" smtClean="0">
                <a:latin typeface="+mn-lt"/>
                <a:ea typeface="+mn-ea"/>
              </a:rPr>
              <a:t> 배부할 진료통계가 정확하게 작성</a:t>
            </a:r>
            <a:endParaRPr kumimoji="0" lang="en-US" altLang="ko-KR" dirty="0" smtClean="0">
              <a:latin typeface="+mn-lt"/>
              <a:ea typeface="+mn-ea"/>
            </a:endParaRPr>
          </a:p>
          <a:p>
            <a:pPr marL="342900" indent="-34290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(</a:t>
            </a:r>
            <a:r>
              <a:rPr kumimoji="0" lang="ko-KR" altLang="en-US" dirty="0" smtClean="0">
                <a:latin typeface="+mn-lt"/>
                <a:ea typeface="+mn-ea"/>
              </a:rPr>
              <a:t>진료과별</a:t>
            </a:r>
            <a:r>
              <a:rPr kumimoji="0" lang="en-US" altLang="ko-KR" dirty="0" smtClean="0">
                <a:latin typeface="+mn-lt"/>
                <a:ea typeface="+mn-ea"/>
              </a:rPr>
              <a:t>,</a:t>
            </a:r>
            <a:r>
              <a:rPr kumimoji="0" lang="ko-KR" altLang="en-US" dirty="0" err="1" smtClean="0">
                <a:latin typeface="+mn-lt"/>
                <a:ea typeface="+mn-ea"/>
              </a:rPr>
              <a:t>의사별</a:t>
            </a:r>
            <a:r>
              <a:rPr kumimoji="0" lang="ko-KR" altLang="en-US" dirty="0" smtClean="0">
                <a:latin typeface="+mn-lt"/>
                <a:ea typeface="+mn-ea"/>
              </a:rPr>
              <a:t> 촬영처방건수와 </a:t>
            </a:r>
            <a:r>
              <a:rPr kumimoji="0" lang="ko-KR" altLang="en-US" dirty="0" err="1" smtClean="0">
                <a:latin typeface="+mn-lt"/>
                <a:ea typeface="+mn-ea"/>
              </a:rPr>
              <a:t>의료수익등의</a:t>
            </a:r>
            <a:r>
              <a:rPr kumimoji="0" lang="ko-KR" altLang="en-US" dirty="0" smtClean="0">
                <a:latin typeface="+mn-lt"/>
                <a:ea typeface="+mn-ea"/>
              </a:rPr>
              <a:t> 통계</a:t>
            </a:r>
            <a:r>
              <a:rPr kumimoji="0" lang="en-US" altLang="ko-KR" dirty="0" smtClean="0">
                <a:latin typeface="+mn-lt"/>
                <a:ea typeface="+mn-ea"/>
              </a:rPr>
              <a:t>)</a:t>
            </a:r>
            <a:endParaRPr kumimoji="0" lang="ko-KR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진료과별 원가계산의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절차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662" y="1418144"/>
            <a:ext cx="6858048" cy="49398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angle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(1) </a:t>
            </a:r>
            <a:r>
              <a:rPr lang="ko-KR" altLang="en-US" sz="3500" b="1" cap="all" spc="0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진료과</a:t>
            </a:r>
            <a:r>
              <a:rPr lang="ko-KR" altLang="en-US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단위의 설정</a:t>
            </a:r>
            <a:endParaRPr lang="en-US" altLang="ko-KR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altLang="ko-KR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(2) </a:t>
            </a:r>
            <a:r>
              <a:rPr lang="ko-KR" altLang="en-US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진료과별 개별원가의 집계</a:t>
            </a:r>
            <a:endParaRPr lang="en-US" altLang="ko-KR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ko-KR" altLang="en-US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(3) </a:t>
            </a:r>
            <a:r>
              <a:rPr lang="ko-KR" altLang="en-US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중앙진료부문 원가의 배부</a:t>
            </a:r>
          </a:p>
          <a:p>
            <a:pPr algn="ctr"/>
            <a:endParaRPr lang="en-US" altLang="ko-KR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(4) </a:t>
            </a:r>
            <a:r>
              <a:rPr lang="ko-KR" altLang="en-US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보조부문원가의 배부</a:t>
            </a:r>
            <a:endParaRPr lang="en-US" altLang="ko-KR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ko-KR" altLang="en-US" sz="3500" b="1" cap="all" spc="0" dirty="0" smtClean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(5) </a:t>
            </a:r>
            <a:r>
              <a:rPr lang="ko-KR" altLang="en-US" sz="3500" b="1" cap="all" spc="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진료과별 의료수익의 집계</a:t>
            </a:r>
            <a:endParaRPr lang="ko-KR" altLang="en-US" sz="3500" b="1" cap="all" spc="0" dirty="0">
              <a:ln w="0"/>
              <a:solidFill>
                <a:schemeClr val="bg1">
                  <a:lumMod val="6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cap="none" spc="0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진료행위별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90542" y="1285860"/>
            <a:ext cx="8496300" cy="5327650"/>
          </a:xfrm>
          <a:prstGeom prst="roundRect">
            <a:avLst>
              <a:gd name="adj" fmla="val 5366"/>
            </a:avLst>
          </a:prstGeom>
          <a:solidFill>
            <a:srgbClr val="FFFFFF">
              <a:alpha val="39999"/>
            </a:srgbClr>
          </a:solidFill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00034" y="1714488"/>
            <a:ext cx="8072438" cy="38318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◯ </a:t>
            </a:r>
            <a:r>
              <a:rPr lang="ko-KR" altLang="en-US" b="1" dirty="0" err="1" smtClean="0"/>
              <a:t>진료행위별</a:t>
            </a:r>
            <a:r>
              <a:rPr lang="ko-KR" altLang="en-US" b="1" dirty="0" smtClean="0"/>
              <a:t> 원가계산의 의의와 목적</a:t>
            </a:r>
            <a:endParaRPr lang="en-US" altLang="ko-KR" b="1" dirty="0" smtClean="0"/>
          </a:p>
          <a:p>
            <a:pPr algn="just"/>
            <a:endParaRPr lang="ko-KR" altLang="en-US" b="1" dirty="0" smtClean="0"/>
          </a:p>
          <a:p>
            <a:pPr algn="just"/>
            <a:r>
              <a:rPr lang="ko-KR" altLang="en-US" dirty="0" err="1" smtClean="0"/>
              <a:t>진료행위별</a:t>
            </a:r>
            <a:r>
              <a:rPr lang="ko-KR" altLang="en-US" dirty="0" smtClean="0"/>
              <a:t> 원가계산이란 각 부문별로 발생된 원가를 각 부문에 속하는 </a:t>
            </a:r>
            <a:r>
              <a:rPr lang="ko-KR" altLang="en-US" dirty="0" err="1" smtClean="0"/>
              <a:t>진료행위별로</a:t>
            </a:r>
            <a:r>
              <a:rPr lang="ko-KR" altLang="en-US" dirty="0" smtClean="0"/>
              <a:t> 직접 파악하거나 집계하는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진료행위의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원가를 산출하는 것은 </a:t>
            </a:r>
            <a:r>
              <a:rPr lang="ko-KR" altLang="en-US" dirty="0" err="1" smtClean="0"/>
              <a:t>진료행위별</a:t>
            </a:r>
            <a:r>
              <a:rPr lang="ko-KR" altLang="en-US" dirty="0" smtClean="0"/>
              <a:t> 수가 결정의 기본적인 자료가 되고 수가의 적정성 여부 판단의 기본적인 자료가 될 수 있다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목적은 </a:t>
            </a:r>
            <a:r>
              <a:rPr lang="ko-KR" altLang="en-US" dirty="0" smtClean="0"/>
              <a:t>진료 </a:t>
            </a:r>
            <a:r>
              <a:rPr lang="ko-KR" altLang="en-US" dirty="0" err="1" smtClean="0"/>
              <a:t>행위별</a:t>
            </a:r>
            <a:r>
              <a:rPr lang="ko-KR" altLang="en-US" dirty="0" smtClean="0"/>
              <a:t> 수가의 결정에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우리나라의 경우 의료보험의 보수지급방식은 </a:t>
            </a:r>
            <a:r>
              <a:rPr lang="ko-KR" altLang="en-US" dirty="0" err="1" smtClean="0"/>
              <a:t>진료행위별</a:t>
            </a:r>
            <a:r>
              <a:rPr lang="ko-KR" altLang="en-US" dirty="0" smtClean="0"/>
              <a:t> 수가제이기 때문에 </a:t>
            </a:r>
            <a:r>
              <a:rPr lang="ko-KR" altLang="en-US" dirty="0" err="1" smtClean="0"/>
              <a:t>진료행위별</a:t>
            </a:r>
            <a:r>
              <a:rPr lang="ko-KR" altLang="en-US" dirty="0" smtClean="0"/>
              <a:t> 의료 원가는 의료 수가를 결정하는데 핵심정인 </a:t>
            </a:r>
            <a:r>
              <a:rPr lang="ko-KR" altLang="en-US" dirty="0" err="1" smtClean="0"/>
              <a:t>정보가된다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ko-KR" altLang="en-US" dirty="0" err="1" smtClean="0"/>
              <a:t>한의료수가가</a:t>
            </a:r>
            <a:r>
              <a:rPr lang="ko-KR" altLang="en-US" dirty="0" smtClean="0"/>
              <a:t> 결정된 경우에는 </a:t>
            </a:r>
            <a:r>
              <a:rPr lang="ko-KR" altLang="en-US" dirty="0" err="1" smtClean="0"/>
              <a:t>진료행위별로</a:t>
            </a:r>
            <a:r>
              <a:rPr lang="ko-KR" altLang="en-US" dirty="0" smtClean="0"/>
              <a:t> 원가와 수가의 대비를 가능하게 하여 경제적인 의사결정에 중요한 정보가 된다</a:t>
            </a:r>
            <a:r>
              <a:rPr lang="en-US" altLang="ko-KR" dirty="0" smtClean="0"/>
              <a:t>.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진료행위별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원가계산방법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053" y="1928802"/>
            <a:ext cx="8852103" cy="38625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(1)</a:t>
            </a:r>
            <a:r>
              <a:rPr lang="ko-KR" altLang="en-US" sz="3500" b="1" cap="none" spc="0" dirty="0" err="1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비교가치법</a:t>
            </a:r>
            <a:endParaRPr lang="en-US" altLang="ko-KR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ko-KR" altLang="en-US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(2)</a:t>
            </a:r>
            <a:r>
              <a:rPr lang="ko-KR" altLang="en-US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의료원가에 일정 </a:t>
            </a:r>
            <a:r>
              <a:rPr lang="ko-KR" altLang="en-US" sz="3500" b="1" cap="none" spc="0" dirty="0" err="1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보수율을</a:t>
            </a:r>
            <a:r>
              <a:rPr lang="ko-KR" altLang="en-US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가산하는 방법</a:t>
            </a:r>
            <a:endParaRPr lang="en-US" altLang="ko-KR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ko-KR" altLang="en-US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(3)</a:t>
            </a:r>
            <a:r>
              <a:rPr lang="ko-KR" altLang="en-US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소요시간 측정법</a:t>
            </a:r>
            <a:endParaRPr lang="en-US" altLang="ko-KR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ko-KR" altLang="en-US" sz="3500" b="1" cap="none" spc="0" dirty="0" smtClean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altLang="ko-KR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(4)</a:t>
            </a:r>
            <a:r>
              <a:rPr lang="ko-KR" altLang="en-US" sz="3500" b="1" cap="none" spc="0" dirty="0" err="1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기본진료료의</a:t>
            </a:r>
            <a:r>
              <a:rPr lang="ko-KR" altLang="en-US" sz="3500" b="1" cap="none" spc="0" dirty="0" smtClean="0">
                <a:ln w="11430"/>
                <a:solidFill>
                  <a:schemeClr val="bg1">
                    <a:lumMod val="6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결정방식</a:t>
            </a:r>
            <a:endParaRPr lang="ko-KR" altLang="en-US" sz="3500" b="1" cap="none" spc="0" dirty="0">
              <a:ln w="11430"/>
              <a:solidFill>
                <a:schemeClr val="bg1">
                  <a:lumMod val="6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596" y="1428736"/>
            <a:ext cx="8358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  <a:p>
            <a:pPr algn="just"/>
            <a:r>
              <a:rPr lang="en-US" altLang="ko-KR" dirty="0" smtClean="0"/>
              <a:t>1) </a:t>
            </a:r>
            <a:r>
              <a:rPr lang="ko-KR" altLang="en-US" dirty="0" smtClean="0"/>
              <a:t>진료행위의 구분을 </a:t>
            </a:r>
            <a:r>
              <a:rPr lang="ko-KR" altLang="en-US" dirty="0" err="1" smtClean="0"/>
              <a:t>먼저하여야</a:t>
            </a:r>
            <a:r>
              <a:rPr lang="ko-KR" altLang="en-US" dirty="0" smtClean="0"/>
              <a:t> 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이는 보편적으로 각 병원에 서 구분하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   </a:t>
            </a:r>
            <a:r>
              <a:rPr lang="ko-KR" altLang="en-US" dirty="0" smtClean="0"/>
              <a:t>고 있는 행위별 수가를 기준으로 하여 구분한다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just"/>
            <a:r>
              <a:rPr lang="en-US" altLang="ko-KR" dirty="0" smtClean="0"/>
              <a:t>2) </a:t>
            </a:r>
            <a:r>
              <a:rPr lang="ko-KR" altLang="en-US" dirty="0" smtClean="0"/>
              <a:t>재료비를 진료에 직접 소비되는 </a:t>
            </a:r>
            <a:r>
              <a:rPr lang="ko-KR" altLang="en-US" dirty="0" err="1" smtClean="0"/>
              <a:t>진료행위별</a:t>
            </a:r>
            <a:r>
              <a:rPr lang="ko-KR" altLang="en-US" dirty="0" smtClean="0"/>
              <a:t> 직접재료비와 간접적으로 </a:t>
            </a:r>
            <a:r>
              <a:rPr lang="ko-KR" altLang="en-US" dirty="0" err="1" smtClean="0"/>
              <a:t>소비되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    는 간접재료비로 분류하여 계산한다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3) </a:t>
            </a:r>
            <a:r>
              <a:rPr lang="ko-KR" altLang="en-US" dirty="0" smtClean="0"/>
              <a:t>인건비를 직접인건비와 간접인건비로 분류하여 계산한다</a:t>
            </a:r>
            <a:endParaRPr lang="en-US" altLang="ko-KR" dirty="0" smtClean="0"/>
          </a:p>
          <a:p>
            <a:pPr algn="l"/>
            <a:endParaRPr lang="ko-KR" altLang="en-US" dirty="0" smtClean="0"/>
          </a:p>
          <a:p>
            <a:pPr algn="just"/>
            <a:r>
              <a:rPr lang="en-US" altLang="ko-KR" dirty="0" smtClean="0"/>
              <a:t>4) </a:t>
            </a:r>
            <a:r>
              <a:rPr lang="ko-KR" altLang="en-US" dirty="0" smtClean="0"/>
              <a:t>관리비 중 주요항목은 복리후생비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감가상각비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연료비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전려료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수선유지비등으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  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이들비용을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진료행위별로</a:t>
            </a:r>
            <a:r>
              <a:rPr lang="ko-KR" altLang="en-US" dirty="0" smtClean="0"/>
              <a:t> 배분한다</a:t>
            </a:r>
            <a:endParaRPr lang="en-US" altLang="ko-KR" dirty="0" smtClean="0"/>
          </a:p>
          <a:p>
            <a:pPr algn="l"/>
            <a:endParaRPr lang="ko-KR" altLang="en-US" dirty="0" smtClean="0"/>
          </a:p>
          <a:p>
            <a:pPr algn="l"/>
            <a:r>
              <a:rPr lang="en-US" altLang="ko-KR" dirty="0" smtClean="0"/>
              <a:t>5) </a:t>
            </a:r>
            <a:r>
              <a:rPr lang="ko-KR" altLang="en-US" dirty="0" smtClean="0"/>
              <a:t>의학교육 연구비를 단위당 원가 또는 적절한 기준을 설정하여 </a:t>
            </a:r>
            <a:r>
              <a:rPr lang="ko-KR" altLang="en-US" dirty="0" err="1" smtClean="0"/>
              <a:t>진료행위별로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</a:t>
            </a:r>
            <a:r>
              <a:rPr lang="ko-KR" altLang="en-US" dirty="0" smtClean="0"/>
              <a:t> 배부한다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6) </a:t>
            </a:r>
            <a:r>
              <a:rPr lang="ko-KR" altLang="en-US" dirty="0" smtClean="0"/>
              <a:t>보조부문에서 배부되어 넘어온 간접비가 부문직접비에 비해 비중이 </a:t>
            </a:r>
            <a:r>
              <a:rPr lang="ko-KR" altLang="en-US" dirty="0" err="1" smtClean="0"/>
              <a:t>적을때는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진료행위별원가를</a:t>
            </a:r>
            <a:r>
              <a:rPr lang="ko-KR" altLang="en-US" dirty="0" smtClean="0"/>
              <a:t> 기준으로 일괄배부하나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비중이 </a:t>
            </a:r>
            <a:r>
              <a:rPr lang="ko-KR" altLang="en-US" dirty="0" err="1" smtClean="0"/>
              <a:t>클경우에는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부문비별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</a:t>
            </a:r>
            <a:r>
              <a:rPr lang="ko-KR" altLang="en-US" dirty="0" smtClean="0"/>
              <a:t>로 적절한 배부기준을 설정해서 </a:t>
            </a:r>
            <a:r>
              <a:rPr lang="ko-KR" altLang="en-US" dirty="0" err="1" smtClean="0"/>
              <a:t>진료행위별로</a:t>
            </a:r>
            <a:r>
              <a:rPr lang="ko-KR" altLang="en-US" dirty="0" smtClean="0"/>
              <a:t> 배부한다</a:t>
            </a:r>
            <a:endParaRPr kumimoji="0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진료행위별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원가계산절차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6" name="직사각형 19"/>
          <p:cNvSpPr>
            <a:spLocks noChangeArrowheads="1"/>
          </p:cNvSpPr>
          <p:nvPr/>
        </p:nvSpPr>
        <p:spPr bwMode="auto">
          <a:xfrm>
            <a:off x="857224" y="1714488"/>
            <a:ext cx="742955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altLang="ko-KR" sz="2100" dirty="0" smtClean="0"/>
              <a:t> </a:t>
            </a:r>
            <a:r>
              <a:rPr lang="ko-KR" altLang="en-US" sz="1900" b="1" dirty="0" smtClean="0"/>
              <a:t>의료비의 상승을 가속화시키고 있다</a:t>
            </a: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1900" b="1" dirty="0" smtClean="0"/>
              <a:t> 진료비 청구 및 심사업무의 과중</a:t>
            </a: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endParaRPr lang="ko-KR" altLang="en-US" sz="1900" b="1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1900" b="1" dirty="0" smtClean="0"/>
              <a:t> 의료인과 보험자간 마찰</a:t>
            </a:r>
            <a:r>
              <a:rPr lang="en-US" altLang="ko-KR" sz="1900" b="1" dirty="0" smtClean="0"/>
              <a:t>,</a:t>
            </a:r>
            <a:r>
              <a:rPr lang="ko-KR" altLang="en-US" sz="1900" b="1" dirty="0" smtClean="0"/>
              <a:t>갈등요인이 상존</a:t>
            </a: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endParaRPr lang="ko-KR" altLang="en-US" sz="1900" b="1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1900" b="1" dirty="0" smtClean="0"/>
              <a:t> 의료서비스 공급형태의 왜곡현상</a:t>
            </a: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endParaRPr lang="ko-KR" altLang="en-US" sz="1900" b="1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1900" b="1" dirty="0" smtClean="0"/>
              <a:t> 심사의 객관성</a:t>
            </a:r>
            <a:r>
              <a:rPr lang="en-US" altLang="ko-KR" sz="1900" b="1" dirty="0" smtClean="0"/>
              <a:t>,</a:t>
            </a:r>
            <a:r>
              <a:rPr lang="ko-KR" altLang="en-US" sz="1900" b="1" dirty="0" smtClean="0"/>
              <a:t>공정성 및 전문성에 대한 의료계의 이의</a:t>
            </a:r>
            <a:endParaRPr lang="en-US" altLang="ko-KR" sz="1900" b="1" dirty="0" smtClean="0"/>
          </a:p>
          <a:p>
            <a:pPr algn="just"/>
            <a:r>
              <a:rPr lang="en-US" altLang="ko-KR" sz="1900" b="1" dirty="0" smtClean="0"/>
              <a:t>    </a:t>
            </a:r>
            <a:r>
              <a:rPr lang="ko-KR" altLang="en-US" sz="1900" b="1" dirty="0" smtClean="0"/>
              <a:t>제기 및 심사기구 독립화 요구가 일고 있다</a:t>
            </a: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endParaRPr lang="en-US" altLang="ko-KR" sz="1900" b="1" dirty="0" smtClean="0"/>
          </a:p>
          <a:p>
            <a:pPr algn="just">
              <a:buFont typeface="Wingdings" pitchFamily="2" charset="2"/>
              <a:buChar char="v"/>
            </a:pPr>
            <a:r>
              <a:rPr lang="ko-KR" altLang="en-US" sz="1900" b="1" dirty="0" smtClean="0"/>
              <a:t> 의료서비스에 대한 </a:t>
            </a:r>
            <a:r>
              <a:rPr lang="ko-KR" altLang="en-US" sz="1900" b="1" dirty="0" err="1" smtClean="0"/>
              <a:t>질관리가</a:t>
            </a:r>
            <a:r>
              <a:rPr lang="ko-KR" altLang="en-US" sz="1900" b="1" dirty="0" smtClean="0"/>
              <a:t> 어렵고 의료기관의 경영</a:t>
            </a:r>
            <a:endParaRPr lang="en-US" altLang="ko-KR" sz="1900" b="1" dirty="0" smtClean="0"/>
          </a:p>
          <a:p>
            <a:pPr algn="just"/>
            <a:r>
              <a:rPr lang="en-US" altLang="ko-KR" sz="1900" b="1" dirty="0" smtClean="0"/>
              <a:t>    </a:t>
            </a:r>
            <a:r>
              <a:rPr lang="ko-KR" altLang="en-US" sz="1900" b="1" dirty="0" smtClean="0"/>
              <a:t>효율화를 유도할 수 있는 </a:t>
            </a:r>
            <a:r>
              <a:rPr lang="ko-KR" altLang="en-US" sz="1900" b="1" dirty="0" err="1" smtClean="0"/>
              <a:t>제반지원장치의</a:t>
            </a:r>
            <a:r>
              <a:rPr lang="ko-KR" altLang="en-US" sz="1900" b="1" dirty="0" smtClean="0"/>
              <a:t> 구축이 현실</a:t>
            </a:r>
            <a:endParaRPr lang="en-US" altLang="ko-KR" sz="1900" b="1" dirty="0" smtClean="0"/>
          </a:p>
          <a:p>
            <a:pPr algn="just"/>
            <a:r>
              <a:rPr lang="en-US" altLang="ko-KR" sz="1900" b="1" dirty="0" smtClean="0"/>
              <a:t>    </a:t>
            </a:r>
            <a:r>
              <a:rPr lang="ko-KR" altLang="en-US" sz="1900" b="1" dirty="0" smtClean="0"/>
              <a:t>적으로 </a:t>
            </a:r>
            <a:r>
              <a:rPr lang="ko-KR" altLang="en-US" sz="1900" b="1" dirty="0" err="1" smtClean="0"/>
              <a:t>용이하지않다</a:t>
            </a:r>
            <a:endParaRPr kumimoji="0" lang="en-US" altLang="ko-KR" sz="1900" b="1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진료행위별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원가계산의 문제점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000100" y="1643050"/>
            <a:ext cx="71438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 sz="2500" b="1" dirty="0" smtClean="0"/>
              <a:t> DRG</a:t>
            </a:r>
            <a:r>
              <a:rPr lang="ko-KR" altLang="en-US" sz="2500" b="1" dirty="0" err="1" smtClean="0"/>
              <a:t>의개념</a:t>
            </a:r>
            <a:endParaRPr lang="en-US" altLang="ko-KR" sz="2500" b="1" dirty="0" smtClean="0"/>
          </a:p>
          <a:p>
            <a:pPr algn="just">
              <a:buFont typeface="Wingdings" pitchFamily="2" charset="2"/>
              <a:buChar char="u"/>
            </a:pPr>
            <a:endParaRPr lang="ko-KR" alt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altLang="ko-KR" sz="2100" dirty="0" smtClean="0"/>
              <a:t>DRG(Diagnosis </a:t>
            </a:r>
            <a:r>
              <a:rPr lang="en-US" altLang="ko-KR" sz="2100" dirty="0" err="1" smtClean="0"/>
              <a:t>Relaed</a:t>
            </a:r>
            <a:r>
              <a:rPr lang="en-US" altLang="ko-KR" sz="2100" dirty="0" smtClean="0"/>
              <a:t> Group:</a:t>
            </a:r>
            <a:r>
              <a:rPr lang="ko-KR" altLang="en-US" sz="2100" dirty="0" err="1" smtClean="0"/>
              <a:t>진단명기준환자군원가계산</a:t>
            </a:r>
            <a:r>
              <a:rPr lang="en-US" altLang="ko-KR" sz="2100" dirty="0" smtClean="0"/>
              <a:t>)</a:t>
            </a:r>
            <a:r>
              <a:rPr lang="ko-KR" altLang="en-US" sz="2100" dirty="0" smtClean="0"/>
              <a:t>는 질병분류 그자체는 아니지만 질병분류와 밀접한 관계를 맺고 입원환자들을 일정한 기준에 의하여 </a:t>
            </a:r>
            <a:r>
              <a:rPr lang="ko-KR" altLang="en-US" sz="2100" dirty="0" err="1" smtClean="0"/>
              <a:t>일정한수의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환자군으로</a:t>
            </a:r>
            <a:r>
              <a:rPr lang="ko-KR" altLang="en-US" sz="2100" dirty="0" smtClean="0"/>
              <a:t> 분류하는 방법이다</a:t>
            </a:r>
            <a:r>
              <a:rPr lang="en-US" altLang="ko-KR" sz="2100" dirty="0" smtClean="0"/>
              <a:t>.</a:t>
            </a:r>
          </a:p>
          <a:p>
            <a:pPr algn="just"/>
            <a:endParaRPr lang="en-US" altLang="ko-KR" sz="2100" dirty="0" smtClean="0"/>
          </a:p>
          <a:p>
            <a:pPr algn="just">
              <a:buFont typeface="Arial" pitchFamily="34" charset="0"/>
              <a:buChar char="•"/>
            </a:pPr>
            <a:r>
              <a:rPr lang="en-US" altLang="ko-KR" sz="2100" dirty="0" smtClean="0"/>
              <a:t>DRG</a:t>
            </a:r>
            <a:r>
              <a:rPr lang="ko-KR" altLang="en-US" sz="2100" dirty="0" smtClean="0"/>
              <a:t>를 흔히 포괄수가 </a:t>
            </a:r>
            <a:r>
              <a:rPr lang="ko-KR" altLang="en-US" sz="2100" dirty="0" err="1" smtClean="0"/>
              <a:t>제도라하는데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이는 제공된 의료서비스들을 하나 하나 그 사용량과 가격에 의해 진료비를 계산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지급하는 </a:t>
            </a:r>
            <a:r>
              <a:rPr lang="ko-KR" altLang="en-US" sz="2100" dirty="0" err="1" smtClean="0"/>
              <a:t>행위별</a:t>
            </a:r>
            <a:r>
              <a:rPr lang="ko-KR" altLang="en-US" sz="2100" dirty="0" smtClean="0"/>
              <a:t> </a:t>
            </a:r>
            <a:r>
              <a:rPr lang="ko-KR" altLang="en-US" sz="2100" dirty="0" err="1" smtClean="0"/>
              <a:t>수가제에</a:t>
            </a:r>
            <a:r>
              <a:rPr lang="ko-KR" altLang="en-US" sz="2100" dirty="0" smtClean="0"/>
              <a:t> 비해서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환자가 어떤 질병의 진료를 위해 </a:t>
            </a:r>
            <a:r>
              <a:rPr lang="ko-KR" altLang="en-US" sz="2100" dirty="0" err="1" smtClean="0"/>
              <a:t>입원했었는가에</a:t>
            </a:r>
            <a:r>
              <a:rPr lang="ko-KR" altLang="en-US" sz="2100" dirty="0" smtClean="0"/>
              <a:t> 따라 미리 책정된 진료비를 진료내용에 관계없이 지급하는 제도이다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en-US" altLang="ko-KR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DRG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000100" y="1643050"/>
            <a:ext cx="7143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en-US" altLang="ko-KR" sz="2100" b="1" dirty="0" smtClean="0"/>
              <a:t> DRG</a:t>
            </a:r>
            <a:r>
              <a:rPr lang="ko-KR" altLang="en-US" sz="2100" b="1" dirty="0" smtClean="0"/>
              <a:t>원가계산 단계 및 방법 계산단계</a:t>
            </a:r>
            <a:endParaRPr lang="en-US" altLang="ko-KR" sz="2100" b="1" dirty="0" smtClean="0"/>
          </a:p>
          <a:p>
            <a:pPr algn="just"/>
            <a:endParaRPr lang="ko-KR" altLang="en-US" sz="2100" dirty="0" smtClean="0"/>
          </a:p>
          <a:p>
            <a:pPr algn="just"/>
            <a:r>
              <a:rPr lang="en-US" altLang="ko-KR" sz="2100" dirty="0" smtClean="0"/>
              <a:t>1) </a:t>
            </a:r>
            <a:r>
              <a:rPr lang="ko-KR" altLang="en-US" sz="2100" dirty="0" smtClean="0"/>
              <a:t>병원 총원가를 검토하고 여러 원가 중심점 사이의 원가</a:t>
            </a:r>
            <a:endParaRPr lang="en-US" altLang="ko-KR" sz="2100" dirty="0" smtClean="0"/>
          </a:p>
          <a:p>
            <a:pPr algn="just"/>
            <a:r>
              <a:rPr lang="en-US" altLang="ko-KR" sz="2100" dirty="0" smtClean="0"/>
              <a:t>    </a:t>
            </a:r>
            <a:r>
              <a:rPr lang="ko-KR" altLang="en-US" sz="2100" dirty="0" smtClean="0"/>
              <a:t>배부 기준을 살펴보는 것</a:t>
            </a:r>
          </a:p>
          <a:p>
            <a:pPr algn="just"/>
            <a:r>
              <a:rPr lang="en-US" altLang="ko-KR" sz="2100" dirty="0" smtClean="0"/>
              <a:t>2) </a:t>
            </a:r>
            <a:r>
              <a:rPr lang="ko-KR" altLang="en-US" sz="2100" dirty="0" smtClean="0"/>
              <a:t>개개의 원가중심점을 고려하고 그 원가중심점에서의 검</a:t>
            </a:r>
            <a:endParaRPr lang="en-US" altLang="ko-KR" sz="2100" dirty="0" smtClean="0"/>
          </a:p>
          <a:p>
            <a:pPr algn="just"/>
            <a:r>
              <a:rPr lang="en-US" altLang="ko-KR" sz="2100" dirty="0" smtClean="0"/>
              <a:t>    </a:t>
            </a:r>
            <a:r>
              <a:rPr lang="ko-KR" altLang="en-US" sz="2100" dirty="0" smtClean="0"/>
              <a:t>사 또는 절차에 대한 원가배분을 고려한다</a:t>
            </a:r>
            <a:r>
              <a:rPr lang="en-US" altLang="ko-KR" sz="2100" dirty="0" smtClean="0"/>
              <a:t>.</a:t>
            </a:r>
          </a:p>
          <a:p>
            <a:pPr algn="just"/>
            <a:r>
              <a:rPr lang="en-US" altLang="ko-KR" sz="2100" dirty="0" smtClean="0"/>
              <a:t>3) </a:t>
            </a:r>
            <a:r>
              <a:rPr lang="ko-KR" altLang="en-US" sz="2100" dirty="0" smtClean="0"/>
              <a:t>각 환자를 치료하는데 사용된 혼합검사</a:t>
            </a:r>
            <a:r>
              <a:rPr lang="en-US" altLang="ko-KR" sz="2100" dirty="0" smtClean="0"/>
              <a:t>,</a:t>
            </a:r>
            <a:r>
              <a:rPr lang="ko-KR" altLang="en-US" sz="2100" dirty="0" smtClean="0"/>
              <a:t>진료 및 간호활</a:t>
            </a:r>
            <a:endParaRPr lang="en-US" altLang="ko-KR" sz="2100" dirty="0" smtClean="0"/>
          </a:p>
          <a:p>
            <a:pPr algn="just"/>
            <a:r>
              <a:rPr lang="en-US" altLang="ko-KR" sz="2100" dirty="0" smtClean="0"/>
              <a:t>    </a:t>
            </a:r>
            <a:r>
              <a:rPr lang="ko-KR" altLang="en-US" sz="2100" dirty="0" smtClean="0"/>
              <a:t>동에 대해 검토하고 의사의 책임을 배분</a:t>
            </a:r>
          </a:p>
          <a:p>
            <a:pPr algn="just">
              <a:buFont typeface="Wingdings" pitchFamily="2" charset="2"/>
              <a:buChar char="u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en-US" altLang="ko-KR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DRG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원가계산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14348" y="428604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en-US" altLang="ko-KR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DRG</a:t>
            </a:r>
            <a:r>
              <a:rPr kumimoji="0" lang="ko-KR" altLang="en-US" sz="4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수가지불제도</a:t>
            </a:r>
            <a:r>
              <a:rPr kumimoji="0"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kumimoji="0" lang="ko-KR" altLang="en-US" sz="40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장단점</a:t>
            </a:r>
            <a:endParaRPr lang="ko-KR" altLang="en-US" sz="40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5720" y="1214422"/>
            <a:ext cx="8496300" cy="5327650"/>
          </a:xfrm>
          <a:prstGeom prst="roundRect">
            <a:avLst>
              <a:gd name="adj" fmla="val 5366"/>
            </a:avLst>
          </a:prstGeom>
          <a:solidFill>
            <a:srgbClr val="FFFFFF">
              <a:alpha val="39999"/>
            </a:srgbClr>
          </a:solidFill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57224" y="1785926"/>
            <a:ext cx="7143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u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장점</a:t>
            </a: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1)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불필요한 서비스를 줄일 수 있다</a:t>
            </a: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자발적인 경영효율화를 기대할 수 있다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 업무량이 대폭 감소되고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행정비용을 대폭 절감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4)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불필요한 진료 서비스가 줄고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의료비의 절감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Wingdings" pitchFamily="2" charset="2"/>
              <a:buChar char="u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단점</a:t>
            </a:r>
          </a:p>
          <a:p>
            <a:pPr marL="457200" indent="-457200" algn="just">
              <a:buAutoNum type="arabicParenR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환자와의 마찰이 예상되고 진료의 질적인 수준이 저하될 우려가 있다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2)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진료서비스의 규격화가 우려되며 새로운 기술의 개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발이나 임상연구 분야의 장애가 예상된다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buFont typeface="Wingdings" pitchFamily="2" charset="2"/>
              <a:buChar char="u"/>
            </a:pP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0"/>
            <a:ext cx="7620000" cy="990600"/>
          </a:xfrm>
        </p:spPr>
        <p:txBody>
          <a:bodyPr/>
          <a:lstStyle/>
          <a:p>
            <a:r>
              <a:rPr lang="ko-KR" altLang="en-US" sz="4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목 </a:t>
            </a:r>
            <a:r>
              <a:rPr lang="ko-KR" altLang="en-US" sz="4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 차</a:t>
            </a:r>
            <a:endParaRPr lang="ko-KR" altLang="en-US" sz="4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30459" y="1857364"/>
            <a:ext cx="5356251" cy="55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ko-KR" altLang="en-US" sz="2700" b="1" dirty="0" smtClean="0">
                <a:solidFill>
                  <a:srgbClr val="00B050"/>
                </a:solidFill>
                <a:latin typeface="소망M" pitchFamily="18" charset="-127"/>
                <a:ea typeface="소망M" pitchFamily="18" charset="-127"/>
              </a:rPr>
              <a:t>병원원가계산의 </a:t>
            </a:r>
            <a:r>
              <a:rPr lang="en-US" altLang="ko-KR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필요성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428860" y="1071546"/>
            <a:ext cx="5357850" cy="55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병원원가계산의 본질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403640" y="2707443"/>
            <a:ext cx="5327674" cy="50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ko-KR" altLang="en-US" sz="24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병원과 제조업의 원가계산  비교 </a:t>
            </a:r>
            <a:endParaRPr lang="ko-KR" altLang="en-US" sz="24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1751" name="Rectangl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1137310"/>
            <a:ext cx="1011238" cy="538162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1</a:t>
            </a:r>
          </a:p>
        </p:txBody>
      </p:sp>
      <p:sp>
        <p:nvSpPr>
          <p:cNvPr id="31753" name="Rectangl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2723233"/>
            <a:ext cx="1011238" cy="538163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3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930396" y="1667535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930396" y="2445415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1930396" y="3253458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52" name="Rectangl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1913603"/>
            <a:ext cx="1011238" cy="538162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2</a:t>
            </a:r>
          </a:p>
        </p:txBody>
      </p:sp>
      <p:sp>
        <p:nvSpPr>
          <p:cNvPr id="31766" name="Rectangl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3493177"/>
            <a:ext cx="1011238" cy="538162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4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930396" y="4024989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2417761" y="3390490"/>
            <a:ext cx="5297511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ko-KR" altLang="en-US" sz="2700" b="1" dirty="0" smtClean="0">
                <a:solidFill>
                  <a:srgbClr val="00B0F0"/>
                </a:solidFill>
                <a:latin typeface="소망M" pitchFamily="18" charset="-127"/>
                <a:ea typeface="소망M" pitchFamily="18" charset="-127"/>
              </a:rPr>
              <a:t>병원의 의료원가</a:t>
            </a:r>
            <a:r>
              <a:rPr lang="en-US" altLang="ko-KR" sz="2700" b="1" dirty="0" smtClean="0">
                <a:solidFill>
                  <a:srgbClr val="00B0F0"/>
                </a:solidFill>
                <a:latin typeface="소망M" pitchFamily="18" charset="-127"/>
                <a:ea typeface="소망M" pitchFamily="18" charset="-127"/>
              </a:rPr>
              <a:t>(</a:t>
            </a:r>
            <a:r>
              <a:rPr lang="ko-KR" altLang="en-US" sz="2700" b="1" dirty="0" smtClean="0">
                <a:solidFill>
                  <a:srgbClr val="00B0F0"/>
                </a:solidFill>
                <a:latin typeface="소망M" pitchFamily="18" charset="-127"/>
                <a:ea typeface="소망M" pitchFamily="18" charset="-127"/>
              </a:rPr>
              <a:t>비용</a:t>
            </a:r>
            <a:r>
              <a:rPr lang="en-US" altLang="ko-KR" sz="2700" b="1" dirty="0" smtClean="0">
                <a:solidFill>
                  <a:srgbClr val="00B0F0"/>
                </a:solidFill>
                <a:latin typeface="소망M" pitchFamily="18" charset="-127"/>
                <a:ea typeface="소망M" pitchFamily="18" charset="-127"/>
              </a:rPr>
              <a:t>)</a:t>
            </a:r>
            <a:r>
              <a:rPr lang="en-US" altLang="ko-KR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요소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31772" name="Rectangl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4255182"/>
            <a:ext cx="1011238" cy="538163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5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1930396" y="4782232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2419347" y="4208392"/>
            <a:ext cx="5367363" cy="55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병원 원가계산 제도의 유형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18" name="Rectangl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35071" y="5041000"/>
            <a:ext cx="1011238" cy="538163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6</a:t>
            </a:r>
            <a:endParaRPr kumimoji="0"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1930396" y="5568050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2449517" y="5000636"/>
            <a:ext cx="5367363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en-US" altLang="ko-KR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소망M" pitchFamily="18" charset="-127"/>
                <a:ea typeface="소망M" pitchFamily="18" charset="-127"/>
              </a:rPr>
              <a:t>DRG</a:t>
            </a:r>
            <a:r>
              <a:rPr lang="en-US" altLang="ko-KR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 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수가지 </a:t>
            </a:r>
            <a:r>
              <a:rPr lang="ko-KR" altLang="en-US" sz="2700" b="1" dirty="0" err="1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불제도의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 장단점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fld id="{FE0D47AC-E48D-458D-BB8F-F9266946631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23" name="Rectangl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285852" y="5826818"/>
            <a:ext cx="1011238" cy="538163"/>
          </a:xfrm>
          <a:prstGeom prst="rect">
            <a:avLst/>
          </a:prstGeom>
          <a:gradFill rotWithShape="0">
            <a:gsLst>
              <a:gs pos="0">
                <a:srgbClr val="2D5B89">
                  <a:gamma/>
                  <a:shade val="69804"/>
                  <a:invGamma/>
                </a:srgbClr>
              </a:gs>
              <a:gs pos="50000">
                <a:srgbClr val="2D5B89"/>
              </a:gs>
              <a:gs pos="100000">
                <a:srgbClr val="2D5B89">
                  <a:gamma/>
                  <a:shade val="69804"/>
                  <a:invGamma/>
                </a:srgb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pPr defTabSz="762000" fontAlgn="base">
              <a:lnSpc>
                <a:spcPct val="100000"/>
              </a:lnSpc>
              <a:buFontTx/>
              <a:buNone/>
            </a:pPr>
            <a:r>
              <a:rPr kumimoji="0"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18" charset="-127"/>
                <a:ea typeface="휴먼엑스포" pitchFamily="18" charset="-127"/>
              </a:rPr>
              <a:t>7</a:t>
            </a:r>
            <a:endParaRPr kumimoji="0"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1981177" y="6353868"/>
            <a:ext cx="5922963" cy="0"/>
          </a:xfrm>
          <a:prstGeom prst="line">
            <a:avLst/>
          </a:prstGeom>
          <a:noFill/>
          <a:ln w="12700">
            <a:solidFill>
              <a:srgbClr val="264D74"/>
            </a:solidFill>
            <a:round/>
            <a:headEnd/>
            <a:tailEnd/>
          </a:ln>
          <a:effectLst>
            <a:outerShdw dist="63500" dir="8587806" algn="ctr" rotWithShape="0">
              <a:schemeClr val="tx1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500298" y="5786454"/>
            <a:ext cx="5367363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1" fontAlgn="base" latinLnBrk="1" hangingPunct="1">
              <a:lnSpc>
                <a:spcPct val="130000"/>
              </a:lnSpc>
              <a:spcBef>
                <a:spcPct val="70000"/>
              </a:spcBef>
              <a:buFontTx/>
              <a:buNone/>
            </a:pPr>
            <a:r>
              <a:rPr lang="en-US" altLang="ko-KR" sz="2700" b="1" dirty="0" smtClean="0">
                <a:solidFill>
                  <a:srgbClr val="FF6600"/>
                </a:solidFill>
                <a:latin typeface="소망M" pitchFamily="18" charset="-127"/>
                <a:ea typeface="소망M" pitchFamily="18" charset="-127"/>
              </a:rPr>
              <a:t>K </a:t>
            </a:r>
            <a:r>
              <a:rPr lang="ko-KR" altLang="en-US" sz="2700" b="1" dirty="0" smtClean="0">
                <a:solidFill>
                  <a:srgbClr val="FF6600"/>
                </a:solidFill>
                <a:latin typeface="소망M" pitchFamily="18" charset="-127"/>
                <a:ea typeface="소망M" pitchFamily="18" charset="-127"/>
              </a:rPr>
              <a:t>병원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의 </a:t>
            </a:r>
            <a:r>
              <a:rPr lang="en-US" altLang="ko-KR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ABC </a:t>
            </a:r>
            <a:r>
              <a:rPr lang="ko-KR" altLang="en-US" sz="2700" b="1" dirty="0" smtClean="0">
                <a:solidFill>
                  <a:srgbClr val="FFC000"/>
                </a:solidFill>
                <a:latin typeface="소망M" pitchFamily="18" charset="-127"/>
                <a:ea typeface="소망M" pitchFamily="18" charset="-127"/>
              </a:rPr>
              <a:t>사례</a:t>
            </a:r>
            <a:endParaRPr lang="ko-KR" altLang="en-US" sz="2700" b="1" dirty="0">
              <a:solidFill>
                <a:srgbClr val="FFC000"/>
              </a:solidFill>
              <a:latin typeface="소망M" pitchFamily="18" charset="-127"/>
              <a:ea typeface="소망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자원구조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기존원가시스템의 집계된 비용을 그대로  이용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시스템에 맞는 새로운 코드체계를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만듬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책임회계단위에 코드를 부여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책임회계의 단위의 레벨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(level)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순차적으로 부여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의사개인을 책임회계단위로 본다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4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병원의 원가그룹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코스트 그룹</a:t>
            </a:r>
            <a:r>
              <a:rPr lang="en-US" altLang="ko-KR" sz="2200" smtClean="0">
                <a:latin typeface="맑은 고딕" pitchFamily="50" charset="-127"/>
                <a:ea typeface="맑은 고딕" pitchFamily="50" charset="-127"/>
              </a:rPr>
              <a:t>CG)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상위코드에서 하위코드로 오는 방식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범위별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원가그룹으로 분류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책임회계단위와 계정과목을 동시적으로 연계시켜서 원가그룹을 배부하는 방식</a:t>
            </a:r>
          </a:p>
          <a:p>
            <a:pPr marL="457200" indent="-457200">
              <a:buNone/>
            </a:pPr>
            <a:endParaRPr lang="en-US" altLang="ko-KR" sz="2200" dirty="0" smtClean="0"/>
          </a:p>
          <a:p>
            <a:pPr marL="514350" indent="-514350">
              <a:buNone/>
            </a:pP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00438"/>
            <a:ext cx="7643819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활동구조</a:t>
            </a:r>
          </a:p>
          <a:p>
            <a:pPr marL="514350" indent="-514350">
              <a:buNone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활동설정은 활동기준원가계산의 핵심적인 역할을 담당하는 요소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자료수집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 활동분류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 활동분류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2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sz="22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8" name="그림 7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71876"/>
            <a:ext cx="7929571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원가대상구조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시스템의 가장 기본적인 원가대상은 의사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원가동인의 정의 및 선택방법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원가동인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(Driver)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인과 관계를 규명하는 핵심요소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원가동인을 파악하기  먼저 담당자와 인터뷰를 실시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업무분장표를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최대한 수집</a:t>
            </a:r>
          </a:p>
          <a:p>
            <a:pPr marL="457200" indent="-457200"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인과관계에 따른 원가동인을 가능한 모두 나열</a:t>
            </a:r>
          </a:p>
          <a:p>
            <a:pPr marL="457200" indent="-457200">
              <a:buNone/>
            </a:pP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인터뷰를 통해 원가동인의 수를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6~7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 이내로 축약한다</a:t>
            </a:r>
          </a:p>
          <a:p>
            <a:pPr marL="457200" indent="-457200">
              <a:buNone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원가동인의 인과관계 및 수집가능성 검증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전산시스템에서 수집가능한지 전산관계자와 협의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차적으로 원가동인을 확정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 인터뷰를 수행 및 확인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최종 원가동인을 확정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원가배부량의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정의 및 추출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확정된 원가동인을 가지고 전산시스템 담당자와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차 협의 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인터페이스가 가능한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배부량을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정리 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추가로 전산화가 가능한지 전산시스템 담당자와 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차 협의 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최종 원가동인의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배부량을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확정하는 작업과정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시스템의 원가배부경로 구조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5" name="그림 4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714620"/>
            <a:ext cx="8203464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병원의 </a:t>
            </a:r>
            <a:r>
              <a:rPr lang="en-US" altLang="ko-KR" dirty="0" smtClean="0"/>
              <a:t>ABC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ABC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시스템의 원가배부경로 구조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5" name="그림 4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571744"/>
            <a:ext cx="7943850" cy="34766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357438" y="2701925"/>
            <a:ext cx="4549775" cy="1098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latinLnBrk="0" hangingPunct="0"/>
            <a:r>
              <a:rPr kumimoji="0" lang="ko-KR" altLang="en-US" sz="6600">
                <a:solidFill>
                  <a:srgbClr val="9900CC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kumimoji="0" lang="en-US" altLang="ko-KR" sz="6600">
                <a:solidFill>
                  <a:srgbClr val="9900CC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47AC-E48D-458D-BB8F-F9266946631C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28794" y="214290"/>
            <a:ext cx="5224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solidFill>
                  <a:srgbClr val="6EDEE4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병원원가의 개념</a:t>
            </a:r>
            <a:endParaRPr lang="ko-KR" altLang="en-US" sz="5400" b="1" cap="none" spc="0" dirty="0">
              <a:ln w="11430"/>
              <a:solidFill>
                <a:srgbClr val="6EDEE4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0542" y="1214422"/>
            <a:ext cx="8496300" cy="5327650"/>
          </a:xfrm>
          <a:prstGeom prst="roundRect">
            <a:avLst>
              <a:gd name="adj" fmla="val 5366"/>
            </a:avLst>
          </a:prstGeom>
          <a:solidFill>
            <a:srgbClr val="FFFFFF">
              <a:alpha val="39999"/>
            </a:srgbClr>
          </a:solidFill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357158" y="1214422"/>
            <a:ext cx="8429684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Bef>
                <a:spcPct val="10000"/>
              </a:spcBef>
              <a:defRPr/>
            </a:pPr>
            <a:r>
              <a:rPr lang="en-US" altLang="ko-KR" sz="2500" dirty="0" smtClean="0"/>
              <a:t> </a:t>
            </a:r>
            <a:r>
              <a:rPr lang="ko-KR" altLang="en-US" sz="2500" b="1" dirty="0" smtClean="0">
                <a:solidFill>
                  <a:srgbClr val="FF6600"/>
                </a:solidFill>
              </a:rPr>
              <a:t>병원원가란</a:t>
            </a:r>
            <a:r>
              <a:rPr lang="en-US" altLang="ko-KR" sz="2500" b="1" dirty="0" smtClean="0">
                <a:solidFill>
                  <a:srgbClr val="FF6600"/>
                </a:solidFill>
              </a:rPr>
              <a:t>?</a:t>
            </a:r>
            <a:r>
              <a:rPr lang="ko-KR" altLang="en-US" sz="2500" b="1" dirty="0" smtClean="0"/>
              <a:t> </a:t>
            </a:r>
            <a:r>
              <a:rPr lang="ko-KR" altLang="en-US" sz="2500" dirty="0" smtClean="0"/>
              <a:t>병원의 진료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교육 및 연구에 실제로 소비된 재화 및 용역의 가치를 </a:t>
            </a:r>
            <a:r>
              <a:rPr lang="ko-KR" altLang="en-US" sz="2500" dirty="0" err="1" smtClean="0"/>
              <a:t>화폐액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으로</a:t>
            </a:r>
            <a:r>
              <a:rPr lang="ko-KR" altLang="en-US" sz="2500" dirty="0" smtClean="0"/>
              <a:t> 표시한 것으로서 정상적이고 경상적인 것을 의미한다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특히 병원의 정상적인 경영활동 중 의료수익을 위해 소비하는 가치 즉 재무제표상의 인건비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재료비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경비를 원가요소로 보고 그 밖의 의료 외 비용은 원가계산을 하는 목적에 따라 융통성을 갖고 원가계산에 반영할 수 있다</a:t>
            </a:r>
            <a:r>
              <a:rPr lang="en-US" altLang="ko-KR" sz="2500" dirty="0" smtClean="0"/>
              <a:t>.</a:t>
            </a:r>
            <a:endParaRPr lang="en-US" altLang="ko-KR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500034" y="1643050"/>
            <a:ext cx="8358246" cy="1431161"/>
          </a:xfrm>
          <a:prstGeom prst="rect">
            <a:avLst/>
          </a:prstGeom>
          <a:gradFill rotWithShape="1">
            <a:gsLst>
              <a:gs pos="0">
                <a:schemeClr val="bg2">
                  <a:alpha val="1000"/>
                </a:schemeClr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 smtClean="0"/>
              <a:t> </a:t>
            </a:r>
            <a:r>
              <a:rPr lang="ko-KR" altLang="en-US" sz="2900" b="1" spc="100" dirty="0" smtClean="0">
                <a:solidFill>
                  <a:srgbClr val="FF6600"/>
                </a:solidFill>
              </a:rPr>
              <a:t>병원원가계산이란 </a:t>
            </a:r>
            <a:r>
              <a:rPr lang="en-US" altLang="ko-KR" sz="2900" b="1" spc="100" dirty="0" smtClean="0">
                <a:solidFill>
                  <a:srgbClr val="FF6600"/>
                </a:solidFill>
              </a:rPr>
              <a:t>? </a:t>
            </a:r>
            <a:r>
              <a:rPr lang="ko-KR" altLang="en-US" sz="2900" b="1" spc="100" dirty="0" smtClean="0"/>
              <a:t>환자의 진료를 위하여 소비될 원가를 정확하게 집계하여 환자당 또는 </a:t>
            </a:r>
            <a:r>
              <a:rPr lang="ko-KR" altLang="en-US" sz="2900" b="1" spc="100" dirty="0" err="1" smtClean="0"/>
              <a:t>행위별</a:t>
            </a:r>
            <a:r>
              <a:rPr lang="ko-KR" altLang="en-US" sz="2900" b="1" spc="100" dirty="0" smtClean="0"/>
              <a:t> 단위당 원가를 산출해내는 것이다</a:t>
            </a:r>
            <a:r>
              <a:rPr lang="en-US" altLang="ko-KR" sz="2900" b="1" spc="100" dirty="0" smtClean="0"/>
              <a:t>. </a:t>
            </a:r>
            <a:endParaRPr lang="en-US" altLang="ko-KR" sz="2900" spc="100" dirty="0">
              <a:solidFill>
                <a:srgbClr val="0066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57224" y="4286256"/>
            <a:ext cx="6429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rgbClr val="FF6600"/>
                </a:solidFill>
                <a:latin typeface="Arial" charset="0"/>
              </a:rPr>
              <a:t>의료수가 결정자료의 제공</a:t>
            </a:r>
            <a:endParaRPr lang="ko-KR" altLang="en-US" sz="3200" b="1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292" y="3643314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928662" y="3571876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rgbClr val="FF6600"/>
                </a:solidFill>
                <a:latin typeface="Arial" charset="0"/>
              </a:rPr>
              <a:t>경영관리를 위한 정보의 제공</a:t>
            </a:r>
            <a:endParaRPr lang="ko-KR" altLang="en-US" sz="3200" b="1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500166" y="5072074"/>
            <a:ext cx="6072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rgbClr val="FF6600"/>
                </a:solidFill>
                <a:latin typeface="Arial" charset="0"/>
              </a:rPr>
              <a:t>의사결정을 위한 수단으로 활동</a:t>
            </a:r>
            <a:endParaRPr lang="ko-KR" altLang="en-US" sz="3200" b="1" dirty="0">
              <a:solidFill>
                <a:srgbClr val="FF6600"/>
              </a:solidFill>
              <a:latin typeface="Arial" charset="0"/>
            </a:endParaRPr>
          </a:p>
        </p:txBody>
      </p:sp>
      <p:pic>
        <p:nvPicPr>
          <p:cNvPr id="17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357694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143512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000232" y="285728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병원원가의 개념</a:t>
            </a:r>
            <a:endParaRPr lang="ko-KR" altLang="en-US" sz="5400" b="1" cap="none" spc="0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285720" y="1643050"/>
            <a:ext cx="8501122" cy="2585323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 w="9525" algn="ctr">
            <a:solidFill>
              <a:schemeClr val="bg1">
                <a:lumMod val="85000"/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 smtClean="0"/>
              <a:t>       	</a:t>
            </a:r>
            <a:r>
              <a:rPr lang="ko-KR" altLang="en-US" sz="2700" b="1" spc="100" dirty="0" err="1" smtClean="0">
                <a:solidFill>
                  <a:srgbClr val="EBFA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진료면의로서의</a:t>
            </a:r>
            <a:r>
              <a:rPr lang="ko-KR" altLang="en-US" sz="2700" b="1" spc="100" dirty="0" smtClean="0">
                <a:solidFill>
                  <a:srgbClr val="EBFA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필요성</a:t>
            </a:r>
            <a:r>
              <a:rPr lang="en-US" altLang="ko-KR" sz="2700" b="1" spc="100" dirty="0" smtClean="0">
                <a:solidFill>
                  <a:srgbClr val="EBFA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1977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의료보험실시 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이전에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병원이 자체적으로 여러 병원과 </a:t>
            </a:r>
            <a:r>
              <a:rPr lang="ko-KR" altLang="en-US" sz="2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협조아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래 진료수가를 조정  하여 진료하였으나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의료보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험 실시 이후 의료보험 수가는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국내표본병원의 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조사결과에 따라 일반관행 수가의 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준으</a:t>
            </a:r>
            <a:r>
              <a:rPr lang="en-US" altLang="ko-K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결정</a:t>
            </a:r>
            <a:endParaRPr lang="en-US" altLang="ko-KR" sz="2700" spc="1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5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85720" y="4572008"/>
            <a:ext cx="8501122" cy="138499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 algn="ctr">
            <a:solidFill>
              <a:schemeClr val="bg2"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2800" b="1" dirty="0" smtClean="0"/>
              <a:t>     	</a:t>
            </a:r>
            <a:endParaRPr lang="en-US" altLang="ko-KR" sz="2800" b="1" spc="100" dirty="0" smtClean="0">
              <a:solidFill>
                <a:srgbClr val="EBFAFB"/>
              </a:solidFill>
            </a:endParaRPr>
          </a:p>
          <a:p>
            <a:pPr algn="l"/>
            <a:r>
              <a:rPr lang="en-US" altLang="ko-KR" sz="2800" b="1" dirty="0" smtClean="0"/>
              <a:t>	</a:t>
            </a:r>
            <a:r>
              <a:rPr lang="ko-KR" altLang="en-US" sz="2800" b="1" dirty="0" smtClean="0"/>
              <a:t>병원원가계산은 병원경영에 필요한 관리 자료</a:t>
            </a:r>
            <a:r>
              <a:rPr lang="en-US" altLang="ko-KR" sz="2800" b="1" dirty="0" smtClean="0"/>
              <a:t>	</a:t>
            </a:r>
            <a:r>
              <a:rPr lang="ko-KR" altLang="en-US" sz="2800" b="1" dirty="0" smtClean="0"/>
              <a:t>를 제공한다</a:t>
            </a:r>
            <a:endParaRPr lang="ko-KR" altLang="en-US" sz="2800" b="1" dirty="0"/>
          </a:p>
        </p:txBody>
      </p:sp>
      <p:pic>
        <p:nvPicPr>
          <p:cNvPr id="16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72008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00100" y="357166"/>
            <a:ext cx="7433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 w="11430"/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병원</a:t>
            </a:r>
            <a:r>
              <a:rPr lang="ko-KR" altLang="en-US" sz="5400" b="1" cap="none" spc="0" dirty="0" smtClean="0">
                <a:ln w="11430"/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원가계산의 </a:t>
            </a:r>
            <a:r>
              <a:rPr lang="ko-KR" altLang="en-US" sz="54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필요성</a:t>
            </a:r>
            <a:endParaRPr lang="ko-KR" altLang="en-US" sz="54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85852" y="4572008"/>
            <a:ext cx="48045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000" b="1" cap="none" spc="0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병원경영면에서의 필요성</a:t>
            </a:r>
            <a:r>
              <a:rPr lang="en-US" altLang="ko-KR" sz="3000" b="1" cap="none" spc="0" dirty="0" smtClean="0">
                <a:ln w="11430"/>
                <a:solidFill>
                  <a:schemeClr val="bg1">
                    <a:lumMod val="9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 </a:t>
            </a:r>
            <a:endParaRPr lang="ko-KR" altLang="en-US" sz="3000" b="1" cap="none" spc="0" dirty="0">
              <a:ln w="11430"/>
              <a:solidFill>
                <a:schemeClr val="bg1">
                  <a:lumMod val="9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285720" y="1643050"/>
            <a:ext cx="7286676" cy="553998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 w="9525" algn="ctr">
            <a:solidFill>
              <a:schemeClr val="bg1">
                <a:lumMod val="85000"/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원가계산의 구조가 다름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5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71538" y="285728"/>
            <a:ext cx="677708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 smtClean="0">
                <a:solidFill>
                  <a:srgbClr val="FF6600"/>
                </a:solidFill>
                <a:latin typeface="Arial" charset="0"/>
              </a:rPr>
              <a:t>병원과 제조업의 원가계산</a:t>
            </a:r>
            <a:r>
              <a:rPr lang="ko-KR" altLang="en-US" sz="36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</a:p>
          <a:p>
            <a:pPr>
              <a:defRPr/>
            </a:pPr>
            <a:endParaRPr lang="ko-KR" altLang="en-US" sz="3200" b="1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285720" y="2571744"/>
            <a:ext cx="7286676" cy="553998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 w="9525" algn="ctr">
            <a:solidFill>
              <a:schemeClr val="bg1">
                <a:lumMod val="85000"/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원가계산 방법이 다름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57158" y="3714752"/>
            <a:ext cx="8143932" cy="1015663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 w="9525" algn="ctr">
            <a:solidFill>
              <a:schemeClr val="bg1">
                <a:lumMod val="85000"/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의료서비스의 특수성으로 인한 표준화와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     	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규격화가 곤란하다는 점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28596" y="5214950"/>
            <a:ext cx="8215370" cy="553998"/>
          </a:xfrm>
          <a:prstGeom prst="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  <a:ln w="9525" algn="ctr">
            <a:solidFill>
              <a:schemeClr val="bg1">
                <a:lumMod val="85000"/>
                <a:alpha val="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계정과목의 분류와 그 내용이 서로 다름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8" descr="동그란버튼-다홍색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286388"/>
            <a:ext cx="463129" cy="4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214422"/>
          <a:ext cx="8286808" cy="5450342"/>
        </p:xfrm>
        <a:graphic>
          <a:graphicData uri="http://schemas.openxmlformats.org/drawingml/2006/table">
            <a:tbl>
              <a:tblPr/>
              <a:tblGrid>
                <a:gridCol w="1038603"/>
                <a:gridCol w="1108669"/>
                <a:gridCol w="548144"/>
                <a:gridCol w="548144"/>
                <a:gridCol w="688275"/>
                <a:gridCol w="688275"/>
                <a:gridCol w="828406"/>
                <a:gridCol w="758341"/>
                <a:gridCol w="554334"/>
                <a:gridCol w="1525617"/>
              </a:tblGrid>
              <a:tr h="52002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제 조 업 원 가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병 원 원 가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재료비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제조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원가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총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경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상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판매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∧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매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출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액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∨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판매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∧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료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익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∨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경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상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총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료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원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가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인건비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노무비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재료비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경 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관리비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인건비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의료외 비용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78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판매비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바탕"/>
                        </a:rPr>
                        <a:t>와 일반관리비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판매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원가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적 정 이 윤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02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바탕"/>
                        </a:rPr>
                        <a:t>영업외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 비용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02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바탕"/>
                        </a:rPr>
                        <a:t>적 정 이 윤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84667" marR="84667" marT="42333" marB="42333" anchor="ctr">
                    <a:lnL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71538" y="285728"/>
            <a:ext cx="677708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dirty="0" smtClean="0">
                <a:solidFill>
                  <a:srgbClr val="FF6600"/>
                </a:solidFill>
                <a:latin typeface="Arial" charset="0"/>
              </a:rPr>
              <a:t>제조업과 병원의 </a:t>
            </a:r>
            <a:r>
              <a:rPr lang="ko-KR" altLang="en-US" sz="36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원가구조</a:t>
            </a:r>
          </a:p>
          <a:p>
            <a:pPr>
              <a:defRPr/>
            </a:pPr>
            <a:endParaRPr lang="ko-KR" altLang="en-US" sz="3200" b="1" dirty="0">
              <a:solidFill>
                <a:srgbClr val="FFC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285750"/>
            <a:ext cx="7858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rgbClr val="FFC000"/>
                </a:solidFill>
                <a:latin typeface="Arial" charset="0"/>
              </a:rPr>
              <a:t>병원의 의료원가</a:t>
            </a:r>
            <a:r>
              <a:rPr lang="en-US" altLang="ko-KR" sz="3200" b="1" dirty="0" smtClean="0">
                <a:solidFill>
                  <a:srgbClr val="FFC000"/>
                </a:solidFill>
                <a:latin typeface="Arial" charset="0"/>
              </a:rPr>
              <a:t>(</a:t>
            </a:r>
            <a:r>
              <a:rPr lang="ko-KR" altLang="en-US" sz="3200" b="1" dirty="0" smtClean="0">
                <a:solidFill>
                  <a:srgbClr val="FFC000"/>
                </a:solidFill>
                <a:latin typeface="Arial" charset="0"/>
              </a:rPr>
              <a:t>비용</a:t>
            </a:r>
            <a:r>
              <a:rPr lang="en-US" altLang="ko-KR" sz="3200" b="1" dirty="0" smtClean="0">
                <a:solidFill>
                  <a:srgbClr val="FFC000"/>
                </a:solidFill>
                <a:latin typeface="Arial" charset="0"/>
              </a:rPr>
              <a:t>)</a:t>
            </a:r>
            <a:r>
              <a:rPr lang="ko-KR" altLang="en-US" sz="3200" b="1" dirty="0" smtClean="0">
                <a:solidFill>
                  <a:srgbClr val="FFC000"/>
                </a:solidFill>
                <a:latin typeface="Arial" charset="0"/>
              </a:rPr>
              <a:t>요소</a:t>
            </a:r>
            <a:endParaRPr lang="ko-KR" altLang="en-US" sz="3200" b="1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85720" y="1000109"/>
            <a:ext cx="8572528" cy="1015663"/>
          </a:xfrm>
          <a:prstGeom prst="rect">
            <a:avLst/>
          </a:prstGeom>
          <a:solidFill>
            <a:schemeClr val="bg1">
              <a:lumMod val="85000"/>
              <a:alpha val="8000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ko-KR" alt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병원의 의료원가</a:t>
            </a:r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의료비용</a:t>
            </a:r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000" dirty="0" smtClean="0">
                <a:latin typeface="맑은 고딕" pitchFamily="50" charset="-127"/>
                <a:ea typeface="맑은 고딕" pitchFamily="50" charset="-127"/>
              </a:rPr>
              <a:t>크게 인건비</a:t>
            </a:r>
            <a:r>
              <a:rPr lang="en-US" altLang="ko-KR" sz="3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000" dirty="0" smtClean="0">
                <a:latin typeface="맑은 고딕" pitchFamily="50" charset="-127"/>
                <a:ea typeface="맑은 고딕" pitchFamily="50" charset="-127"/>
              </a:rPr>
              <a:t>재료비</a:t>
            </a:r>
            <a:r>
              <a:rPr lang="en-US" altLang="ko-KR" sz="3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3000" dirty="0" smtClean="0">
                <a:latin typeface="맑은 고딕" pitchFamily="50" charset="-127"/>
                <a:ea typeface="맑은 고딕" pitchFamily="50" charset="-127"/>
              </a:rPr>
              <a:t>관리운영비로 구분된다</a:t>
            </a:r>
            <a:r>
              <a:rPr lang="en-US" altLang="ko-KR" sz="3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dirty="0">
              <a:solidFill>
                <a:srgbClr val="0066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4316" y="242886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rgbClr val="FF6600"/>
                </a:solidFill>
              </a:rPr>
              <a:t>병원의 의료원가</a:t>
            </a:r>
            <a:endParaRPr lang="ko-KR" altLang="en-US" sz="2400" dirty="0" smtClean="0">
              <a:solidFill>
                <a:srgbClr val="FF6600"/>
              </a:solidFill>
            </a:endParaRPr>
          </a:p>
          <a:p>
            <a:pPr algn="l"/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의료원가란</a:t>
            </a:r>
            <a:r>
              <a:rPr lang="en-US" altLang="ko-KR" sz="2400" b="1" dirty="0" smtClean="0"/>
              <a:t>?</a:t>
            </a:r>
            <a:r>
              <a:rPr lang="ko-KR" altLang="en-US" sz="2400" b="1" dirty="0" smtClean="0"/>
              <a:t> 병원의 의료활 동 및 유지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관리를 위하여</a:t>
            </a:r>
            <a:endParaRPr lang="en-US" altLang="ko-KR" sz="2400" b="1" dirty="0" smtClean="0"/>
          </a:p>
          <a:p>
            <a:pPr algn="l"/>
            <a:r>
              <a:rPr lang="ko-KR" altLang="en-US" sz="2400" b="1" dirty="0" smtClean="0"/>
              <a:t> 발생한 비용을 말한다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32774" name="Picture 6" descr="C:\Documents and Settings\LG\Local Settings\Temporary Internet Files\Content.IE5\S5IJODI7\MCj035289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246"/>
            <a:ext cx="397496" cy="39716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85786" y="3643314"/>
            <a:ext cx="3571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ko-KR" altLang="en-US" sz="3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3240" y="3643314"/>
            <a:ext cx="14287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ko-KR" altLang="en-U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86380" y="3643314"/>
            <a:ext cx="7143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ko-KR" altLang="en-US" sz="3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5852" y="3643314"/>
            <a:ext cx="13195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인건비</a:t>
            </a:r>
            <a:endParaRPr lang="ko-KR" altLang="en-US" sz="3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71868" y="3643314"/>
            <a:ext cx="13195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재료비</a:t>
            </a:r>
            <a:endParaRPr lang="ko-KR" altLang="en-US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5008" y="3643314"/>
            <a:ext cx="20762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관리운영비</a:t>
            </a:r>
            <a:endParaRPr lang="ko-KR" altLang="en-US" sz="3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7224" y="4786322"/>
            <a:ext cx="7715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2400" b="1" dirty="0" smtClean="0">
                <a:solidFill>
                  <a:srgbClr val="FF6600"/>
                </a:solidFill>
              </a:rPr>
              <a:t>병원의 </a:t>
            </a:r>
            <a:r>
              <a:rPr lang="ko-KR" altLang="en-US" sz="2400" b="1" dirty="0" err="1" smtClean="0">
                <a:solidFill>
                  <a:srgbClr val="FF6600"/>
                </a:solidFill>
              </a:rPr>
              <a:t>의료외원가</a:t>
            </a:r>
            <a:endParaRPr lang="ko-KR" altLang="en-US" sz="2400" b="1" dirty="0" smtClean="0">
              <a:solidFill>
                <a:srgbClr val="FF6600"/>
              </a:solidFill>
            </a:endParaRPr>
          </a:p>
          <a:p>
            <a:pPr algn="l"/>
            <a:r>
              <a:rPr lang="ko-KR" altLang="en-US" sz="2400" b="1" dirty="0" err="1" smtClean="0"/>
              <a:t>의료외원가란</a:t>
            </a:r>
            <a:r>
              <a:rPr lang="en-US" altLang="ko-KR" sz="2400" b="1" dirty="0" smtClean="0"/>
              <a:t>?</a:t>
            </a:r>
            <a:r>
              <a:rPr lang="ko-KR" altLang="en-US" sz="2400" b="1" dirty="0" smtClean="0"/>
              <a:t> 병원의 주된 의료활동 이외의 활동에서 발생하는 비용으로 대체적으로 매기 계속하여 </a:t>
            </a:r>
            <a:r>
              <a:rPr lang="en-US" altLang="ko-KR" sz="2400" b="1" dirty="0" smtClean="0"/>
              <a:t>"</a:t>
            </a:r>
            <a:r>
              <a:rPr lang="ko-KR" altLang="en-US" sz="2400" b="1" dirty="0" smtClean="0"/>
              <a:t>순환적</a:t>
            </a:r>
            <a:r>
              <a:rPr lang="en-US" altLang="ko-KR" sz="2400" b="1" dirty="0" smtClean="0"/>
              <a:t>"</a:t>
            </a:r>
            <a:r>
              <a:rPr lang="ko-KR" altLang="en-US" sz="2400" b="1" dirty="0" smtClean="0"/>
              <a:t>으로 발생하는 비용을 지칭한다</a:t>
            </a:r>
            <a:endParaRPr lang="ko-KR" altLang="en-US" sz="2400" b="1" dirty="0"/>
          </a:p>
        </p:txBody>
      </p:sp>
      <p:pic>
        <p:nvPicPr>
          <p:cNvPr id="23" name="Picture 6" descr="C:\Documents and Settings\LG\Local Settings\Temporary Internet Files\Content.IE5\S5IJODI7\MCj035289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57760"/>
            <a:ext cx="397496" cy="397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56F8-35FE-406C-B9DE-260C3771ABAE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14348" y="571480"/>
            <a:ext cx="72866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altLang="ko-KR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4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병원 원가계산 제도의 유형</a:t>
            </a:r>
            <a:endParaRPr lang="ko-KR" altLang="en-US" sz="40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85720" y="1316060"/>
            <a:ext cx="8496300" cy="5327650"/>
          </a:xfrm>
          <a:prstGeom prst="roundRect">
            <a:avLst>
              <a:gd name="adj" fmla="val 5366"/>
            </a:avLst>
          </a:prstGeom>
          <a:solidFill>
            <a:srgbClr val="FFFFFF">
              <a:alpha val="39999"/>
            </a:srgbClr>
          </a:solidFill>
          <a:ln w="1905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714348" y="1785926"/>
            <a:ext cx="7572428" cy="3877985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endParaRPr lang="en-US" altLang="ko-KR" sz="2000" b="1" dirty="0" smtClean="0"/>
          </a:p>
          <a:p>
            <a:pPr algn="l"/>
            <a:r>
              <a:rPr lang="ko-KR" altLang="en-US" sz="2000" b="1" dirty="0" smtClean="0"/>
              <a:t>◯ 부문별 원가계산의 의의와 목적</a:t>
            </a:r>
          </a:p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부문별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원가계산은 책임회계단위를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부문으로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외래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약국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검사실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수술실등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부문은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진료과의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상위개념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필요성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건강보험이나 관행수가의 적정성 여부 판단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한 부문에서 제공하는 수가 항목들을 원가와 비교 검토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비보험수가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결정시 부문별 원가계산이 전제가 되야 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진료과별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의사별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진료행위별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 원가계산에 기초자료가 된다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0"/>
                <a:invGamma/>
              </a:schemeClr>
            </a:gs>
            <a:gs pos="100000">
              <a:schemeClr val="bg2">
                <a:alpha val="38000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0"/>
                <a:invGamma/>
              </a:schemeClr>
            </a:gs>
            <a:gs pos="100000">
              <a:schemeClr val="bg2">
                <a:alpha val="38000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0"/>
                <a:invGamma/>
              </a:schemeClr>
            </a:gs>
            <a:gs pos="100000">
              <a:schemeClr val="bg2">
                <a:alpha val="38000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1238</Words>
  <Application>Microsoft Office PowerPoint</Application>
  <PresentationFormat>화면 슬라이드 쇼(4:3)</PresentationFormat>
  <Paragraphs>313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기본 디자인</vt:lpstr>
      <vt:lpstr>디자인 사용자 지정</vt:lpstr>
      <vt:lpstr>슬라이드 1</vt:lpstr>
      <vt:lpstr>목    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사례 K병원의 ABC사례 </vt:lpstr>
      <vt:lpstr>사례 K병원의 ABC사례</vt:lpstr>
      <vt:lpstr>사례 K병원의 ABC사례</vt:lpstr>
      <vt:lpstr>사례 K병원의 ABC사례</vt:lpstr>
      <vt:lpstr>사례 K병원의 ABC사례</vt:lpstr>
      <vt:lpstr>사례 K병원의 ABC사례</vt:lpstr>
      <vt:lpstr>사례 K병원의 ABC사례</vt:lpstr>
      <vt:lpstr>슬라이드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멀티미디어실</cp:lastModifiedBy>
  <cp:revision>223</cp:revision>
  <dcterms:created xsi:type="dcterms:W3CDTF">2007-03-07T06:44:46Z</dcterms:created>
  <dcterms:modified xsi:type="dcterms:W3CDTF">2009-12-02T02:25:44Z</dcterms:modified>
</cp:coreProperties>
</file>