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3"/>
  </p:notesMasterIdLst>
  <p:handoutMasterIdLst>
    <p:handoutMasterId r:id="rId24"/>
  </p:handoutMasterIdLst>
  <p:sldIdLst>
    <p:sldId id="258" r:id="rId5"/>
    <p:sldId id="302" r:id="rId6"/>
    <p:sldId id="372" r:id="rId7"/>
    <p:sldId id="257" r:id="rId8"/>
    <p:sldId id="364" r:id="rId9"/>
    <p:sldId id="378" r:id="rId10"/>
    <p:sldId id="376" r:id="rId11"/>
    <p:sldId id="362" r:id="rId12"/>
    <p:sldId id="377" r:id="rId13"/>
    <p:sldId id="374" r:id="rId14"/>
    <p:sldId id="373" r:id="rId15"/>
    <p:sldId id="360" r:id="rId16"/>
    <p:sldId id="363" r:id="rId17"/>
    <p:sldId id="366" r:id="rId18"/>
    <p:sldId id="370" r:id="rId19"/>
    <p:sldId id="296" r:id="rId20"/>
    <p:sldId id="342" r:id="rId21"/>
    <p:sldId id="300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FF4500"/>
    <a:srgbClr val="FFD203"/>
    <a:srgbClr val="E6E6E6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B9681-A8CD-9102-1CEC-32BCB35D13AC}" v="774" dt="2022-12-09T14:24:44.909"/>
    <p1510:client id="{1F670033-056D-4DEC-884C-DA5EA29224F8}" v="7" dt="2021-01-26T08:20:11.088"/>
    <p1510:client id="{2E284074-E266-0FF5-E853-2075D472E2DA}" v="392" dt="2022-12-13T11:03:20.675"/>
    <p1510:client id="{312CC76E-04C8-A714-0DDA-721167D6CEA2}" v="371" dt="2022-12-12T21:50:52.292"/>
    <p1510:client id="{3F625592-88AF-8F2A-D997-066DB74AD67A}" v="350" vWet="351" dt="2022-12-09T13:58:42.506"/>
    <p1510:client id="{652DAA87-CDAB-82E2-D293-8B454B165678}" v="197" dt="2022-12-09T12:26:24.412"/>
    <p1510:client id="{9E55AC22-4C81-9E31-7AAD-998639B40215}" v="886" dt="2022-12-12T15:58:55.214"/>
    <p1510:client id="{AD2FB2D3-3D16-32A8-98D8-31CF8F4E1A83}" v="50" dt="2022-12-12T16:04:46.022"/>
    <p1510:client id="{BF497392-6712-BA2C-DD1E-75F7A2EBD43E}" v="1504" dt="2022-12-12T11:39:37.458"/>
    <p1510:client id="{CEEC73E3-B8F3-5B7C-98F1-A91E5AF52459}" v="3" dt="2022-12-09T12:17:16.828"/>
    <p1510:client id="{D076848D-FB4A-4A08-B7B8-7D263EF0AD80}" v="11" dt="2022-12-13T09:48:03.8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14/12/2022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9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0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6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7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9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Aws SQS &amp; SNS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Beograd, 13-12-2022</a:t>
            </a:r>
            <a:endParaRPr lang="nl-NL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Jelena Milev, </a:t>
            </a:r>
            <a:r>
              <a:rPr lang="en-GB">
                <a:ea typeface="+mn-lt"/>
                <a:cs typeface="+mn-lt"/>
              </a:rPr>
              <a:t>Marko </a:t>
            </a:r>
            <a:r>
              <a:rPr lang="en-GB" err="1">
                <a:ea typeface="+mn-lt"/>
                <a:cs typeface="+mn-lt"/>
              </a:rPr>
              <a:t>Rajević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b="0">
                <a:ea typeface="+mj-lt"/>
                <a:cs typeface="+mj-lt"/>
              </a:rPr>
              <a:t> </a:t>
            </a:r>
            <a:r>
              <a:rPr lang="en-GB" err="1"/>
              <a:t>Vrste</a:t>
            </a:r>
            <a:r>
              <a:rPr lang="en-GB"/>
              <a:t> queue-ova</a:t>
            </a:r>
            <a:r>
              <a:rPr lang="en-GB" b="0">
                <a:ea typeface="+mj-lt"/>
                <a:cs typeface="+mj-lt"/>
              </a:rPr>
              <a:t> 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F3E2F19-6F2A-D25E-6692-08B85932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36" y="4534500"/>
            <a:ext cx="4570163" cy="1140504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299D9A2-91CB-363D-3EDF-7BE01ACA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213" y="4820593"/>
            <a:ext cx="4661972" cy="552927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D5FA4DD-F84C-FE40-5F15-707C7A049BCF}"/>
              </a:ext>
            </a:extLst>
          </p:cNvPr>
          <p:cNvSpPr txBox="1">
            <a:spLocks/>
          </p:cNvSpPr>
          <p:nvPr/>
        </p:nvSpPr>
        <p:spPr>
          <a:xfrm>
            <a:off x="867675" y="1544638"/>
            <a:ext cx="5036852" cy="26573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1434A0"/>
                </a:solidFill>
                <a:ea typeface="+mj-lt"/>
                <a:cs typeface="+mj-lt"/>
              </a:rPr>
              <a:t>Standard queue</a:t>
            </a:r>
            <a:endParaRPr lang="en-US">
              <a:solidFill>
                <a:srgbClr val="1434A0"/>
              </a:solidFill>
              <a:ea typeface="+mj-lt"/>
              <a:cs typeface="+mj-lt"/>
            </a:endParaRPr>
          </a:p>
          <a:p>
            <a:pPr marL="342900" lvl="1" indent="-342900">
              <a:buChar char="•"/>
            </a:pPr>
            <a:r>
              <a:rPr lang="en-GB" err="1">
                <a:ea typeface="+mn-lt"/>
                <a:cs typeface="+mn-lt"/>
              </a:rPr>
              <a:t>Poruke</a:t>
            </a:r>
            <a:r>
              <a:rPr lang="en-GB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uglavnom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dostavljaju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redom</a:t>
            </a:r>
            <a:r>
              <a:rPr lang="en-GB">
                <a:ea typeface="+mn-lt"/>
                <a:cs typeface="+mn-lt"/>
              </a:rPr>
              <a:t> u </a:t>
            </a:r>
            <a:r>
              <a:rPr lang="en-GB" err="1">
                <a:ea typeface="+mn-lt"/>
                <a:cs typeface="+mn-lt"/>
              </a:rPr>
              <a:t>kom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poslate</a:t>
            </a:r>
            <a:endParaRPr lang="en-GB">
              <a:ea typeface="+mn-lt"/>
              <a:cs typeface="+mn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err="1">
                <a:ea typeface="+mn-lt"/>
                <a:cs typeface="+mn-lt"/>
              </a:rPr>
              <a:t>Ponekad</a:t>
            </a:r>
            <a:r>
              <a:rPr lang="en-GB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više</a:t>
            </a:r>
            <a:r>
              <a:rPr lang="en-GB">
                <a:ea typeface="+mn-lt"/>
                <a:cs typeface="+mn-lt"/>
              </a:rPr>
              <a:t> od </a:t>
            </a:r>
            <a:r>
              <a:rPr lang="en-GB" err="1">
                <a:ea typeface="+mn-lt"/>
                <a:cs typeface="+mn-lt"/>
              </a:rPr>
              <a:t>jedne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kopije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poruke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dostavi</a:t>
            </a:r>
            <a:r>
              <a:rPr lang="en-GB">
                <a:ea typeface="+mn-lt"/>
                <a:cs typeface="+mn-lt"/>
              </a:rPr>
              <a:t> van </a:t>
            </a:r>
            <a:r>
              <a:rPr lang="en-GB" err="1">
                <a:ea typeface="+mn-lt"/>
                <a:cs typeface="+mn-lt"/>
              </a:rPr>
              <a:t>reda</a:t>
            </a:r>
            <a:endParaRPr lang="en-GB">
              <a:ea typeface="+mn-lt"/>
              <a:cs typeface="+mn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err="1">
                <a:ea typeface="+mn-lt"/>
                <a:cs typeface="+mn-lt"/>
              </a:rPr>
              <a:t>Svaka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poruka</a:t>
            </a:r>
            <a:r>
              <a:rPr lang="en-GB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dostavi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barem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jednom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mogu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postojati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duplikati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poruka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/>
              <a:t>Skoro </a:t>
            </a:r>
            <a:r>
              <a:rPr lang="en-GB" err="1"/>
              <a:t>neograničen</a:t>
            </a:r>
            <a:r>
              <a:rPr lang="en-GB"/>
              <a:t> </a:t>
            </a:r>
            <a:r>
              <a:rPr lang="en-GB" err="1"/>
              <a:t>broj</a:t>
            </a:r>
            <a:r>
              <a:rPr lang="en-GB"/>
              <a:t> </a:t>
            </a:r>
            <a:r>
              <a:rPr lang="en-GB" err="1"/>
              <a:t>transakcija</a:t>
            </a:r>
            <a:r>
              <a:rPr lang="en-GB"/>
              <a:t> u </a:t>
            </a:r>
            <a:r>
              <a:rPr lang="en-GB" err="1"/>
              <a:t>sekundi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4C4BC38-8AF5-D706-1584-39BF993DF5C0}"/>
              </a:ext>
            </a:extLst>
          </p:cNvPr>
          <p:cNvSpPr txBox="1">
            <a:spLocks/>
          </p:cNvSpPr>
          <p:nvPr/>
        </p:nvSpPr>
        <p:spPr>
          <a:xfrm>
            <a:off x="6684607" y="1549768"/>
            <a:ext cx="5036852" cy="26573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1434A0"/>
                </a:solidFill>
                <a:ea typeface="+mj-lt"/>
                <a:cs typeface="+mj-lt"/>
              </a:rPr>
              <a:t>FIFO queue</a:t>
            </a:r>
            <a:endParaRPr lang="en-US">
              <a:solidFill>
                <a:srgbClr val="1434A0"/>
              </a:solidFill>
              <a:ea typeface="+mj-lt"/>
              <a:cs typeface="+mj-lt"/>
            </a:endParaRPr>
          </a:p>
          <a:p>
            <a:pPr marL="342900" lvl="1" indent="-342900">
              <a:buChar char="•"/>
            </a:pPr>
            <a:r>
              <a:rPr lang="en-GB" err="1">
                <a:ea typeface="+mn-lt"/>
                <a:cs typeface="+mn-lt"/>
              </a:rPr>
              <a:t>Poruke</a:t>
            </a:r>
            <a:r>
              <a:rPr lang="en-GB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dostavljaju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striktno</a:t>
            </a:r>
            <a:r>
              <a:rPr lang="en-GB">
                <a:ea typeface="+mn-lt"/>
                <a:cs typeface="+mn-lt"/>
              </a:rPr>
              <a:t> u </a:t>
            </a:r>
            <a:r>
              <a:rPr lang="en-GB" err="1">
                <a:ea typeface="+mn-lt"/>
                <a:cs typeface="+mn-lt"/>
              </a:rPr>
              <a:t>redu</a:t>
            </a:r>
            <a:r>
              <a:rPr lang="en-GB">
                <a:ea typeface="+mn-lt"/>
                <a:cs typeface="+mn-lt"/>
              </a:rPr>
              <a:t> u </a:t>
            </a:r>
            <a:r>
              <a:rPr lang="en-GB" err="1">
                <a:ea typeface="+mn-lt"/>
                <a:cs typeface="+mn-lt"/>
              </a:rPr>
              <a:t>kom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su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poslate</a:t>
            </a:r>
            <a:endParaRPr lang="en-GB">
              <a:ea typeface="+mn-lt"/>
              <a:cs typeface="+mn-lt"/>
            </a:endParaRPr>
          </a:p>
          <a:p>
            <a:pPr marL="342900" lvl="1" indent="-342900">
              <a:buChar char="•"/>
            </a:pPr>
            <a:r>
              <a:rPr lang="en-GB" err="1">
                <a:ea typeface="+mn-lt"/>
                <a:cs typeface="+mn-lt"/>
              </a:rPr>
              <a:t>Svaka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poruka</a:t>
            </a:r>
            <a:r>
              <a:rPr lang="en-GB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dostavlja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tačno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jednom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nema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duplikata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poruka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pPr marL="342900" lvl="1" indent="-342900">
              <a:buChar char="•"/>
            </a:pPr>
            <a:r>
              <a:rPr lang="en-GB">
                <a:ea typeface="+mn-lt"/>
                <a:cs typeface="+mn-lt"/>
              </a:rPr>
              <a:t>Do 3000 </a:t>
            </a:r>
            <a:r>
              <a:rPr lang="en-GB" err="1">
                <a:ea typeface="+mn-lt"/>
                <a:cs typeface="+mn-lt"/>
              </a:rPr>
              <a:t>poruka</a:t>
            </a:r>
            <a:r>
              <a:rPr lang="en-GB">
                <a:ea typeface="+mn-lt"/>
                <a:cs typeface="+mn-lt"/>
              </a:rPr>
              <a:t> u </a:t>
            </a:r>
            <a:r>
              <a:rPr lang="en-GB" err="1">
                <a:ea typeface="+mn-lt"/>
                <a:cs typeface="+mn-lt"/>
              </a:rPr>
              <a:t>sekundi</a:t>
            </a:r>
          </a:p>
          <a:p>
            <a:pPr marL="342900" lvl="1" indent="-342900">
              <a:buChar char="•"/>
            </a:pP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066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6E669D-23BE-9737-6C3A-07BF7A8100DD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FBFB04-1CB1-607A-AF12-7C2F4F31D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err="1"/>
              <a:t>sns</a:t>
            </a:r>
          </a:p>
        </p:txBody>
      </p:sp>
      <p:pic>
        <p:nvPicPr>
          <p:cNvPr id="17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52107AD9-6E33-3B36-BBAC-A6D9C64C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22" y="1381239"/>
            <a:ext cx="5524958" cy="41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51E96-2A2B-5C6B-EE47-1D39B3482B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142" y="1375305"/>
            <a:ext cx="11323428" cy="1079424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400"/>
              <a:t>Simple Notification Service</a:t>
            </a:r>
            <a:endParaRPr lang="en-US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err="1"/>
              <a:t>Implementira</a:t>
            </a:r>
            <a:r>
              <a:rPr lang="en-US" sz="2400"/>
              <a:t> publish/subscribe </a:t>
            </a:r>
            <a:r>
              <a:rPr lang="en-US" sz="2400" err="1"/>
              <a:t>patern</a:t>
            </a:r>
            <a:endParaRPr lang="en-US" sz="24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err="1">
                <a:ea typeface="+mj-lt"/>
                <a:cs typeface="+mj-lt"/>
              </a:rPr>
              <a:t>Podržava</a:t>
            </a:r>
            <a:r>
              <a:rPr lang="en-US" sz="2400">
                <a:ea typeface="+mj-lt"/>
                <a:cs typeface="+mj-lt"/>
              </a:rPr>
              <a:t> A2A (application-to-application) </a:t>
            </a:r>
            <a:r>
              <a:rPr lang="en-US" sz="2400" err="1">
                <a:ea typeface="+mj-lt"/>
                <a:cs typeface="+mj-lt"/>
              </a:rPr>
              <a:t>i</a:t>
            </a:r>
            <a:r>
              <a:rPr lang="en-US" sz="2400">
                <a:ea typeface="+mj-lt"/>
                <a:cs typeface="+mj-lt"/>
              </a:rPr>
              <a:t> A2P (application-to-person) </a:t>
            </a:r>
            <a:r>
              <a:rPr lang="en-US" sz="2400" err="1">
                <a:ea typeface="+mj-lt"/>
                <a:cs typeface="+mj-lt"/>
              </a:rPr>
              <a:t>komunikaciju</a:t>
            </a:r>
            <a:endParaRPr lang="en-US" sz="2400"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endParaRPr lang="en-US"/>
          </a:p>
          <a:p>
            <a:pPr marL="457200" indent="-457200">
              <a:lnSpc>
                <a:spcPct val="100000"/>
              </a:lnSpc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ADF7-68B3-ABB4-BC6D-BAECD36B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148E-0D1C-BBEB-FCCD-E7C363F7F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71AA7A26-AE03-202B-33B3-CDDA0047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66" y="2942764"/>
            <a:ext cx="8471970" cy="3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7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FA75A-9737-D7EC-FC68-3E0837AC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D12FF-3759-BB1C-7DDC-E8D88626A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54A1E154-39FC-7619-A58C-4ADFC10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96" y="1293899"/>
            <a:ext cx="5716815" cy="4381558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F5BD7F9-E688-1132-A798-E5B68A36F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231" y="1377492"/>
            <a:ext cx="4690862" cy="4917310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Publisher </a:t>
            </a:r>
            <a:r>
              <a:rPr lang="en-US" sz="2400" err="1">
                <a:ea typeface="+mj-lt"/>
                <a:cs typeface="+mj-lt"/>
              </a:rPr>
              <a:t>šalje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poruku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na</a:t>
            </a:r>
            <a:r>
              <a:rPr lang="en-US" sz="2400">
                <a:ea typeface="+mj-lt"/>
                <a:cs typeface="+mj-lt"/>
              </a:rPr>
              <a:t> SNS topic</a:t>
            </a:r>
            <a:endParaRPr lang="en-US"/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400" err="1">
                <a:ea typeface="+mj-lt"/>
                <a:cs typeface="+mj-lt"/>
              </a:rPr>
              <a:t>Svaki</a:t>
            </a:r>
            <a:r>
              <a:rPr lang="en-US" sz="2400">
                <a:ea typeface="+mj-lt"/>
                <a:cs typeface="+mj-lt"/>
              </a:rPr>
              <a:t> subscriber </a:t>
            </a:r>
            <a:r>
              <a:rPr lang="en-US" sz="2400" err="1">
                <a:ea typeface="+mj-lt"/>
                <a:cs typeface="+mj-lt"/>
              </a:rPr>
              <a:t>na</a:t>
            </a:r>
            <a:r>
              <a:rPr lang="en-US" sz="2400">
                <a:ea typeface="+mj-lt"/>
                <a:cs typeface="+mj-lt"/>
              </a:rPr>
              <a:t> topic </a:t>
            </a:r>
            <a:r>
              <a:rPr lang="en-US" sz="2400" err="1">
                <a:ea typeface="+mj-lt"/>
                <a:cs typeface="+mj-lt"/>
              </a:rPr>
              <a:t>dobija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sve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poruke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iz</a:t>
            </a:r>
            <a:r>
              <a:rPr lang="en-US" sz="2400">
                <a:ea typeface="+mj-lt"/>
                <a:cs typeface="+mj-lt"/>
              </a:rPr>
              <a:t> tog topic-a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SNS</a:t>
            </a:r>
            <a:r>
              <a:rPr lang="en-US" sz="2400">
                <a:latin typeface="+mj-lt"/>
                <a:ea typeface="+mj-lt"/>
                <a:cs typeface="+mj-lt"/>
              </a:rPr>
              <a:t> </a:t>
            </a:r>
            <a:r>
              <a:rPr lang="en-US" sz="2400" err="1">
                <a:latin typeface="+mj-lt"/>
                <a:ea typeface="+mj-lt"/>
                <a:cs typeface="+mj-lt"/>
              </a:rPr>
              <a:t>nudi</a:t>
            </a:r>
            <a:r>
              <a:rPr lang="en-US" sz="2400">
                <a:latin typeface="+mj-lt"/>
                <a:ea typeface="+mj-lt"/>
                <a:cs typeface="+mj-lt"/>
              </a:rPr>
              <a:t> </a:t>
            </a:r>
            <a:r>
              <a:rPr lang="en-US" sz="2400" err="1">
                <a:latin typeface="+mj-lt"/>
                <a:ea typeface="+mj-lt"/>
                <a:cs typeface="+mj-lt"/>
              </a:rPr>
              <a:t>opciju</a:t>
            </a:r>
            <a:r>
              <a:rPr lang="en-US" sz="2400">
                <a:latin typeface="+mj-lt"/>
                <a:ea typeface="+mj-lt"/>
                <a:cs typeface="+mj-lt"/>
              </a:rPr>
              <a:t> </a:t>
            </a:r>
            <a:r>
              <a:rPr lang="en-US" sz="2400" err="1">
                <a:latin typeface="+mj-lt"/>
                <a:ea typeface="+mj-lt"/>
                <a:cs typeface="+mj-lt"/>
              </a:rPr>
              <a:t>filtriranja</a:t>
            </a:r>
            <a:r>
              <a:rPr lang="en-US" sz="2400">
                <a:latin typeface="+mj-lt"/>
                <a:ea typeface="+mj-lt"/>
                <a:cs typeface="+mj-lt"/>
              </a:rPr>
              <a:t> </a:t>
            </a:r>
            <a:r>
              <a:rPr lang="en-US" sz="2400" err="1">
                <a:latin typeface="+mj-lt"/>
                <a:ea typeface="+mj-lt"/>
                <a:cs typeface="+mj-lt"/>
              </a:rPr>
              <a:t>poruka</a:t>
            </a:r>
            <a:r>
              <a:rPr lang="en-US" sz="2400">
                <a:latin typeface="+mj-lt"/>
                <a:ea typeface="+mj-lt"/>
                <a:cs typeface="+mj-lt"/>
              </a:rPr>
              <a:t>,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tako</a:t>
            </a:r>
            <a:r>
              <a:rPr lang="en-US" sz="2400">
                <a:ea typeface="+mj-lt"/>
                <a:cs typeface="+mj-lt"/>
              </a:rPr>
              <a:t> da</a:t>
            </a:r>
            <a:r>
              <a:rPr lang="en-US" sz="2400">
                <a:latin typeface="+mj-lt"/>
                <a:ea typeface="+mj-lt"/>
                <a:cs typeface="+mj-lt"/>
              </a:rPr>
              <a:t> subscriber </a:t>
            </a:r>
            <a:r>
              <a:rPr lang="en-US" sz="2400" err="1">
                <a:latin typeface="+mj-lt"/>
                <a:ea typeface="+mj-lt"/>
                <a:cs typeface="+mj-lt"/>
              </a:rPr>
              <a:t>dobije</a:t>
            </a:r>
            <a:r>
              <a:rPr lang="en-US" sz="2400">
                <a:latin typeface="+mj-lt"/>
                <a:ea typeface="+mj-lt"/>
                <a:cs typeface="+mj-lt"/>
              </a:rPr>
              <a:t> </a:t>
            </a:r>
            <a:r>
              <a:rPr lang="en-US" sz="2400" err="1">
                <a:latin typeface="+mj-lt"/>
                <a:ea typeface="+mj-lt"/>
                <a:cs typeface="+mj-lt"/>
              </a:rPr>
              <a:t>samo</a:t>
            </a:r>
            <a:r>
              <a:rPr lang="en-US" sz="2400">
                <a:latin typeface="+mj-lt"/>
                <a:ea typeface="+mj-lt"/>
                <a:cs typeface="+mj-lt"/>
              </a:rPr>
              <a:t> </a:t>
            </a:r>
            <a:r>
              <a:rPr lang="en-US" sz="2400">
                <a:ea typeface="+mj-lt"/>
                <a:cs typeface="+mj-lt"/>
              </a:rPr>
              <a:t>deo </a:t>
            </a:r>
            <a:r>
              <a:rPr lang="en-US" sz="2400" err="1">
                <a:ea typeface="+mj-lt"/>
                <a:cs typeface="+mj-lt"/>
              </a:rPr>
              <a:t>poruka</a:t>
            </a:r>
            <a:endParaRPr lang="en-US" sz="2400" err="1">
              <a:latin typeface="+mj-lt"/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Do 12.500.000 subscriber-a po topic-u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Do 100.000 topic-a</a:t>
            </a:r>
            <a:endParaRPr lang="en-GB" sz="2400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3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DEF59C-D6BB-DC50-A280-39C70FD6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3A36-1C96-5720-F692-D594C46D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48E7A5-48E4-811B-F8FA-F22B59B7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30" y="1533210"/>
            <a:ext cx="9059536" cy="39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E1558-CF16-BB4F-456B-005D6FD47F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642" y="1471192"/>
            <a:ext cx="11187935" cy="2131892"/>
          </a:xfrm>
        </p:spPr>
        <p:txBody>
          <a:bodyPr vert="horz" lIns="0" tIns="0" rIns="0" bIns="0" rtlCol="0" anchor="t">
            <a:noAutofit/>
          </a:bodyPr>
          <a:lstStyle/>
          <a:p>
            <a:pPr marL="800100" lvl="1" indent="-342900">
              <a:lnSpc>
                <a:spcPct val="100000"/>
              </a:lnSpc>
              <a:spcAft>
                <a:spcPts val="100"/>
              </a:spcAft>
              <a:buChar char="•"/>
            </a:pPr>
            <a:r>
              <a:rPr lang="en-US" sz="2400" err="1">
                <a:solidFill>
                  <a:srgbClr val="1434A0"/>
                </a:solidFill>
              </a:rPr>
              <a:t>Jednom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poslata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poruka</a:t>
            </a:r>
            <a:r>
              <a:rPr lang="en-US" sz="2400">
                <a:solidFill>
                  <a:srgbClr val="1434A0"/>
                </a:solidFill>
              </a:rPr>
              <a:t> SNS-u </a:t>
            </a:r>
            <a:r>
              <a:rPr lang="en-US" sz="2400" err="1">
                <a:solidFill>
                  <a:srgbClr val="1434A0"/>
                </a:solidFill>
              </a:rPr>
              <a:t>prosleđuje</a:t>
            </a:r>
            <a:r>
              <a:rPr lang="en-US" sz="2400">
                <a:solidFill>
                  <a:srgbClr val="1434A0"/>
                </a:solidFill>
              </a:rPr>
              <a:t> se </a:t>
            </a:r>
            <a:r>
              <a:rPr lang="en-US" sz="2400" err="1">
                <a:solidFill>
                  <a:srgbClr val="1434A0"/>
                </a:solidFill>
              </a:rPr>
              <a:t>svim</a:t>
            </a:r>
            <a:r>
              <a:rPr lang="en-US" sz="2400">
                <a:solidFill>
                  <a:srgbClr val="1434A0"/>
                </a:solidFill>
              </a:rPr>
              <a:t> SQS queue-</a:t>
            </a:r>
            <a:r>
              <a:rPr lang="en-US" sz="2400" err="1">
                <a:solidFill>
                  <a:srgbClr val="1434A0"/>
                </a:solidFill>
              </a:rPr>
              <a:t>ovima</a:t>
            </a:r>
            <a:r>
              <a:rPr lang="en-US" sz="2400">
                <a:solidFill>
                  <a:srgbClr val="1434A0"/>
                </a:solidFill>
              </a:rPr>
              <a:t> koji </a:t>
            </a:r>
            <a:r>
              <a:rPr lang="en-US" sz="2400" err="1">
                <a:solidFill>
                  <a:srgbClr val="1434A0"/>
                </a:solidFill>
              </a:rPr>
              <a:t>su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pretplaćeni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na</a:t>
            </a:r>
            <a:r>
              <a:rPr lang="en-US" sz="2400">
                <a:solidFill>
                  <a:srgbClr val="1434A0"/>
                </a:solidFill>
              </a:rPr>
              <a:t> SNS topic</a:t>
            </a:r>
            <a:endParaRPr lang="en-US"/>
          </a:p>
          <a:p>
            <a:pPr marL="800100" lvl="1" indent="-342900">
              <a:lnSpc>
                <a:spcPct val="100000"/>
              </a:lnSpc>
              <a:spcAft>
                <a:spcPts val="100"/>
              </a:spcAft>
              <a:buChar char="•"/>
            </a:pPr>
            <a:r>
              <a:rPr lang="en-US" sz="2400" err="1">
                <a:solidFill>
                  <a:srgbClr val="1434A0"/>
                </a:solidFill>
              </a:rPr>
              <a:t>Potebno</a:t>
            </a:r>
            <a:r>
              <a:rPr lang="en-US" sz="2400">
                <a:solidFill>
                  <a:srgbClr val="1434A0"/>
                </a:solidFill>
              </a:rPr>
              <a:t> je </a:t>
            </a:r>
            <a:r>
              <a:rPr lang="en-US" sz="2400" err="1">
                <a:solidFill>
                  <a:srgbClr val="1434A0"/>
                </a:solidFill>
              </a:rPr>
              <a:t>obezbediti</a:t>
            </a:r>
            <a:r>
              <a:rPr lang="en-US" sz="2400">
                <a:solidFill>
                  <a:srgbClr val="1434A0"/>
                </a:solidFill>
              </a:rPr>
              <a:t> da SQS </a:t>
            </a:r>
            <a:r>
              <a:rPr lang="en-US" sz="2400" err="1">
                <a:solidFill>
                  <a:srgbClr val="1434A0"/>
                </a:solidFill>
              </a:rPr>
              <a:t>dozvole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pristupa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omogućavaju</a:t>
            </a:r>
            <a:r>
              <a:rPr lang="en-US" sz="2400">
                <a:solidFill>
                  <a:srgbClr val="1434A0"/>
                </a:solidFill>
              </a:rPr>
              <a:t> SNS-u da </a:t>
            </a:r>
            <a:r>
              <a:rPr lang="en-US" sz="2400" err="1">
                <a:solidFill>
                  <a:srgbClr val="1434A0"/>
                </a:solidFill>
              </a:rPr>
              <a:t>dodaje</a:t>
            </a:r>
            <a:r>
              <a:rPr lang="en-US" sz="2400">
                <a:solidFill>
                  <a:srgbClr val="1434A0"/>
                </a:solidFill>
              </a:rPr>
              <a:t> </a:t>
            </a:r>
            <a:r>
              <a:rPr lang="en-US" sz="2400" err="1">
                <a:solidFill>
                  <a:srgbClr val="1434A0"/>
                </a:solidFill>
              </a:rPr>
              <a:t>poruke</a:t>
            </a:r>
            <a:r>
              <a:rPr lang="en-US" sz="2400">
                <a:solidFill>
                  <a:srgbClr val="1434A0"/>
                </a:solidFill>
              </a:rPr>
              <a:t> u queue-</a:t>
            </a:r>
            <a:r>
              <a:rPr lang="en-US" sz="2400" err="1">
                <a:solidFill>
                  <a:srgbClr val="1434A0"/>
                </a:solidFill>
              </a:rPr>
              <a:t>ove</a:t>
            </a:r>
            <a:endParaRPr lang="en-US" sz="240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C45C77-D844-80E0-1FC8-3496D788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/>
              <a:t>SQS + SNS Fan Out </a:t>
            </a:r>
            <a:r>
              <a:rPr lang="en-US" err="1"/>
              <a:t>patern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7CAE-F7D3-A100-BD7D-B9DE90EA4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2C41E601-2B6F-114A-9D7D-78E6C2B63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6" r="104" b="-368"/>
          <a:stretch/>
        </p:blipFill>
        <p:spPr>
          <a:xfrm>
            <a:off x="1015388" y="3215452"/>
            <a:ext cx="9849088" cy="27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1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Praktični</a:t>
            </a:r>
            <a:r>
              <a:rPr lang="en-GB"/>
              <a:t> </a:t>
            </a:r>
            <a:r>
              <a:rPr lang="en-GB" err="1"/>
              <a:t>primeri</a:t>
            </a:r>
            <a:endParaRPr lang="en-US" err="1"/>
          </a:p>
        </p:txBody>
      </p:sp>
      <p:pic>
        <p:nvPicPr>
          <p:cNvPr id="7" name="Graphic 7" descr="Programmer male with solid fill">
            <a:extLst>
              <a:ext uri="{FF2B5EF4-FFF2-40B4-BE49-F238E27FC236}">
                <a16:creationId xmlns:a16="http://schemas.microsoft.com/office/drawing/2014/main" id="{C773B8D7-B45D-9738-03FF-31587DF1720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49" r="14449"/>
          <a:stretch/>
        </p:blipFill>
        <p:spPr>
          <a:xfrm>
            <a:off x="7453471" y="331470"/>
            <a:ext cx="4402138" cy="6191250"/>
          </a:xfrm>
        </p:spPr>
      </p:pic>
    </p:spTree>
    <p:extLst>
      <p:ext uri="{BB962C8B-B14F-4D97-AF65-F5344CB8AC3E}">
        <p14:creationId xmlns:p14="http://schemas.microsoft.com/office/powerpoint/2010/main" val="177706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pitanja</a:t>
            </a:r>
          </a:p>
        </p:txBody>
      </p:sp>
    </p:spTree>
    <p:extLst>
      <p:ext uri="{BB962C8B-B14F-4D97-AF65-F5344CB8AC3E}">
        <p14:creationId xmlns:p14="http://schemas.microsoft.com/office/powerpoint/2010/main" val="163081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>
                <a:ea typeface="+mj-lt"/>
                <a:cs typeface="+mj-lt"/>
              </a:rPr>
              <a:t>Hvala! 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61348" y="3861158"/>
            <a:ext cx="4398963" cy="30212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b="0" err="1">
                <a:ea typeface="+mj-lt"/>
                <a:cs typeface="+mj-lt"/>
              </a:rPr>
              <a:t>Serbia</a:t>
            </a:r>
            <a:r>
              <a:rPr lang="nl-NL" b="0">
                <a:ea typeface="+mj-lt"/>
                <a:cs typeface="+mj-lt"/>
              </a:rPr>
              <a:t> / BELGRADE 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4A8D49-FEC7-1DD5-B2D9-F01857F79075}"/>
              </a:ext>
            </a:extLst>
          </p:cNvPr>
          <p:cNvSpPr>
            <a:spLocks noGrp="1"/>
          </p:cNvSpPr>
          <p:nvPr/>
        </p:nvSpPr>
        <p:spPr bwMode="gray">
          <a:xfrm>
            <a:off x="659132" y="4293257"/>
            <a:ext cx="4398963" cy="11498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solidFill>
                  <a:schemeClr val="bg1"/>
                </a:solidFill>
              </a:rPr>
              <a:t>Levi9 Global </a:t>
            </a:r>
            <a:r>
              <a:rPr lang="nl-NL" err="1">
                <a:solidFill>
                  <a:schemeClr val="bg1"/>
                </a:solidFill>
              </a:rPr>
              <a:t>Sourcing</a:t>
            </a:r>
            <a:r>
              <a:rPr lang="nl-NL">
                <a:solidFill>
                  <a:schemeClr val="bg1"/>
                </a:solidFill>
              </a:rPr>
              <a:t> Balkan </a:t>
            </a:r>
            <a:r>
              <a:rPr lang="nl-NL" err="1">
                <a:solidFill>
                  <a:schemeClr val="bg1"/>
                </a:solidFill>
              </a:rPr>
              <a:t>d.o.o</a:t>
            </a:r>
            <a:r>
              <a:rPr lang="nl-NL">
                <a:solidFill>
                  <a:schemeClr val="bg1"/>
                </a:solidFill>
              </a:rPr>
              <a:t>.</a:t>
            </a:r>
          </a:p>
          <a:p>
            <a:r>
              <a:rPr lang="nl-NL">
                <a:solidFill>
                  <a:schemeClr val="bg1"/>
                </a:solidFill>
              </a:rPr>
              <a:t>Belgrade Offices</a:t>
            </a:r>
          </a:p>
          <a:p>
            <a:r>
              <a:rPr lang="nl-NL" err="1">
                <a:solidFill>
                  <a:schemeClr val="bg1"/>
                </a:solidFill>
              </a:rPr>
              <a:t>Bulevar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Vojvode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Bojovića</a:t>
            </a:r>
            <a:r>
              <a:rPr lang="nl-NL">
                <a:solidFill>
                  <a:schemeClr val="bg1"/>
                </a:solidFill>
              </a:rPr>
              <a:t> 4g</a:t>
            </a:r>
          </a:p>
          <a:p>
            <a:r>
              <a:rPr lang="nl-NL">
                <a:solidFill>
                  <a:schemeClr val="bg1"/>
                </a:solidFill>
              </a:rPr>
              <a:t>11000 Belgrade, </a:t>
            </a:r>
            <a:r>
              <a:rPr lang="nl-NL" err="1">
                <a:solidFill>
                  <a:schemeClr val="bg1"/>
                </a:solidFill>
              </a:rPr>
              <a:t>Serbia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FBACC0B-A221-294A-3424-DA280919AF35}"/>
              </a:ext>
            </a:extLst>
          </p:cNvPr>
          <p:cNvSpPr>
            <a:spLocks noGrp="1"/>
          </p:cNvSpPr>
          <p:nvPr/>
        </p:nvSpPr>
        <p:spPr bwMode="gray">
          <a:xfrm>
            <a:off x="659131" y="5220510"/>
            <a:ext cx="4398963" cy="4429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>
                <a:solidFill>
                  <a:schemeClr val="accent2"/>
                </a:solidFill>
              </a:rPr>
              <a:t>Kontakt</a:t>
            </a:r>
            <a:r>
              <a:rPr lang="nl-NL">
                <a:solidFill>
                  <a:schemeClr val="accent2"/>
                </a:solidFill>
              </a:rPr>
              <a:t>:</a:t>
            </a:r>
          </a:p>
          <a:p>
            <a:r>
              <a:rPr lang="nl-NL">
                <a:solidFill>
                  <a:schemeClr val="accent2"/>
                </a:solidFill>
              </a:rPr>
              <a:t>Jelena </a:t>
            </a:r>
            <a:r>
              <a:rPr lang="nl-NL" err="1">
                <a:solidFill>
                  <a:schemeClr val="accent2"/>
                </a:solidFill>
              </a:rPr>
              <a:t>Milev</a:t>
            </a:r>
            <a:r>
              <a:rPr lang="nl-NL">
                <a:solidFill>
                  <a:schemeClr val="accent2"/>
                </a:solidFill>
              </a:rPr>
              <a:t> – j.milev@levi9.com</a:t>
            </a:r>
          </a:p>
          <a:p>
            <a:r>
              <a:rPr lang="nl-NL">
                <a:solidFill>
                  <a:schemeClr val="accent2"/>
                </a:solidFill>
              </a:rPr>
              <a:t>Marko </a:t>
            </a:r>
            <a:r>
              <a:rPr lang="nl-NL" err="1">
                <a:solidFill>
                  <a:schemeClr val="accent2"/>
                </a:solidFill>
              </a:rPr>
              <a:t>Rajević</a:t>
            </a:r>
            <a:r>
              <a:rPr lang="nl-NL">
                <a:solidFill>
                  <a:schemeClr val="accent2"/>
                </a:solidFill>
              </a:rPr>
              <a:t> - </a:t>
            </a:r>
            <a:r>
              <a:rPr lang="nl-NL">
                <a:solidFill>
                  <a:schemeClr val="accent2"/>
                </a:solidFill>
                <a:ea typeface="+mn-lt"/>
                <a:cs typeface="+mn-lt"/>
              </a:rPr>
              <a:t>m.rajevic@levi9.com</a:t>
            </a:r>
          </a:p>
        </p:txBody>
      </p:sp>
    </p:spTree>
    <p:extLst>
      <p:ext uri="{BB962C8B-B14F-4D97-AF65-F5344CB8AC3E}">
        <p14:creationId xmlns:p14="http://schemas.microsoft.com/office/powerpoint/2010/main" val="313910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Uvod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AWS SQS</a:t>
            </a:r>
          </a:p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0F94D6-710A-5169-601F-E9FC975DCF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AWS SNS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D607F84-87D4-9656-D540-B015803C6E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Praktični</a:t>
            </a:r>
            <a:r>
              <a:rPr lang="en-US"/>
              <a:t> </a:t>
            </a:r>
            <a:r>
              <a:rPr lang="en-US" err="1"/>
              <a:t>primeri</a:t>
            </a:r>
          </a:p>
        </p:txBody>
      </p:sp>
    </p:spTree>
    <p:extLst>
      <p:ext uri="{BB962C8B-B14F-4D97-AF65-F5344CB8AC3E}">
        <p14:creationId xmlns:p14="http://schemas.microsoft.com/office/powerpoint/2010/main" val="332188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UVOD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" name="Graphic 3" descr="Chat with solid fill">
            <a:extLst>
              <a:ext uri="{FF2B5EF4-FFF2-40B4-BE49-F238E27FC236}">
                <a16:creationId xmlns:a16="http://schemas.microsoft.com/office/drawing/2014/main" id="{4430BF56-F2BE-1037-AF92-72985851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200" y="1752600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17646" y="2235518"/>
            <a:ext cx="4873436" cy="365220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err="1">
                <a:ea typeface="+mj-lt"/>
                <a:cs typeface="+mj-lt"/>
              </a:rPr>
              <a:t>Direktna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sinhrona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komunikacija</a:t>
            </a:r>
            <a:r>
              <a:rPr lang="en-GB">
                <a:ea typeface="+mj-lt"/>
                <a:cs typeface="+mj-lt"/>
              </a:rPr>
              <a:t> - </a:t>
            </a:r>
            <a:r>
              <a:rPr lang="en-GB" err="1">
                <a:ea typeface="+mj-lt"/>
                <a:cs typeface="+mj-lt"/>
              </a:rPr>
              <a:t>pošiljalac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zna</a:t>
            </a:r>
            <a:r>
              <a:rPr lang="en-GB">
                <a:ea typeface="+mj-lt"/>
                <a:cs typeface="+mj-lt"/>
              </a:rPr>
              <a:t> za </a:t>
            </a:r>
            <a:r>
              <a:rPr lang="en-GB" err="1">
                <a:ea typeface="+mj-lt"/>
                <a:cs typeface="+mj-lt"/>
              </a:rPr>
              <a:t>postojanje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i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lokaciju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primaoca</a:t>
            </a:r>
            <a:endParaRPr lang="en-GB">
              <a:ea typeface="+mj-lt"/>
              <a:cs typeface="+mj-lt"/>
            </a:endParaRPr>
          </a:p>
          <a:p>
            <a:endParaRPr lang="en-GB">
              <a:ea typeface="+mj-lt"/>
              <a:cs typeface="+mj-lt"/>
            </a:endParaRPr>
          </a:p>
          <a:p>
            <a:r>
              <a:rPr lang="en-GB" err="1">
                <a:ea typeface="+mj-lt"/>
                <a:cs typeface="+mj-lt"/>
              </a:rPr>
              <a:t>Komunikacija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preko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posrednika</a:t>
            </a:r>
            <a:r>
              <a:rPr lang="en-GB">
                <a:ea typeface="+mj-lt"/>
                <a:cs typeface="+mj-lt"/>
              </a:rPr>
              <a:t> - </a:t>
            </a:r>
          </a:p>
          <a:p>
            <a:r>
              <a:rPr lang="en-GB" err="1">
                <a:ea typeface="+mj-lt"/>
                <a:cs typeface="+mj-lt"/>
              </a:rPr>
              <a:t>pošiljalac</a:t>
            </a:r>
            <a:r>
              <a:rPr lang="en-GB">
                <a:ea typeface="+mj-lt"/>
                <a:cs typeface="+mj-lt"/>
              </a:rPr>
              <a:t> ne </a:t>
            </a:r>
            <a:r>
              <a:rPr lang="en-GB" err="1">
                <a:ea typeface="+mj-lt"/>
                <a:cs typeface="+mj-lt"/>
              </a:rPr>
              <a:t>zna</a:t>
            </a:r>
            <a:r>
              <a:rPr lang="en-GB">
                <a:ea typeface="+mj-lt"/>
                <a:cs typeface="+mj-lt"/>
              </a:rPr>
              <a:t> za </a:t>
            </a:r>
            <a:r>
              <a:rPr lang="en-GB" err="1">
                <a:ea typeface="+mj-lt"/>
                <a:cs typeface="+mj-lt"/>
              </a:rPr>
              <a:t>postojanje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niti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lokaciju</a:t>
            </a:r>
            <a:r>
              <a:rPr lang="en-GB">
                <a:ea typeface="+mj-lt"/>
                <a:cs typeface="+mj-lt"/>
              </a:rPr>
              <a:t> </a:t>
            </a:r>
            <a:r>
              <a:rPr lang="en-GB" err="1">
                <a:ea typeface="+mj-lt"/>
                <a:cs typeface="+mj-lt"/>
              </a:rPr>
              <a:t>primaoca</a:t>
            </a:r>
            <a:endParaRPr lang="en-GB">
              <a:ea typeface="+mj-lt"/>
              <a:cs typeface="+mj-lt"/>
            </a:endParaRPr>
          </a:p>
          <a:p>
            <a:pPr lvl="2">
              <a:buClr>
                <a:srgbClr val="004F9F"/>
              </a:buClr>
            </a:pPr>
            <a:endParaRPr lang="en-GB">
              <a:solidFill>
                <a:srgbClr val="706F6F"/>
              </a:solidFill>
              <a:ea typeface="+mj-lt"/>
              <a:cs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 slide with text levels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8C3100CB-D02A-2A2D-AC6F-D39062C3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26" y="1087540"/>
            <a:ext cx="6038601" cy="49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363433"/>
            <a:ext cx="10863261" cy="854075"/>
          </a:xfrm>
        </p:spPr>
        <p:txBody>
          <a:bodyPr/>
          <a:lstStyle/>
          <a:p>
            <a:r>
              <a:rPr lang="en-GB"/>
              <a:t>Message Queuing pattern</a:t>
            </a:r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6903FE3-7E7F-4E3F-50F4-48751B4E3888}"/>
              </a:ext>
            </a:extLst>
          </p:cNvPr>
          <p:cNvSpPr txBox="1">
            <a:spLocks/>
          </p:cNvSpPr>
          <p:nvPr/>
        </p:nvSpPr>
        <p:spPr>
          <a:xfrm>
            <a:off x="747654" y="1140495"/>
            <a:ext cx="11174450" cy="41772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,Sans-Serif" panose="020B0604020202020204" pitchFamily="34" charset="0"/>
              <a:buChar char="•"/>
            </a:pPr>
            <a:r>
              <a:rPr lang="en-US"/>
              <a:t>Producer/Consumer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,Sans-Serif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Queue </a:t>
            </a:r>
            <a:r>
              <a:rPr lang="en-US" err="1">
                <a:ea typeface="+mj-lt"/>
                <a:cs typeface="+mj-lt"/>
              </a:rPr>
              <a:t>obezbeđuje</a:t>
            </a:r>
            <a:r>
              <a:rPr lang="en-US">
                <a:ea typeface="+mj-lt"/>
                <a:cs typeface="+mj-lt"/>
              </a:rPr>
              <a:t> da </a:t>
            </a:r>
            <a:r>
              <a:rPr lang="en-US" err="1">
                <a:ea typeface="+mj-lt"/>
                <a:cs typeface="+mj-lt"/>
              </a:rPr>
              <a:t>svaku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poruku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procesuira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tačno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jedan</a:t>
            </a:r>
            <a:r>
              <a:rPr lang="en-US">
                <a:ea typeface="+mj-lt"/>
                <a:cs typeface="+mj-lt"/>
              </a:rPr>
              <a:t> consumer</a:t>
            </a: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,Sans-Serif" panose="020B0604020202020204" pitchFamily="34" charset="0"/>
              <a:buChar char="•"/>
            </a:pPr>
            <a:r>
              <a:rPr lang="en-US" err="1">
                <a:ea typeface="+mj-lt"/>
                <a:cs typeface="+mj-lt"/>
              </a:rPr>
              <a:t>Poruka</a:t>
            </a:r>
            <a:r>
              <a:rPr lang="en-US">
                <a:ea typeface="+mj-lt"/>
                <a:cs typeface="+mj-lt"/>
              </a:rPr>
              <a:t> se </a:t>
            </a:r>
            <a:r>
              <a:rPr lang="en-US" err="1">
                <a:ea typeface="+mj-lt"/>
                <a:cs typeface="+mj-lt"/>
              </a:rPr>
              <a:t>briše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iz</a:t>
            </a:r>
            <a:r>
              <a:rPr lang="en-US">
                <a:ea typeface="+mj-lt"/>
                <a:cs typeface="+mj-lt"/>
              </a:rPr>
              <a:t> queue-a </a:t>
            </a:r>
            <a:r>
              <a:rPr lang="en-US" err="1">
                <a:ea typeface="+mj-lt"/>
                <a:cs typeface="+mj-lt"/>
              </a:rPr>
              <a:t>nakon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što</a:t>
            </a:r>
            <a:r>
              <a:rPr lang="en-US">
                <a:ea typeface="+mj-lt"/>
                <a:cs typeface="+mj-lt"/>
              </a:rPr>
              <a:t> je </a:t>
            </a:r>
            <a:r>
              <a:rPr lang="en-US" err="1">
                <a:ea typeface="+mj-lt"/>
                <a:cs typeface="+mj-lt"/>
              </a:rPr>
              <a:t>procesuirana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,Sans-Serif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Queue </a:t>
            </a:r>
            <a:r>
              <a:rPr lang="en-US" err="1">
                <a:ea typeface="+mj-lt"/>
                <a:cs typeface="+mj-lt"/>
              </a:rPr>
              <a:t>čuva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poruke</a:t>
            </a:r>
            <a:r>
              <a:rPr lang="en-US">
                <a:ea typeface="+mj-lt"/>
                <a:cs typeface="+mj-lt"/>
              </a:rPr>
              <a:t> do </a:t>
            </a:r>
            <a:r>
              <a:rPr lang="en-US" err="1">
                <a:ea typeface="+mj-lt"/>
                <a:cs typeface="+mj-lt"/>
              </a:rPr>
              <a:t>isporuke</a:t>
            </a:r>
            <a:endParaRPr lang="en-US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,Sans-Serif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Consumer-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koriste</a:t>
            </a:r>
            <a:r>
              <a:rPr lang="en-US">
                <a:ea typeface="+mj-lt"/>
                <a:cs typeface="+mj-lt"/>
              </a:rPr>
              <a:t> polling </a:t>
            </a:r>
            <a:r>
              <a:rPr lang="en-US" err="1">
                <a:ea typeface="+mj-lt"/>
                <a:cs typeface="+mj-lt"/>
              </a:rPr>
              <a:t>mehanizam</a:t>
            </a:r>
            <a:r>
              <a:rPr lang="en-US">
                <a:ea typeface="+mj-lt"/>
                <a:cs typeface="+mj-lt"/>
              </a:rPr>
              <a:t> za </a:t>
            </a:r>
            <a:r>
              <a:rPr lang="en-US" err="1">
                <a:ea typeface="+mj-lt"/>
                <a:cs typeface="+mj-lt"/>
              </a:rPr>
              <a:t>dobijanje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poruka</a:t>
            </a:r>
            <a:endParaRPr lang="en-US">
              <a:ea typeface="+mj-lt"/>
              <a:cs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04505-7DF2-8495-8790-80415F9F1015}"/>
              </a:ext>
            </a:extLst>
          </p:cNvPr>
          <p:cNvGrpSpPr/>
          <p:nvPr/>
        </p:nvGrpSpPr>
        <p:grpSpPr>
          <a:xfrm>
            <a:off x="2163157" y="3735719"/>
            <a:ext cx="7488381" cy="2526923"/>
            <a:chOff x="2403764" y="3851174"/>
            <a:chExt cx="7488381" cy="2526923"/>
          </a:xfrm>
        </p:grpSpPr>
        <p:pic>
          <p:nvPicPr>
            <p:cNvPr id="4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138EA424-310E-05AB-2131-CF201A22D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3764" y="3851174"/>
              <a:ext cx="7488381" cy="25269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3FB325-260F-7F6C-1545-46CB2D927AE8}"/>
                </a:ext>
              </a:extLst>
            </p:cNvPr>
            <p:cNvSpPr/>
            <p:nvPr/>
          </p:nvSpPr>
          <p:spPr>
            <a:xfrm>
              <a:off x="2590800" y="5384800"/>
              <a:ext cx="914400" cy="45258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>
                  <a:solidFill>
                    <a:schemeClr val="bg2">
                      <a:lumMod val="25000"/>
                    </a:schemeClr>
                  </a:solidFill>
                  <a:latin typeface="Dreaming Outloud Pro"/>
                  <a:cs typeface="Dreaming Outloud Pro"/>
                </a:rPr>
                <a:t>Producer</a:t>
              </a:r>
              <a:endParaRPr lang="en-US" sz="1400" b="1" err="1">
                <a:solidFill>
                  <a:schemeClr val="bg2">
                    <a:lumMod val="25000"/>
                  </a:schemeClr>
                </a:solidFill>
                <a:latin typeface="Dreaming Outloud Pro"/>
                <a:cs typeface="Dreaming Outlou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5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3377" y="356044"/>
            <a:ext cx="10863261" cy="854075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Publish-Subscribe Messaging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6903FE3-7E7F-4E3F-50F4-48751B4E3888}"/>
              </a:ext>
            </a:extLst>
          </p:cNvPr>
          <p:cNvSpPr txBox="1">
            <a:spLocks/>
          </p:cNvSpPr>
          <p:nvPr/>
        </p:nvSpPr>
        <p:spPr>
          <a:xfrm>
            <a:off x="744882" y="1136853"/>
            <a:ext cx="11232177" cy="13827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har char="•"/>
            </a:pPr>
            <a:r>
              <a:rPr lang="en-US"/>
              <a:t>Publisher/Subscriber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err="1">
                <a:ea typeface="+mj-lt"/>
                <a:cs typeface="+mj-lt"/>
              </a:rPr>
              <a:t>Svaki</a:t>
            </a:r>
            <a:r>
              <a:rPr lang="en-US">
                <a:ea typeface="+mj-lt"/>
                <a:cs typeface="+mj-lt"/>
              </a:rPr>
              <a:t> subscriber </a:t>
            </a:r>
            <a:r>
              <a:rPr lang="en-US" err="1">
                <a:ea typeface="+mj-lt"/>
                <a:cs typeface="+mj-lt"/>
              </a:rPr>
              <a:t>dobija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kopiju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svake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poruke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iz</a:t>
            </a:r>
            <a:r>
              <a:rPr lang="en-US">
                <a:ea typeface="+mj-lt"/>
                <a:cs typeface="+mj-lt"/>
              </a:rPr>
              <a:t> topic-a </a:t>
            </a:r>
            <a:r>
              <a:rPr lang="en-US" err="1">
                <a:ea typeface="+mj-lt"/>
                <a:cs typeface="+mj-lt"/>
              </a:rPr>
              <a:t>na</a:t>
            </a:r>
            <a:r>
              <a:rPr lang="en-US">
                <a:ea typeface="+mj-lt"/>
                <a:cs typeface="+mj-lt"/>
              </a:rPr>
              <a:t> koji je </a:t>
            </a:r>
            <a:r>
              <a:rPr lang="en-US" err="1">
                <a:ea typeface="+mj-lt"/>
                <a:cs typeface="+mj-lt"/>
              </a:rPr>
              <a:t>pretplaćen</a:t>
            </a:r>
            <a:endParaRPr lang="en-US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,Sans-Serif" panose="020B0604020202020204" pitchFamily="34" charset="0"/>
              <a:buChar char="•"/>
            </a:pPr>
            <a:r>
              <a:rPr lang="en-US" err="1">
                <a:ea typeface="+mj-lt"/>
                <a:cs typeface="+mj-lt"/>
              </a:rPr>
              <a:t>Poruke</a:t>
            </a:r>
            <a:r>
              <a:rPr lang="en-US">
                <a:ea typeface="+mj-lt"/>
                <a:cs typeface="+mj-lt"/>
              </a:rPr>
              <a:t> se </a:t>
            </a:r>
            <a:r>
              <a:rPr lang="en-US" err="1">
                <a:ea typeface="+mj-lt"/>
                <a:cs typeface="+mj-lt"/>
              </a:rPr>
              <a:t>iz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topica</a:t>
            </a:r>
            <a:r>
              <a:rPr lang="en-US">
                <a:ea typeface="+mj-lt"/>
                <a:cs typeface="+mj-lt"/>
              </a:rPr>
              <a:t> push </a:t>
            </a:r>
            <a:r>
              <a:rPr lang="en-US" err="1">
                <a:ea typeface="+mj-lt"/>
                <a:cs typeface="+mj-lt"/>
              </a:rPr>
              <a:t>mehanizamom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dostavljaju</a:t>
            </a:r>
            <a:r>
              <a:rPr lang="en-US">
                <a:ea typeface="+mj-lt"/>
                <a:cs typeface="+mj-lt"/>
              </a:rPr>
              <a:t> subscriber-</a:t>
            </a:r>
            <a:r>
              <a:rPr lang="en-US" err="1">
                <a:ea typeface="+mj-lt"/>
                <a:cs typeface="+mj-lt"/>
              </a:rPr>
              <a:t>ima</a:t>
            </a:r>
            <a:endParaRPr lang="en-US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buChar char="•"/>
            </a:pPr>
            <a:endParaRPr lang="en-US"/>
          </a:p>
          <a:p>
            <a:pPr marL="457200" indent="-457200">
              <a:lnSpc>
                <a:spcPct val="100000"/>
              </a:lnSpc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</p:txBody>
      </p:sp>
      <p:pic>
        <p:nvPicPr>
          <p:cNvPr id="2" name="Picture 3" descr="Diagram, arrow&#10;&#10;Description automatically generated">
            <a:extLst>
              <a:ext uri="{FF2B5EF4-FFF2-40B4-BE49-F238E27FC236}">
                <a16:creationId xmlns:a16="http://schemas.microsoft.com/office/drawing/2014/main" id="{F67F1882-1976-9BE8-D525-4557852A8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99" r="-143" b="-518"/>
          <a:stretch/>
        </p:blipFill>
        <p:spPr>
          <a:xfrm>
            <a:off x="1676401" y="2594661"/>
            <a:ext cx="8088757" cy="1988435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474C13E5-116B-911F-CBA5-EF56AA05E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219" y="4437761"/>
            <a:ext cx="8192653" cy="22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EA9EA-4B89-321F-45A0-549D3AF9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SQS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0E952-C62A-C982-F86E-A2643EC6B836}"/>
              </a:ext>
            </a:extLst>
          </p:cNvPr>
          <p:cNvSpPr/>
          <p:nvPr/>
        </p:nvSpPr>
        <p:spPr>
          <a:xfrm>
            <a:off x="6979185" y="336932"/>
            <a:ext cx="4889652" cy="61841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0" name="Picture 20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FCE50E06-86BD-52BB-4A88-ABC28688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63" y="1066449"/>
            <a:ext cx="3909151" cy="47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err="1"/>
              <a:t>Šta</a:t>
            </a:r>
            <a:r>
              <a:rPr lang="en-GB"/>
              <a:t> je </a:t>
            </a:r>
            <a:r>
              <a:rPr lang="en-GB" err="1"/>
              <a:t>aws</a:t>
            </a:r>
            <a:r>
              <a:rPr lang="en-GB"/>
              <a:t> SQS?</a:t>
            </a:r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49C333D-1C9A-2125-E5E2-09A72D866B7E}"/>
              </a:ext>
            </a:extLst>
          </p:cNvPr>
          <p:cNvSpPr txBox="1">
            <a:spLocks/>
          </p:cNvSpPr>
          <p:nvPr/>
        </p:nvSpPr>
        <p:spPr>
          <a:xfrm>
            <a:off x="756308" y="1343319"/>
            <a:ext cx="11174450" cy="24703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har char="•"/>
            </a:pPr>
            <a:r>
              <a:rPr lang="en-US" sz="2400">
                <a:ea typeface="+mj-lt"/>
                <a:cs typeface="+mj-lt"/>
              </a:rPr>
              <a:t>Simple Queue Service</a:t>
            </a:r>
            <a:endParaRPr lang="en-US" sz="2400"/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>
                <a:ea typeface="+mj-lt"/>
                <a:cs typeface="+mj-lt"/>
              </a:rPr>
              <a:t>Slanje </a:t>
            </a:r>
            <a:r>
              <a:rPr lang="en-US" sz="2400" err="1">
                <a:ea typeface="+mj-lt"/>
                <a:cs typeface="+mj-lt"/>
              </a:rPr>
              <a:t>i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skladištenje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poruka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između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komponenti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aplikacija</a:t>
            </a:r>
            <a:endParaRPr lang="en-US" sz="2400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>
                <a:ea typeface="+mj-lt"/>
                <a:cs typeface="+mj-lt"/>
              </a:rPr>
              <a:t>Ne </a:t>
            </a:r>
            <a:r>
              <a:rPr lang="en-US" sz="2400" err="1">
                <a:ea typeface="+mj-lt"/>
                <a:cs typeface="+mj-lt"/>
              </a:rPr>
              <a:t>dolazi</a:t>
            </a:r>
            <a:r>
              <a:rPr lang="en-US" sz="2400">
                <a:ea typeface="+mj-lt"/>
                <a:cs typeface="+mj-lt"/>
              </a:rPr>
              <a:t> do </a:t>
            </a:r>
            <a:r>
              <a:rPr lang="en-US" sz="2400" err="1">
                <a:ea typeface="+mj-lt"/>
                <a:cs typeface="+mj-lt"/>
              </a:rPr>
              <a:t>gubljenja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poruka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niti</a:t>
            </a:r>
            <a:r>
              <a:rPr lang="en-US" sz="2400">
                <a:ea typeface="+mj-lt"/>
                <a:cs typeface="+mj-lt"/>
              </a:rPr>
              <a:t> je </a:t>
            </a:r>
            <a:r>
              <a:rPr lang="en-US" sz="2400" err="1">
                <a:ea typeface="+mj-lt"/>
                <a:cs typeface="+mj-lt"/>
              </a:rPr>
              <a:t>potrebno</a:t>
            </a:r>
            <a:r>
              <a:rPr lang="en-US" sz="2400">
                <a:ea typeface="+mj-lt"/>
                <a:cs typeface="+mj-lt"/>
              </a:rPr>
              <a:t> da </a:t>
            </a:r>
            <a:r>
              <a:rPr lang="en-US" sz="2400" err="1">
                <a:ea typeface="+mj-lt"/>
                <a:cs typeface="+mj-lt"/>
              </a:rPr>
              <a:t>primalac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bude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dostupan</a:t>
            </a:r>
            <a:r>
              <a:rPr lang="en-US" sz="2400">
                <a:ea typeface="+mj-lt"/>
                <a:cs typeface="+mj-lt"/>
              </a:rPr>
              <a:t> u </a:t>
            </a:r>
            <a:r>
              <a:rPr lang="en-US" sz="2400" err="1">
                <a:ea typeface="+mj-lt"/>
                <a:cs typeface="+mj-lt"/>
              </a:rPr>
              <a:t>vreme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slanja</a:t>
            </a:r>
            <a:endParaRPr lang="en-US" sz="2400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err="1">
                <a:ea typeface="+mj-lt"/>
                <a:cs typeface="+mj-lt"/>
              </a:rPr>
              <a:t>Razdvaja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mikroservise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podržava</a:t>
            </a:r>
            <a:r>
              <a:rPr lang="en-US" sz="2400">
                <a:ea typeface="+mj-lt"/>
                <a:cs typeface="+mj-lt"/>
              </a:rPr>
              <a:t> event-driven </a:t>
            </a:r>
            <a:r>
              <a:rPr lang="en-US" sz="2400" err="1">
                <a:ea typeface="+mj-lt"/>
                <a:cs typeface="+mj-lt"/>
              </a:rPr>
              <a:t>aplikacije</a:t>
            </a:r>
            <a:endParaRPr lang="en-US" sz="2400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err="1">
                <a:cs typeface="+mj-lt"/>
              </a:rPr>
              <a:t>Najstariji</a:t>
            </a:r>
            <a:r>
              <a:rPr lang="en-US" sz="2400">
                <a:cs typeface="+mj-lt"/>
              </a:rPr>
              <a:t> </a:t>
            </a:r>
            <a:r>
              <a:rPr lang="en-US" sz="2400" err="1">
                <a:cs typeface="+mj-lt"/>
              </a:rPr>
              <a:t>ponuđeni</a:t>
            </a:r>
            <a:r>
              <a:rPr lang="en-US" sz="2400">
                <a:cs typeface="+mj-lt"/>
              </a:rPr>
              <a:t> </a:t>
            </a:r>
            <a:r>
              <a:rPr lang="en-US" sz="2400" err="1">
                <a:cs typeface="+mj-lt"/>
              </a:rPr>
              <a:t>servis</a:t>
            </a:r>
            <a:r>
              <a:rPr lang="en-US" sz="2400">
                <a:cs typeface="+mj-lt"/>
              </a:rPr>
              <a:t> od </a:t>
            </a:r>
            <a:r>
              <a:rPr lang="en-US" sz="2400" err="1">
                <a:cs typeface="+mj-lt"/>
              </a:rPr>
              <a:t>strane</a:t>
            </a:r>
            <a:r>
              <a:rPr lang="en-US" sz="2400">
                <a:cs typeface="+mj-lt"/>
              </a:rPr>
              <a:t> AWS-a</a:t>
            </a:r>
            <a:br>
              <a:rPr lang="en-US" sz="2400"/>
            </a:br>
            <a:endParaRPr lang="en-US" sz="2400"/>
          </a:p>
          <a:p>
            <a:pPr marL="457200" indent="-457200">
              <a:buChar char="•"/>
            </a:pPr>
            <a:endParaRPr lang="en-US"/>
          </a:p>
        </p:txBody>
      </p:sp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E172A3-B784-880D-A1CB-B2496B409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4" t="15082" r="6946" b="10304"/>
          <a:stretch/>
        </p:blipFill>
        <p:spPr>
          <a:xfrm>
            <a:off x="2021789" y="3858967"/>
            <a:ext cx="8012963" cy="23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/>
              <a:t>SQS queue</a:t>
            </a:r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6903FE3-7E7F-4E3F-50F4-48751B4E3888}"/>
              </a:ext>
            </a:extLst>
          </p:cNvPr>
          <p:cNvSpPr txBox="1">
            <a:spLocks/>
          </p:cNvSpPr>
          <p:nvPr/>
        </p:nvSpPr>
        <p:spPr>
          <a:xfrm>
            <a:off x="730343" y="1233065"/>
            <a:ext cx="11174450" cy="16603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2400" err="1">
                <a:ea typeface="+mj-lt"/>
                <a:cs typeface="+mj-lt"/>
              </a:rPr>
              <a:t>Podržava</a:t>
            </a:r>
            <a:r>
              <a:rPr lang="en-US" sz="2400">
                <a:ea typeface="+mj-lt"/>
                <a:cs typeface="+mj-lt"/>
              </a:rPr>
              <a:t> A2A (application-to-application) </a:t>
            </a:r>
            <a:r>
              <a:rPr lang="en-US" sz="2400" err="1">
                <a:ea typeface="+mj-lt"/>
                <a:cs typeface="+mj-lt"/>
              </a:rPr>
              <a:t>komunikaciju</a:t>
            </a:r>
            <a:endParaRPr lang="en-US" sz="2400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Dead Letter Queues (DLQ)</a:t>
            </a:r>
            <a:endParaRPr lang="en-US" sz="2400"/>
          </a:p>
          <a:p>
            <a:pPr marL="457200" indent="-4572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Visibility timeout </a:t>
            </a:r>
            <a:endParaRPr lang="en-US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2400">
                <a:ea typeface="+mj-lt"/>
                <a:cs typeface="+mj-lt"/>
              </a:rPr>
              <a:t>Retention time</a:t>
            </a:r>
            <a:br>
              <a:rPr lang="en-US"/>
            </a:br>
            <a:endParaRPr lang="en-US"/>
          </a:p>
          <a:p>
            <a:pPr marL="457200" indent="-457200">
              <a:buChar char="•"/>
            </a:pPr>
            <a:endParaRPr lang="en-US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ED61B973-1770-C2C0-1AA5-2FE0A9D9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784" y="2892401"/>
            <a:ext cx="6782717" cy="3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4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59c7d4a12ceb4c83c7dc7a86aa3e9f8987da76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71CE4CEB8914CBF66D4E7ED57FE0C" ma:contentTypeVersion="4" ma:contentTypeDescription="Create a new document." ma:contentTypeScope="" ma:versionID="03fba1cd462ba720f21f02c713936a2c">
  <xsd:schema xmlns:xsd="http://www.w3.org/2001/XMLSchema" xmlns:xs="http://www.w3.org/2001/XMLSchema" xmlns:p="http://schemas.microsoft.com/office/2006/metadata/properties" xmlns:ns2="c98745bd-a910-4f68-8a28-12232fb39790" targetNamespace="http://schemas.microsoft.com/office/2006/metadata/properties" ma:root="true" ma:fieldsID="92418550f83c9c91a7cf7b78d8d3e64e" ns2:_="">
    <xsd:import namespace="c98745bd-a910-4f68-8a28-12232fb397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745bd-a910-4f68-8a28-12232fb39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4E036-C516-49D7-99B7-F627F1B009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FA1719-82C0-4E3A-B07F-B0D55436B699}">
  <ds:schemaRefs>
    <ds:schemaRef ds:uri="c98745bd-a910-4f68-8a28-12232fb397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A082FA-0854-49E5-B365-412D99B5C4C9}">
  <ds:schemaRefs>
    <ds:schemaRef ds:uri="4950170f-510d-45ed-afb5-c1169814b409"/>
    <ds:schemaRef ds:uri="dbb43ece-18b0-46c8-a132-606c3c1e2b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Application>Microsoft Office PowerPoint</Application>
  <PresentationFormat>Widescreen</PresentationFormat>
  <Slides>18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Levi9_PP_Template_16x9_2017</vt:lpstr>
      <vt:lpstr>Aws SQS &amp; SNS</vt:lpstr>
      <vt:lpstr>Agenda</vt:lpstr>
      <vt:lpstr>UVOD</vt:lpstr>
      <vt:lpstr>Content slide with text levels</vt:lpstr>
      <vt:lpstr>Message Queuing pattern</vt:lpstr>
      <vt:lpstr>Publish-Subscribe Messaging</vt:lpstr>
      <vt:lpstr>AWS SQS</vt:lpstr>
      <vt:lpstr>Šta je aws SQS?</vt:lpstr>
      <vt:lpstr>SQS queue</vt:lpstr>
      <vt:lpstr> Vrste queue-ova </vt:lpstr>
      <vt:lpstr>Aws sns</vt:lpstr>
      <vt:lpstr>SNS </vt:lpstr>
      <vt:lpstr>Sns</vt:lpstr>
      <vt:lpstr>sns</vt:lpstr>
      <vt:lpstr>SQS + SNS Fan Out patern</vt:lpstr>
      <vt:lpstr>Praktični primeri</vt:lpstr>
      <vt:lpstr>pitanja</vt:lpstr>
      <vt:lpstr>Hvala!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 9 2017 PPT [16x9 Reference]</dc:title>
  <dc:creator>CAV Multimedia</dc:creator>
  <cp:keywords>Levi 9 2017 PPT [16x9 Reference]</cp:keywords>
  <cp:revision>1</cp:revision>
  <dcterms:created xsi:type="dcterms:W3CDTF">2015-04-09T14:12:58Z</dcterms:created>
  <dcterms:modified xsi:type="dcterms:W3CDTF">2022-12-14T09:54:13Z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0x010100F1971CE4CEB8914CBF66D4E7ED57FE0C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