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87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8" r:id="rId23"/>
    <p:sldId id="289" r:id="rId24"/>
    <p:sldId id="281" r:id="rId25"/>
    <p:sldId id="282" r:id="rId26"/>
    <p:sldId id="283" r:id="rId27"/>
    <p:sldId id="294" r:id="rId28"/>
    <p:sldId id="284" r:id="rId29"/>
    <p:sldId id="293" r:id="rId30"/>
    <p:sldId id="290" r:id="rId31"/>
    <p:sldId id="291" r:id="rId32"/>
    <p:sldId id="292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8BE3-2B1A-CD32-2411-F1536F61E8A9}" v="431" dt="2022-11-29T12:35:38.145"/>
    <p1510:client id="{440A2D39-21E8-92B5-468D-8F79D316F2E0}" v="1" dt="2022-11-28T21:31:27.598"/>
    <p1510:client id="{602E35EB-B6BE-896B-1FA5-7DB13DEC9CF4}" v="645" dt="2022-11-29T15:18:23.861"/>
    <p1510:client id="{8C4B55D0-26CE-4503-B3F9-D961EF225A9B}" v="1" dt="2022-11-23T20:49:47.377"/>
    <p1510:client id="{8D05287C-7C0B-F8B4-FA1F-A048E19955B1}" v="151" dt="2022-11-24T21:00:09.543"/>
    <p1510:client id="{936AED81-2965-E6C6-83B7-626DFA4D8FD3}" v="55" dt="2022-11-24T19:02:24.100"/>
    <p1510:client id="{9B0698B2-6BEB-8450-8A5D-03A1FD8BC890}" v="172" dt="2022-11-29T13:43:58.182"/>
    <p1510:client id="{A487CC96-CD48-674C-15DD-D742AC0F15FE}" v="2626" dt="2022-11-28T14:23:23.592"/>
    <p1510:client id="{CFD85EB8-9A69-2C6C-2934-27E1DF86B097}" v="215" dt="2022-11-23T21:54:56.135"/>
    <p1510:client id="{D4E3215E-F863-B283-6A17-9A04D3556AFC}" v="19" dt="2022-11-29T15:00:1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anovicmina/matflevi9-dynamodb-example.git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erless.com/framework/docs/providers/aws/guide/credentials/#:~:text=Login%20to%20your%20AWS%20account,access%20by%20clicking%20the%20checkbox." TargetMode="External"/><Relationship Id="rId2" Type="http://schemas.openxmlformats.org/officeDocument/2006/relationships/hyperlink" Target="https://www.serverless.com/framework/docs/providers/aws/cli-reference/deploy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329637"/>
            <a:ext cx="9013826" cy="1274902"/>
          </a:xfrm>
        </p:spPr>
        <p:txBody>
          <a:bodyPr/>
          <a:lstStyle/>
          <a:p>
            <a:r>
              <a:rPr lang="en-GB" b="0">
                <a:ea typeface="+mj-lt"/>
                <a:cs typeface="+mj-lt"/>
              </a:rPr>
              <a:t>AWS databases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Beograd, 25.10.2022.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9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804158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Aurora is a proprietary technology from AWS (not open sourced)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Postgres and MySQL are both supported as Aurora DB (that means your drivers will work as if Aurora was a Postgres or MySQL database)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Aurora is “AWS cloud optimized” and claims 5x performance improvement over MySQL on RDS, over 3x the performance of Postgres on RDS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Aurora can have 15 replicas while MySQL has 5, and the replication process is faster (sub 10ms replica lag)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Aurora costs more than RDS (20% more) – but is more efficient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Amazon Aurora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5E57072-EB96-A7AB-7BED-D3D15804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18" y="248473"/>
            <a:ext cx="1219906" cy="12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492452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Automated database instantiation and auto - scaling based on actual usage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Good for infrequent, intermittent or unpredictable workloads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No capacity planning needed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Pay per second, can be more cost -effective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Aurora Serverless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4150F9-4C6E-2803-E85F-A405FA0A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59" y="1365200"/>
            <a:ext cx="5433718" cy="45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75936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The same way RDS is to get managed Relational Databases, </a:t>
            </a:r>
            <a:r>
              <a:rPr lang="en-US" err="1">
                <a:ea typeface="+mj-lt"/>
                <a:cs typeface="+mj-lt"/>
              </a:rPr>
              <a:t>ElastiCache</a:t>
            </a:r>
            <a:r>
              <a:rPr lang="en-US">
                <a:ea typeface="+mj-lt"/>
                <a:cs typeface="+mj-lt"/>
              </a:rPr>
              <a:t> is to get managed Redis or Memcached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Caches are in-memory databases with really high performance, low latency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Helps reduce load of databases for read intensive workloads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AWS takes care of OS maintenance / patching, optimizations, setup, configuration, monitoring, failure recovery and backups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Cache must have an invalidation strategy to make sure only the most current data is used in there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Amazon </a:t>
            </a:r>
            <a:r>
              <a:rPr lang="en-US" b="0" err="1">
                <a:ea typeface="+mj-lt"/>
                <a:cs typeface="+mj-lt"/>
              </a:rPr>
              <a:t>ElastiCache</a:t>
            </a:r>
            <a:r>
              <a:rPr lang="en-US" b="0">
                <a:ea typeface="+mj-lt"/>
                <a:cs typeface="+mj-lt"/>
              </a:rPr>
              <a:t>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AA6A56E1-3E40-3879-ADD4-2F12699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65" y="243534"/>
            <a:ext cx="1259182" cy="12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Patterns for </a:t>
            </a:r>
            <a:r>
              <a:rPr lang="en-US" b="0" err="1">
                <a:ea typeface="+mj-lt"/>
                <a:cs typeface="+mj-lt"/>
              </a:rPr>
              <a:t>ElastiCache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3BCDA56-0667-7711-1709-92BF959B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71" y="1367009"/>
            <a:ext cx="7023570" cy="46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9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75936" cy="447516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ea typeface="+mj-lt"/>
                <a:cs typeface="+mj-lt"/>
              </a:rPr>
              <a:t>There are only two hard things in Computer Science: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ea typeface="+mj-lt"/>
                <a:cs typeface="+mj-lt"/>
              </a:rPr>
              <a:t>cache invalidation and naming things. :)</a:t>
            </a:r>
            <a:endParaRPr lang="en-US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endParaRPr lang="en-US">
              <a:ea typeface="+mj-lt"/>
              <a:cs typeface="+mj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b="1">
                <a:ea typeface="+mj-lt"/>
                <a:cs typeface="+mj-lt"/>
              </a:rPr>
              <a:t>What should be cached (good candidates)?</a:t>
            </a:r>
            <a:endParaRPr lang="en-US">
              <a:ea typeface="+mj-lt"/>
              <a:cs typeface="+mj-l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r>
              <a:rPr lang="en-US">
                <a:latin typeface="TW Cen MT"/>
              </a:rPr>
              <a:t> long-running queries on databases,</a:t>
            </a:r>
            <a:endParaRPr lang="en-US">
              <a:ea typeface="+mj-lt"/>
              <a:cs typeface="+mj-l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r>
              <a:rPr lang="en-US">
                <a:latin typeface="TW Cen MT"/>
              </a:rPr>
              <a:t> high-latency network requests (for external APIs),</a:t>
            </a:r>
            <a:endParaRPr lang="en-US">
              <a:ea typeface="+mj-lt"/>
              <a:cs typeface="+mj-l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r>
              <a:rPr lang="en-US">
                <a:latin typeface="TW Cen MT"/>
              </a:rPr>
              <a:t> computation-intensive processing</a:t>
            </a:r>
            <a:endParaRPr lang="en-US">
              <a:latin typeface="TW Cen MT"/>
              <a:ea typeface="+mj-lt"/>
              <a:cs typeface="+mj-l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b="1"/>
              <a:t>Cache invalidation strategies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 Expiration time (TTL) – Mondo example</a:t>
            </a:r>
            <a:endParaRPr lang="en-US">
              <a:solidFill>
                <a:srgbClr val="1434A0"/>
              </a:solidFill>
              <a:latin typeface="Tw Cen M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Write Through: Adds or update data in the cache when written to a DB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marL="285750" lvl="1">
              <a:buFont typeface="Arial,Sans-Serif" panose="020B0604020202020204" pitchFamily="34" charset="0"/>
              <a:buChar char="•"/>
            </a:pPr>
            <a:endParaRPr lang="en-US">
              <a:solidFill>
                <a:srgbClr val="706F6F"/>
              </a:solidFill>
              <a:latin typeface="TW Cen M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b="1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br>
              <a:rPr lang="en-US"/>
            </a:b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Cache invalidation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6811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8B648A-017F-26E7-2463-A8C32A7FB9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NoSQL databases are non-relational, distributed databases </a:t>
            </a:r>
          </a:p>
          <a:p>
            <a:pPr marL="457200" indent="-457200">
              <a:buChar char="•"/>
            </a:pPr>
            <a:r>
              <a:rPr lang="en-US"/>
              <a:t>NoSQL databases don't support query joins (or just limited support)</a:t>
            </a:r>
          </a:p>
          <a:p>
            <a:pPr marL="457200" indent="-457200">
              <a:buChar char="•"/>
            </a:pPr>
            <a:r>
              <a:rPr lang="en-US"/>
              <a:t>All the data that is needed for a query is present in one row</a:t>
            </a:r>
          </a:p>
          <a:p>
            <a:pPr marL="457200" indent="-457200">
              <a:buChar char="•"/>
            </a:pPr>
            <a:r>
              <a:rPr lang="en-US"/>
              <a:t>NoSQL databases don't perform aggregations such as SUM, AVG...</a:t>
            </a:r>
          </a:p>
          <a:p>
            <a:pPr marL="457200" indent="-457200">
              <a:buChar char="•"/>
            </a:pPr>
            <a:r>
              <a:rPr lang="en-US"/>
              <a:t>NoSQL databases scale horizontally</a:t>
            </a:r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Examples: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DynamoDB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DocumentDB</a:t>
            </a: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598D0F-7E5E-E6F4-2B3A-D6B5D63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</a:t>
            </a:r>
            <a:r>
              <a:rPr lang="en-US" err="1"/>
              <a:t>sql</a:t>
            </a:r>
            <a:r>
              <a:rPr lang="en-US"/>
              <a:t>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5DE0E-CCC5-F45D-5C39-ED8C63E3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9F28-C75E-3468-A756-524F61E0A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50809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0EFF8-AAE1-89D8-5D24-5B05F0AB8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DynamoDB is made of </a:t>
            </a:r>
            <a:r>
              <a:rPr lang="en-US" b="1"/>
              <a:t>tables</a:t>
            </a:r>
          </a:p>
          <a:p>
            <a:pPr marL="457200" indent="-457200">
              <a:buChar char="•"/>
            </a:pPr>
            <a:r>
              <a:rPr lang="en-US"/>
              <a:t>Each table has a </a:t>
            </a:r>
            <a:r>
              <a:rPr lang="en-US" b="1"/>
              <a:t>primary key </a:t>
            </a:r>
            <a:r>
              <a:rPr lang="en-US"/>
              <a:t>(must be decided at creation time)</a:t>
            </a:r>
          </a:p>
          <a:p>
            <a:pPr marL="457200" indent="-457200">
              <a:buChar char="•"/>
            </a:pPr>
            <a:r>
              <a:rPr lang="en-US"/>
              <a:t>Each table can have infinite number of items (rows)</a:t>
            </a:r>
          </a:p>
          <a:p>
            <a:pPr marL="457200" indent="-457200">
              <a:buChar char="•"/>
            </a:pPr>
            <a:r>
              <a:rPr lang="en-US"/>
              <a:t>Each item has </a:t>
            </a:r>
            <a:r>
              <a:rPr lang="en-US" b="1"/>
              <a:t>attributes </a:t>
            </a:r>
            <a:r>
              <a:rPr lang="en-US"/>
              <a:t>(can be added over time, can be null)</a:t>
            </a:r>
          </a:p>
          <a:p>
            <a:pPr marL="457200" indent="-457200">
              <a:buChar char="•"/>
            </a:pPr>
            <a:r>
              <a:rPr lang="en-US"/>
              <a:t>Maximum size of an item is 400KB</a:t>
            </a: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DynamoDB replicates table data in 3 availability zones within a single region</a:t>
            </a:r>
            <a:endParaRPr lang="en-US"/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Supported data types are:</a:t>
            </a:r>
            <a:endParaRPr lang="en-US">
              <a:solidFill>
                <a:srgbClr val="1434A0"/>
              </a:solidFill>
            </a:endParaRPr>
          </a:p>
          <a:p>
            <a:pPr marL="457200" lvl="1">
              <a:buChar char="•"/>
            </a:pPr>
            <a:r>
              <a:rPr lang="en-US" b="1">
                <a:solidFill>
                  <a:srgbClr val="1434A0"/>
                </a:solidFill>
              </a:rPr>
              <a:t> Scalar types</a:t>
            </a:r>
            <a:r>
              <a:rPr lang="en-US">
                <a:solidFill>
                  <a:srgbClr val="1434A0"/>
                </a:solidFill>
              </a:rPr>
              <a:t> – String, Number, Binary, Boolean, Null</a:t>
            </a:r>
          </a:p>
          <a:p>
            <a:pPr marL="457200" lvl="1">
              <a:buChar char="•"/>
            </a:pPr>
            <a:r>
              <a:rPr lang="en-US" b="1">
                <a:solidFill>
                  <a:srgbClr val="1434A0"/>
                </a:solidFill>
              </a:rPr>
              <a:t> Document types</a:t>
            </a:r>
            <a:r>
              <a:rPr lang="en-US">
                <a:solidFill>
                  <a:srgbClr val="1434A0"/>
                </a:solidFill>
              </a:rPr>
              <a:t> – List, Map</a:t>
            </a:r>
          </a:p>
          <a:p>
            <a:pPr marL="457200" lvl="1">
              <a:buChar char="•"/>
            </a:pPr>
            <a:r>
              <a:rPr lang="en-US" b="1">
                <a:solidFill>
                  <a:srgbClr val="1434A0"/>
                </a:solidFill>
              </a:rPr>
              <a:t> Set types</a:t>
            </a:r>
            <a:r>
              <a:rPr lang="en-US">
                <a:solidFill>
                  <a:srgbClr val="1434A0"/>
                </a:solidFill>
              </a:rPr>
              <a:t> – String Set, Number Set, Binary 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47AF4-42F3-1268-0583-41C27773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DynamoDB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3984-FE1A-C937-9C03-7ADC9C729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5B14-0587-EFC4-56BB-50C220321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04350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83469-931C-25C3-E1A4-2D53B9B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DYNAMODB – primary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9D10C-D4A7-EE99-3348-51201852D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B01D-62AF-C9E0-F24E-5004A9F4C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44702F6-F413-F0F9-F95E-31AAE87BD7D1}"/>
              </a:ext>
            </a:extLst>
          </p:cNvPr>
          <p:cNvSpPr txBox="1">
            <a:spLocks/>
          </p:cNvSpPr>
          <p:nvPr/>
        </p:nvSpPr>
        <p:spPr bwMode="auto">
          <a:xfrm>
            <a:off x="657000" y="1479324"/>
            <a:ext cx="8966200" cy="44751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Option 1: </a:t>
            </a:r>
            <a:r>
              <a:rPr lang="en-US" b="1"/>
              <a:t>Partition key</a:t>
            </a:r>
            <a:endParaRPr lang="en-US" b="1">
              <a:solidFill>
                <a:srgbClr val="706F6F"/>
              </a:solidFill>
            </a:endParaRPr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Must</a:t>
            </a:r>
            <a:r>
              <a:rPr lang="en-US">
                <a:solidFill>
                  <a:srgbClr val="1434A0"/>
                </a:solidFill>
              </a:rPr>
              <a:t> be unique for each item</a:t>
            </a:r>
            <a:endParaRPr lang="en-US">
              <a:solidFill>
                <a:srgbClr val="706F6F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Must be "diverse" so that the data is distributed</a:t>
            </a:r>
            <a:endParaRPr lang="en-US">
              <a:solidFill>
                <a:srgbClr val="706F6F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Example: "USER_ID" for a users table</a:t>
            </a:r>
            <a:endParaRPr lang="en-US">
              <a:solidFill>
                <a:srgbClr val="706F6F"/>
              </a:solidFill>
            </a:endParaRPr>
          </a:p>
          <a:p>
            <a:pPr marL="457200" lvl="1">
              <a:buFont typeface="Arial" panose="020B0604020202020204" pitchFamily="34" charset="0"/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lvl="1"/>
            <a:endParaRPr lang="en-US">
              <a:solidFill>
                <a:srgbClr val="1434A0"/>
              </a:solidFill>
            </a:endParaRPr>
          </a:p>
          <a:p>
            <a:pPr marL="457200" lvl="1"/>
            <a:endParaRPr lang="en-US">
              <a:solidFill>
                <a:srgbClr val="1434A0"/>
              </a:solidFill>
            </a:endParaRPr>
          </a:p>
        </p:txBody>
      </p:sp>
      <p:pic>
        <p:nvPicPr>
          <p:cNvPr id="9" name="Picture 6" descr="Diagram&#10;&#10;Description automatically generated">
            <a:extLst>
              <a:ext uri="{FF2B5EF4-FFF2-40B4-BE49-F238E27FC236}">
                <a16:creationId xmlns:a16="http://schemas.microsoft.com/office/drawing/2014/main" id="{DEBAEF0E-5ADA-2763-3178-F28926EE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57" y="3246235"/>
            <a:ext cx="6952342" cy="29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8BF367-1709-8EF2-0CC4-B543D9F045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Option 2: </a:t>
            </a:r>
            <a:r>
              <a:rPr lang="en-US" b="1"/>
              <a:t>Partition key + Sort key</a:t>
            </a:r>
          </a:p>
          <a:p>
            <a:endParaRPr lang="en-US" b="1"/>
          </a:p>
          <a:p>
            <a:pPr marL="457200" indent="-457200">
              <a:buChar char="•"/>
            </a:pPr>
            <a:r>
              <a:rPr lang="en-US"/>
              <a:t>The combination must be unique for each item</a:t>
            </a:r>
          </a:p>
          <a:p>
            <a:pPr marL="457200" indent="-457200">
              <a:buChar char="•"/>
            </a:pPr>
            <a:r>
              <a:rPr lang="en-US"/>
              <a:t>Data is grouped by partition key</a:t>
            </a:r>
          </a:p>
          <a:p>
            <a:pPr marL="457200" indent="-457200">
              <a:buChar char="•"/>
            </a:pPr>
            <a:r>
              <a:rPr lang="en-US"/>
              <a:t>Example: users-games table, "USER_ID" for Partition key, "GAME_ID" for Sort key</a:t>
            </a:r>
          </a:p>
          <a:p>
            <a:pPr marL="457200" indent="-45720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F6BAF-9A7A-CC9E-2DB1-42CE54E2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primary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B6DF-B151-C6C0-4F7D-6EF132FE3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C07-94CD-3A57-E704-E30764851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DC3D3B5-7450-9788-C084-905EAA83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8" y="3394827"/>
            <a:ext cx="8285841" cy="2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45824-6810-98DE-477A-73F31B9D4D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Control how you manage table's capacity</a:t>
            </a:r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r>
              <a:rPr lang="en-US"/>
              <a:t>Provisioned mode (default)</a:t>
            </a:r>
          </a:p>
          <a:p>
            <a:pPr marL="457200" lvl="1" indent="-285750">
              <a:buFont typeface="Arial,Sans-Serif"/>
              <a:buChar char="•"/>
            </a:pP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You specify the number of reads/writes per second</a:t>
            </a:r>
          </a:p>
          <a:p>
            <a:pPr marL="457200" lvl="1" indent="-285750">
              <a:buFont typeface="Arial,Sans-Serif"/>
              <a:buChar char="•"/>
            </a:pP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 You need to plan capacity beforehand</a:t>
            </a:r>
          </a:p>
          <a:p>
            <a:pPr marL="457200" lvl="1" indent="-285750">
              <a:buFont typeface="Arial,Sans-Serif"/>
              <a:buChar char="•"/>
            </a:pPr>
            <a:r>
              <a:rPr lang="en-US">
                <a:solidFill>
                  <a:srgbClr val="1434A0"/>
                </a:solidFill>
              </a:rPr>
              <a:t> Pay for provisioned read &amp; write capacity units</a:t>
            </a:r>
          </a:p>
          <a:p>
            <a:pPr marL="114300" lvl="1"/>
            <a:endParaRPr lang="en-US">
              <a:solidFill>
                <a:srgbClr val="706F6F"/>
              </a:solidFill>
            </a:endParaRPr>
          </a:p>
          <a:p>
            <a:pPr marL="457200" indent="-457200">
              <a:buChar char="•"/>
            </a:pPr>
            <a:r>
              <a:rPr lang="en-US"/>
              <a:t>On-demand mode</a:t>
            </a:r>
            <a:endParaRPr lang="en-US">
              <a:ea typeface="+mj-lt"/>
              <a:cs typeface="+mj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j-lt"/>
                <a:ea typeface="+mj-lt"/>
                <a:cs typeface="+mj-lt"/>
              </a:rPr>
              <a:t> </a:t>
            </a:r>
            <a:r>
              <a:rPr lang="en-US">
                <a:solidFill>
                  <a:schemeClr val="tx2"/>
                </a:solidFill>
                <a:latin typeface="+mj-lt"/>
                <a:ea typeface="+mj-lt"/>
                <a:cs typeface="+mj-lt"/>
              </a:rPr>
              <a:t>Read/writes automatically scale up/down with your workloads</a:t>
            </a: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+mj-lt"/>
                <a:ea typeface="+mj-lt"/>
                <a:cs typeface="+mj-lt"/>
              </a:rPr>
              <a:t> No capacity planning needed</a:t>
            </a: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 Pay for what you use, more expensive </a:t>
            </a:r>
          </a:p>
          <a:p>
            <a:pPr marL="457200" indent="-457200"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48239-124F-A25E-BC1E-509C82CB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DYNAMODB – r/w capacity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FEAE6-30D6-906A-436B-11E26FCC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3E00-4DF4-1FEF-DA45-94E3DF31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4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54572" y="1147189"/>
            <a:ext cx="1150937" cy="957261"/>
          </a:xfrm>
        </p:spPr>
        <p:txBody>
          <a:bodyPr/>
          <a:lstStyle/>
          <a:p>
            <a:r>
              <a:rPr lang="en-GB" sz="5400"/>
              <a:t>01</a:t>
            </a:r>
            <a:endParaRPr lang="nl-NL" sz="54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32203" y="1626522"/>
            <a:ext cx="6485151" cy="5278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RDS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154571" y="1830731"/>
            <a:ext cx="1082082" cy="1361212"/>
          </a:xfrm>
        </p:spPr>
        <p:txBody>
          <a:bodyPr/>
          <a:lstStyle/>
          <a:p>
            <a:r>
              <a:rPr lang="en-GB" sz="5400"/>
              <a:t>02</a:t>
            </a:r>
            <a:endParaRPr lang="nl-NL" sz="5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32203" y="2281112"/>
            <a:ext cx="9046665" cy="4564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RDS Custom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154571" y="2509682"/>
            <a:ext cx="1164708" cy="957261"/>
          </a:xfrm>
        </p:spPr>
        <p:txBody>
          <a:bodyPr/>
          <a:lstStyle/>
          <a:p>
            <a:r>
              <a:rPr lang="en-GB" sz="5400"/>
              <a:t>03</a:t>
            </a:r>
            <a:endParaRPr lang="nl-NL" sz="5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141274" y="2922695"/>
            <a:ext cx="4684990" cy="5074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Amazon Aurora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154571" y="3188633"/>
            <a:ext cx="1164708" cy="957261"/>
          </a:xfrm>
        </p:spPr>
        <p:txBody>
          <a:bodyPr/>
          <a:lstStyle/>
          <a:p>
            <a:r>
              <a:rPr lang="en-GB" sz="5400"/>
              <a:t>04</a:t>
            </a:r>
            <a:endParaRPr lang="nl-NL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A84F242-6364-E71A-23FC-2CBCCBAD7995}"/>
              </a:ext>
            </a:extLst>
          </p:cNvPr>
          <p:cNvSpPr txBox="1">
            <a:spLocks/>
          </p:cNvSpPr>
          <p:nvPr/>
        </p:nvSpPr>
        <p:spPr bwMode="auto">
          <a:xfrm>
            <a:off x="1155489" y="3887286"/>
            <a:ext cx="1164708" cy="9664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/>
              <a:t>05</a:t>
            </a:r>
            <a:endParaRPr lang="nl-NL" sz="54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7307C5C-CA7A-D299-064F-C58F7CE2BD9A}"/>
              </a:ext>
            </a:extLst>
          </p:cNvPr>
          <p:cNvSpPr txBox="1">
            <a:spLocks/>
          </p:cNvSpPr>
          <p:nvPr/>
        </p:nvSpPr>
        <p:spPr bwMode="auto">
          <a:xfrm>
            <a:off x="2105578" y="4367503"/>
            <a:ext cx="8449085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5944F33-460A-D5E3-6628-59745D04BF0E}"/>
              </a:ext>
            </a:extLst>
          </p:cNvPr>
          <p:cNvSpPr txBox="1">
            <a:spLocks/>
          </p:cNvSpPr>
          <p:nvPr/>
        </p:nvSpPr>
        <p:spPr bwMode="auto">
          <a:xfrm>
            <a:off x="1146418" y="4575731"/>
            <a:ext cx="1373350" cy="957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/>
              <a:t>06</a:t>
            </a:r>
            <a:endParaRPr lang="nl-NL" sz="540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1D66DD8-7638-D139-8B44-1C51F16C572C}"/>
              </a:ext>
            </a:extLst>
          </p:cNvPr>
          <p:cNvSpPr txBox="1">
            <a:spLocks/>
          </p:cNvSpPr>
          <p:nvPr/>
        </p:nvSpPr>
        <p:spPr bwMode="auto">
          <a:xfrm>
            <a:off x="2133120" y="5046877"/>
            <a:ext cx="8449085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1BBC83-67DD-6F7B-0368-148E955CDDDC}"/>
              </a:ext>
            </a:extLst>
          </p:cNvPr>
          <p:cNvSpPr txBox="1">
            <a:spLocks/>
          </p:cNvSpPr>
          <p:nvPr/>
        </p:nvSpPr>
        <p:spPr bwMode="auto">
          <a:xfrm>
            <a:off x="2105578" y="5712480"/>
            <a:ext cx="8435314" cy="6751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E9E3DB-0470-8026-AA3F-B5F981288F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59901" y="4988745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TW Cen MT"/>
              </a:rPr>
              <a:t>DynamoDB in details</a:t>
            </a:r>
          </a:p>
          <a:p>
            <a:endParaRPr lang="en-US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9D0F448-EA9A-9F35-3B8A-F140412A4D63}"/>
              </a:ext>
            </a:extLst>
          </p:cNvPr>
          <p:cNvSpPr txBox="1">
            <a:spLocks/>
          </p:cNvSpPr>
          <p:nvPr/>
        </p:nvSpPr>
        <p:spPr bwMode="auto">
          <a:xfrm>
            <a:off x="2130873" y="4288432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W Cen MT"/>
              </a:rPr>
              <a:t>DynamoDB basics</a:t>
            </a:r>
          </a:p>
          <a:p>
            <a:endParaRPr lang="en-US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B6F9AF6E-98BA-C84A-02DF-8283AF89DF54}"/>
              </a:ext>
            </a:extLst>
          </p:cNvPr>
          <p:cNvSpPr txBox="1">
            <a:spLocks/>
          </p:cNvSpPr>
          <p:nvPr/>
        </p:nvSpPr>
        <p:spPr bwMode="auto">
          <a:xfrm>
            <a:off x="2130873" y="3580860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Amazon </a:t>
            </a:r>
            <a:r>
              <a:rPr lang="en-US" err="1">
                <a:latin typeface="TW Cen MT"/>
              </a:rPr>
              <a:t>ElastiCache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BBEDD-29C1-4708-EA7A-6271F97CE971}"/>
              </a:ext>
            </a:extLst>
          </p:cNvPr>
          <p:cNvSpPr txBox="1"/>
          <p:nvPr/>
        </p:nvSpPr>
        <p:spPr>
          <a:xfrm>
            <a:off x="1083732" y="5354696"/>
            <a:ext cx="848089" cy="903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>
                <a:solidFill>
                  <a:srgbClr val="D4D2D2"/>
                </a:solidFill>
              </a:rPr>
              <a:t>07</a:t>
            </a:r>
            <a:r>
              <a:rPr lang="en-US" sz="5400"/>
              <a:t>​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A1B0F76-2867-E176-9D01-495D23DF15E4}"/>
              </a:ext>
            </a:extLst>
          </p:cNvPr>
          <p:cNvSpPr txBox="1">
            <a:spLocks/>
          </p:cNvSpPr>
          <p:nvPr/>
        </p:nvSpPr>
        <p:spPr bwMode="auto">
          <a:xfrm>
            <a:off x="2133560" y="5752626"/>
            <a:ext cx="4671219" cy="6659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W Cen MT"/>
              </a:rPr>
              <a:t>DynamoDB </a:t>
            </a:r>
            <a:r>
              <a:rPr lang="en-US" err="1">
                <a:latin typeface="TW Cen MT"/>
              </a:rPr>
              <a:t>hans</a:t>
            </a:r>
            <a:r>
              <a:rPr lang="en-US">
                <a:latin typeface="TW Cen MT"/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9366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588D7-BF75-069C-9503-3F741B8E3D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Table must have provisioned read and write capacity units</a:t>
            </a: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rgbClr val="1434A0"/>
                </a:solidFill>
              </a:rPr>
              <a:t>Write capacity units (WCU)</a:t>
            </a:r>
            <a:r>
              <a:rPr lang="en-US">
                <a:solidFill>
                  <a:srgbClr val="1434A0"/>
                </a:solidFill>
              </a:rPr>
              <a:t> - throughput for writes</a:t>
            </a:r>
          </a:p>
          <a:p>
            <a:pPr marL="638175" lvl="2">
              <a:buFont typeface="Franklin Gothic Book,Sans-Serif" panose="020B0604020202020204" pitchFamily="34" charset="0"/>
              <a:buChar char="•"/>
            </a:pP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One Write capacity unit (WCU) represents one write per second for an item up to 1KB in size</a:t>
            </a:r>
            <a:endParaRPr lang="en-US">
              <a:ea typeface="+mn-lt"/>
              <a:cs typeface="+mn-lt"/>
            </a:endParaRPr>
          </a:p>
          <a:p>
            <a:pPr marL="638175" lvl="2">
              <a:buFont typeface="Franklin Gothic Book,Sans-Serif" panose="020B0604020202020204" pitchFamily="34" charset="0"/>
              <a:buChar char="•"/>
            </a:pP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If the items are larger than 1KB, more WCUs are consumed</a:t>
            </a:r>
            <a:endParaRPr lang="en-US"/>
          </a:p>
          <a:p>
            <a:pPr marL="457200" lvl="2" indent="0">
              <a:buClr>
                <a:srgbClr val="004F9F"/>
              </a:buClr>
              <a:buNone/>
            </a:pP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Read capacity units (RCU)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- throughput for reads</a:t>
            </a:r>
          </a:p>
          <a:p>
            <a:pPr marL="638175" lvl="2">
              <a:buClr>
                <a:srgbClr val="004F9F"/>
              </a:buClr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There are two types of reads:</a:t>
            </a:r>
            <a:endParaRPr lang="en-US">
              <a:ea typeface="+mn-lt"/>
              <a:cs typeface="+mn-lt"/>
            </a:endParaRPr>
          </a:p>
          <a:p>
            <a:pPr marL="819150" lvl="3">
              <a:buClr>
                <a:srgbClr val="0069B4"/>
              </a:buClr>
              <a:buFont typeface="Arial,Sans-Serif" panose="020B0604020202020204" pitchFamily="34" charset="0"/>
              <a:buChar char="•"/>
            </a:pP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Eventually consistent read</a:t>
            </a:r>
            <a:endParaRPr lang="en-US" b="1">
              <a:ea typeface="+mn-lt"/>
              <a:cs typeface="+mn-lt"/>
            </a:endParaRPr>
          </a:p>
          <a:p>
            <a:pPr marL="819150" lvl="3">
              <a:buClr>
                <a:srgbClr val="0069B4"/>
              </a:buClr>
              <a:buFont typeface="Arial,Sans-Serif" panose="020B0604020202020204" pitchFamily="34" charset="0"/>
              <a:buChar char="•"/>
            </a:pP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Strongly consistent read</a:t>
            </a:r>
            <a:endParaRPr lang="en-US" b="1"/>
          </a:p>
          <a:p>
            <a:pPr marL="638175" lvl="2">
              <a:buClr>
                <a:srgbClr val="004F9F"/>
              </a:buClr>
              <a:buFont typeface="Arial,Sans-Serif"/>
              <a:buChar char="•"/>
            </a:pP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One RCU represents </a:t>
            </a: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one strongly consistent read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per second or</a:t>
            </a:r>
            <a:r>
              <a:rPr lang="en-US" b="1">
                <a:solidFill>
                  <a:srgbClr val="1434A0"/>
                </a:solidFill>
                <a:ea typeface="+mn-lt"/>
                <a:cs typeface="+mn-lt"/>
              </a:rPr>
              <a:t> two eventually consistent reads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per second, for an item up to 4KB in size</a:t>
            </a: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80A9C-AB23-9AA0-EF99-31E036EF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provisioned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2A06-4FBB-FFDF-C944-A3E3EE35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BD5F-D164-DFA7-EBB3-5E5539E5F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373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2F354-ECA1-7FD7-E535-BF6C2A588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529" y="1544638"/>
            <a:ext cx="5020127" cy="430280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Eventually consistent read</a:t>
            </a:r>
          </a:p>
          <a:p>
            <a:pPr marL="638175" lvl="2">
              <a:buClr>
                <a:srgbClr val="004F9F"/>
              </a:buClr>
            </a:pPr>
            <a:r>
              <a:rPr lang="en-US">
                <a:solidFill>
                  <a:srgbClr val="1434A0"/>
                </a:solidFill>
              </a:rPr>
              <a:t>If we 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read just after a write, it is possible we'll get some stale data because of the replication</a:t>
            </a:r>
            <a:endParaRPr lang="en-US">
              <a:solidFill>
                <a:srgbClr val="1434A0"/>
              </a:solidFill>
            </a:endParaRPr>
          </a:p>
          <a:p>
            <a:pPr marL="638175" lvl="2">
              <a:buClr>
                <a:srgbClr val="004F9F"/>
              </a:buClr>
              <a:buFont typeface="Franklin Gothic Book" panose="020B0503020102020204" pitchFamily="34" charset="0"/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Strongly consistent read</a:t>
            </a:r>
          </a:p>
          <a:p>
            <a:pPr lvl="4"/>
            <a:r>
              <a:rPr lang="en-US">
                <a:solidFill>
                  <a:srgbClr val="1434A0"/>
                </a:solidFill>
              </a:rPr>
              <a:t>If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we read just after a write, we will get the correct data</a:t>
            </a:r>
          </a:p>
          <a:p>
            <a:pPr lvl="4"/>
            <a:r>
              <a:rPr lang="en-US">
                <a:solidFill>
                  <a:srgbClr val="1434A0"/>
                </a:solidFill>
              </a:rPr>
              <a:t>Set "Consistent read" parameter to TRUE</a:t>
            </a:r>
          </a:p>
          <a:p>
            <a:pPr lvl="4"/>
            <a:r>
              <a:rPr lang="en-US">
                <a:solidFill>
                  <a:srgbClr val="1434A0"/>
                </a:solidFill>
              </a:rPr>
              <a:t>Consumes twice the RCU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011E92-92ED-31B8-BC18-3F040D5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14940-004B-8CB0-DBE7-CFC1CBEA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4CE-DC32-BDA7-9168-13B6965F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7CB5427-6AAD-A504-5A3D-524031C6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4" y="1047502"/>
            <a:ext cx="3985985" cy="54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8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C079-246E-6FF7-18F2-CD0EF79B2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743" y="1544638"/>
            <a:ext cx="8966200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 b="1"/>
          </a:p>
          <a:p>
            <a:pPr marL="457200" indent="-457200">
              <a:buChar char="•"/>
            </a:pPr>
            <a:r>
              <a:rPr lang="en-US" b="1"/>
              <a:t>Example 1: </a:t>
            </a:r>
            <a:r>
              <a:rPr lang="en-US">
                <a:ea typeface="+mj-lt"/>
                <a:cs typeface="+mj-lt"/>
              </a:rPr>
              <a:t>We write 6 items per second, with item size 4.5KB. How many WCUs do we need?</a:t>
            </a:r>
            <a:endParaRPr lang="en-US" b="1"/>
          </a:p>
          <a:p>
            <a:pPr marL="457200" indent="-457200">
              <a:buChar char="•"/>
            </a:pPr>
            <a:endParaRPr lang="en-US"/>
          </a:p>
          <a:p>
            <a:pPr lvl="6"/>
            <a:r>
              <a:rPr lang="en-US">
                <a:solidFill>
                  <a:srgbClr val="1434A0"/>
                </a:solidFill>
              </a:rPr>
              <a:t>6 * (5KB/1KB) = 30 WCUs</a:t>
            </a:r>
          </a:p>
          <a:p>
            <a:pPr marL="2743200" lvl="6" indent="0">
              <a:buNone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b="1">
                <a:ea typeface="+mj-lt"/>
                <a:cs typeface="+mj-lt"/>
              </a:rPr>
              <a:t>Example 2</a:t>
            </a:r>
            <a:r>
              <a:rPr lang="en-US">
                <a:ea typeface="+mj-lt"/>
                <a:cs typeface="+mj-lt"/>
              </a:rPr>
              <a:t>: We have 16 Eventually consistent reads per second, with item size 12KB. How many RCUs do we need?</a:t>
            </a:r>
          </a:p>
          <a:p>
            <a:pPr lvl="6"/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(16/2) * (12KB/4KB) = 24 RCUs</a:t>
            </a:r>
            <a:endParaRPr lang="en-US">
              <a:solidFill>
                <a:srgbClr val="1434A0"/>
              </a:solidFill>
              <a:latin typeface="+mj-lt"/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 b="1">
                <a:ea typeface="+mj-lt"/>
                <a:cs typeface="+mj-lt"/>
              </a:rPr>
              <a:t>Example 3:</a:t>
            </a:r>
            <a:r>
              <a:rPr lang="en-US">
                <a:ea typeface="+mj-lt"/>
                <a:cs typeface="+mj-lt"/>
              </a:rPr>
              <a:t> We have 10 Strongly consistent reads per second, with item size 6KB. How many RCUs do we need?</a:t>
            </a:r>
            <a:endParaRPr lang="en-US" b="1"/>
          </a:p>
          <a:p>
            <a:pPr marL="2743200" lvl="6" indent="0">
              <a:buNone/>
            </a:pPr>
            <a:endParaRPr lang="en-US">
              <a:solidFill>
                <a:srgbClr val="1434A0"/>
              </a:solidFill>
            </a:endParaRPr>
          </a:p>
          <a:p>
            <a:pPr marL="2743200" lvl="6" indent="0">
              <a:buNone/>
            </a:pPr>
            <a:endParaRPr lang="en-US">
              <a:solidFill>
                <a:srgbClr val="1434A0"/>
              </a:solidFill>
            </a:endParaRPr>
          </a:p>
          <a:p>
            <a:pPr lvl="6"/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28449-8F69-8C2F-7B60-E1C905CC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</a:t>
            </a:r>
            <a:r>
              <a:rPr lang="en-US" err="1"/>
              <a:t>rcu</a:t>
            </a:r>
            <a:r>
              <a:rPr lang="en-US"/>
              <a:t>/</a:t>
            </a:r>
            <a:r>
              <a:rPr lang="en-US" err="1"/>
              <a:t>wcu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44DB-3588-CE65-FF8B-81AB8BB82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AF60-C5E4-7E01-2DCB-50F4E9CE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88740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22775-522F-067F-5463-5B87B432BE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 b="1"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b="1"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b="1"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b="1"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 b="1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10 * (8KB/4KB) = 20RCUs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69D288-0EF7-9D22-D0EF-BDD2A03F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 </a:t>
            </a:r>
            <a:r>
              <a:rPr lang="en-US" err="1"/>
              <a:t>db</a:t>
            </a:r>
            <a:r>
              <a:rPr lang="en-US"/>
              <a:t> – </a:t>
            </a:r>
            <a:r>
              <a:rPr lang="en-US" err="1"/>
              <a:t>rcu</a:t>
            </a:r>
            <a:r>
              <a:rPr lang="en-US"/>
              <a:t>/</a:t>
            </a:r>
            <a:r>
              <a:rPr lang="en-US" err="1"/>
              <a:t>wcu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44522-7A34-856E-39E2-13DED017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E6A9-29E9-96F5-6742-5B9C9B80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973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9EDE4B-3C81-5355-E588-216F328E7A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Two types of indexes: Local secondary index (LSI) &amp; Global secondary index (GSI)</a:t>
            </a:r>
          </a:p>
          <a:p>
            <a:pPr marL="457200" indent="-457200">
              <a:buChar char="•"/>
            </a:pPr>
            <a:endParaRPr lang="en-US" b="1"/>
          </a:p>
          <a:p>
            <a:pPr marL="457200" indent="-457200">
              <a:buChar char="•"/>
            </a:pPr>
            <a:r>
              <a:rPr lang="en-US" b="1"/>
              <a:t>Local secondary index (LSI) </a:t>
            </a:r>
            <a:r>
              <a:rPr lang="en-US"/>
              <a:t>represents the alternative sort key for your table (same partition key)</a:t>
            </a:r>
          </a:p>
          <a:p>
            <a:pPr marL="457200" indent="-457200">
              <a:buChar char="•"/>
            </a:pPr>
            <a:r>
              <a:rPr lang="en-US"/>
              <a:t>You can add up to 5 LSIs to table</a:t>
            </a:r>
          </a:p>
          <a:p>
            <a:pPr marL="457200" indent="-457200">
              <a:buChar char="•"/>
            </a:pPr>
            <a:r>
              <a:rPr lang="en-US"/>
              <a:t>Must be defined at table creation time</a:t>
            </a:r>
          </a:p>
          <a:p>
            <a:pPr marL="457200" indent="-457200">
              <a:buChar char="•"/>
            </a:pPr>
            <a:r>
              <a:rPr lang="en-US"/>
              <a:t>Attribute projections – can contain some or all the attributes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005B1A-30F9-6BF6-C081-61CABA2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indexes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E2C8-7ED8-741C-47DD-4F8950882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B059-2833-1690-CC86-49D951C1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F1D38A7-E20F-97F1-3616-EA3A2CFA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29" y="4036551"/>
            <a:ext cx="8086270" cy="21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9DEAA-7C32-596E-487B-25EA5A4932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b="1"/>
              <a:t>Global secondary index (GSI) </a:t>
            </a:r>
            <a:r>
              <a:rPr lang="en-US"/>
              <a:t>represents an alternative primary key to speed up queries on non-key attributes</a:t>
            </a:r>
          </a:p>
          <a:p>
            <a:pPr marL="457200" indent="-457200">
              <a:buChar char="•"/>
            </a:pPr>
            <a:r>
              <a:rPr lang="en-US"/>
              <a:t>Attribute projections</a:t>
            </a:r>
            <a:r>
              <a:rPr lang="en-US">
                <a:ea typeface="+mj-lt"/>
                <a:cs typeface="+mj-lt"/>
              </a:rPr>
              <a:t> – can contain some or all the attributes</a:t>
            </a:r>
          </a:p>
          <a:p>
            <a:pPr marL="457200" indent="-457200">
              <a:buChar char="•"/>
            </a:pPr>
            <a:r>
              <a:rPr lang="en-US"/>
              <a:t>Must provision RCUs &amp; WCUs for the index</a:t>
            </a:r>
          </a:p>
          <a:p>
            <a:pPr marL="457200" indent="-457200">
              <a:buChar char="•"/>
            </a:pPr>
            <a:r>
              <a:rPr lang="en-US"/>
              <a:t>Can be added/modified after table creation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DD965-4D14-65E9-AF74-4FD4446F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indexes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B57E-5F88-5C2D-EE9D-7DAF9F0E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5505-52B2-748C-4510-719E9AB6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26E611C-151C-C1E6-0B33-669FE638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1" y="3241644"/>
            <a:ext cx="4067628" cy="1744497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92424FC-8CB3-9C2D-4761-489892AE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245213"/>
            <a:ext cx="4131128" cy="175550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2B6A8BF-9FFC-37B3-B7E4-B4FDEDFC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543" y="5264604"/>
            <a:ext cx="2743200" cy="2476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1B159B7-4305-6D38-B4FA-CFC524978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5283653"/>
            <a:ext cx="22860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9CE82-6847-D972-AE1B-83873CC633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Streams are an ordered list of item-level modifications such as CREATE, UPDATE, DELETE</a:t>
            </a:r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r>
              <a:rPr lang="en-US"/>
              <a:t>The data retention is up to 24 hours</a:t>
            </a:r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Use cases:</a:t>
            </a:r>
          </a:p>
          <a:p>
            <a:pPr lvl="5"/>
            <a:r>
              <a:rPr lang="en-US">
                <a:solidFill>
                  <a:srgbClr val="1434A0"/>
                </a:solidFill>
              </a:rPr>
              <a:t>React to changes in real-time (welcome email to new users)</a:t>
            </a:r>
          </a:p>
          <a:p>
            <a:pPr lvl="5"/>
            <a:r>
              <a:rPr lang="en-US">
                <a:solidFill>
                  <a:srgbClr val="1434A0"/>
                </a:solidFill>
              </a:rPr>
              <a:t>Analytics </a:t>
            </a:r>
          </a:p>
          <a:p>
            <a:pPr lvl="5"/>
            <a:r>
              <a:rPr lang="en-US">
                <a:solidFill>
                  <a:srgbClr val="1434A0"/>
                </a:solidFill>
              </a:rPr>
              <a:t>Insert into </a:t>
            </a:r>
            <a:r>
              <a:rPr lang="en-US" err="1">
                <a:solidFill>
                  <a:srgbClr val="1434A0"/>
                </a:solidFill>
              </a:rPr>
              <a:t>ElasticSearch</a:t>
            </a:r>
          </a:p>
          <a:p>
            <a:pPr lvl="5"/>
            <a:r>
              <a:rPr lang="en-US">
                <a:solidFill>
                  <a:srgbClr val="1434A0"/>
                </a:solidFill>
              </a:rPr>
              <a:t>Implement cross-region replication</a:t>
            </a:r>
          </a:p>
          <a:p>
            <a:pPr marL="542925" lvl="5" indent="0">
              <a:buNone/>
            </a:pP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7C4A5-30D0-7F75-08E9-7604EC7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streams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CE6A-7655-620F-0285-C9877E55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018E-60C9-6A83-3972-B15F56CB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5626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A1228C-C00B-BBFC-E3C7-75C2C12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streams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87F-D0EA-AFB2-0C6C-D8ACA48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1D3-9BEC-001E-5F67-B9C5821C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9" name="Slika 9">
            <a:extLst>
              <a:ext uri="{FF2B5EF4-FFF2-40B4-BE49-F238E27FC236}">
                <a16:creationId xmlns:a16="http://schemas.microsoft.com/office/drawing/2014/main" id="{FF7C50A9-15C7-D073-A21C-E50DA491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09684"/>
            <a:ext cx="9906000" cy="43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1DC29-6856-3EBB-6097-F9B2453AA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r>
              <a:rPr lang="en-US"/>
              <a:t>In the stream we have the ability to choose the information that will be written into stream:</a:t>
            </a:r>
          </a:p>
          <a:p>
            <a:pPr lvl="4"/>
            <a:r>
              <a:rPr lang="en-US" b="1">
                <a:solidFill>
                  <a:srgbClr val="1434A0"/>
                </a:solidFill>
              </a:rPr>
              <a:t>KEYS_ONLY</a:t>
            </a:r>
            <a:r>
              <a:rPr lang="en-US">
                <a:solidFill>
                  <a:srgbClr val="1434A0"/>
                </a:solidFill>
              </a:rPr>
              <a:t> – only the key attributes of the modified item</a:t>
            </a:r>
          </a:p>
          <a:p>
            <a:pPr lvl="4"/>
            <a:r>
              <a:rPr lang="en-US" b="1">
                <a:solidFill>
                  <a:srgbClr val="1434A0"/>
                </a:solidFill>
              </a:rPr>
              <a:t>NEW_IMAGE</a:t>
            </a:r>
            <a:r>
              <a:rPr lang="en-US">
                <a:solidFill>
                  <a:srgbClr val="1434A0"/>
                </a:solidFill>
              </a:rPr>
              <a:t> – the entire item, after modification</a:t>
            </a:r>
          </a:p>
          <a:p>
            <a:pPr lvl="4"/>
            <a:r>
              <a:rPr lang="en-US" b="1">
                <a:solidFill>
                  <a:srgbClr val="1434A0"/>
                </a:solidFill>
              </a:rPr>
              <a:t>OLD_IMAGE</a:t>
            </a:r>
            <a:r>
              <a:rPr lang="en-US">
                <a:solidFill>
                  <a:srgbClr val="1434A0"/>
                </a:solidFill>
              </a:rPr>
              <a:t> – the entire item, before modification</a:t>
            </a:r>
          </a:p>
          <a:p>
            <a:pPr lvl="4"/>
            <a:r>
              <a:rPr lang="en-US" b="1">
                <a:solidFill>
                  <a:srgbClr val="1434A0"/>
                </a:solidFill>
              </a:rPr>
              <a:t>NEW_AND_OLD_IMAGES</a:t>
            </a:r>
            <a:r>
              <a:rPr lang="en-US">
                <a:solidFill>
                  <a:srgbClr val="1434A0"/>
                </a:solidFill>
              </a:rPr>
              <a:t> – both the new and the old images of the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228C-C00B-BBFC-E3C7-75C2C12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streams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87F-D0EA-AFB2-0C6C-D8ACA48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1D3-9BEC-001E-5F67-B9C5821C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607484AE-EFCB-27E4-C6B1-E37392D0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42" y="4781493"/>
            <a:ext cx="8395316" cy="6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6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B3AA8619-F363-2EFF-EC70-D0ECBF0FF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44173AFF-A3FD-F48C-79D4-BA42F10E1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1AD12F1E-A749-BADE-C617-29254C880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41"/>
          <a:stretch/>
        </p:blipFill>
        <p:spPr>
          <a:xfrm>
            <a:off x="570200" y="2049005"/>
            <a:ext cx="11180460" cy="327092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E3D4F899-62FC-71A1-EE6E-1F531A0F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1" y="515833"/>
            <a:ext cx="10512395" cy="854075"/>
          </a:xfrm>
        </p:spPr>
        <p:txBody>
          <a:bodyPr/>
          <a:lstStyle/>
          <a:p>
            <a:r>
              <a:rPr lang="en-US" err="1"/>
              <a:t>Dynamodb</a:t>
            </a:r>
            <a:r>
              <a:rPr lang="en-US"/>
              <a:t> – example of Event source mapping for streams</a:t>
            </a:r>
          </a:p>
        </p:txBody>
      </p:sp>
    </p:spTree>
    <p:extLst>
      <p:ext uri="{BB962C8B-B14F-4D97-AF65-F5344CB8AC3E}">
        <p14:creationId xmlns:p14="http://schemas.microsoft.com/office/powerpoint/2010/main" val="15289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RDS stands for Relational Database Service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It’s a managed DB service for DB use SQL as a query language.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It allows you to create databases in the cloud, managed by AWS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solidFill>
                  <a:srgbClr val="1434A0"/>
                </a:solidFill>
                <a:ea typeface="+mj-lt"/>
                <a:cs typeface="+mj-lt"/>
              </a:rPr>
              <a:t>Databases: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Postgres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MySQL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MariaDB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Oracle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Microsoft SQL Server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</a:pPr>
            <a:r>
              <a:rPr lang="en-US">
                <a:solidFill>
                  <a:srgbClr val="706F6F"/>
                </a:solidFill>
                <a:ea typeface="+mj-lt"/>
                <a:cs typeface="+mj-lt"/>
              </a:rPr>
              <a:t>Aurora (AWS Proprietary datab</a:t>
            </a:r>
            <a:r>
              <a:rPr lang="en-US">
                <a:ea typeface="+mj-lt"/>
                <a:cs typeface="+mj-lt"/>
              </a:rPr>
              <a:t>ase)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Amazon RDS Overview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93519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1DC29-6856-3EBB-6097-F9B2453AA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404" y="1498456"/>
            <a:ext cx="6489700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Fully managed, highly available cache for DynamoDB</a:t>
            </a:r>
          </a:p>
          <a:p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Caching most popular data, you get microseconds latency for cached reads and queries</a:t>
            </a:r>
          </a:p>
          <a:p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Solves Hot Key problem – too many reads of the same item</a:t>
            </a:r>
          </a:p>
          <a:p>
            <a:endParaRPr lang="en-US"/>
          </a:p>
          <a:p>
            <a:pPr marL="457200" indent="-457200">
              <a:buChar char="•"/>
            </a:pPr>
            <a:r>
              <a:rPr lang="en-US"/>
              <a:t>When to use:</a:t>
            </a:r>
          </a:p>
          <a:p>
            <a:pPr marL="457200" lvl="1">
              <a:buChar char="•"/>
            </a:pPr>
            <a:r>
              <a:rPr lang="en-US"/>
              <a:t> For caching queries, scans and individual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228C-C00B-BBFC-E3C7-75C2C12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 Accelerator– DAX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87F-D0EA-AFB2-0C6C-D8ACA48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1D3-9BEC-001E-5F67-B9C5821C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id="{2D2F941B-9372-C8F7-F2A1-9E9FD627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55" y="1267691"/>
            <a:ext cx="2961309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1DC29-6856-3EBB-6097-F9B2453AA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586" y="1417638"/>
            <a:ext cx="8960428" cy="4602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git clone </a:t>
            </a:r>
            <a:r>
              <a:rPr lang="en-US">
                <a:ea typeface="+mj-lt"/>
                <a:cs typeface="+mj-lt"/>
                <a:hlinkClick r:id="rId2"/>
              </a:rPr>
              <a:t>https://github.com/hasanovicmina/matflevi9-dynamodb-example.git</a:t>
            </a:r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cd matflevi9-dynamodb-example</a:t>
            </a: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 err="1">
                <a:solidFill>
                  <a:srgbClr val="1434A0"/>
                </a:solidFill>
              </a:rPr>
              <a:t>npm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i</a:t>
            </a: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r>
              <a:rPr lang="en-US">
                <a:solidFill>
                  <a:srgbClr val="1434A0"/>
                </a:solidFill>
              </a:rPr>
              <a:t>For deploying: </a:t>
            </a:r>
            <a:r>
              <a:rPr lang="en-US" err="1">
                <a:solidFill>
                  <a:srgbClr val="1434A0"/>
                </a:solidFill>
              </a:rPr>
              <a:t>sls</a:t>
            </a:r>
            <a:r>
              <a:rPr lang="en-US">
                <a:solidFill>
                  <a:srgbClr val="1434A0"/>
                </a:solidFill>
              </a:rPr>
              <a:t> deploy</a:t>
            </a: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228C-C00B-BBFC-E3C7-75C2C12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Dynamodb</a:t>
            </a:r>
            <a:r>
              <a:rPr lang="en-US"/>
              <a:t>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87F-D0EA-AFB2-0C6C-D8ACA48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1D3-9BEC-001E-5F67-B9C5821C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600283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1DC29-6856-3EBB-6097-F9B2453AA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586" y="1417638"/>
            <a:ext cx="8960428" cy="4602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r>
              <a:rPr lang="en-US">
                <a:solidFill>
                  <a:srgbClr val="1434A0"/>
                </a:solidFill>
                <a:hlinkClick r:id="rId2"/>
              </a:rPr>
              <a:t>Serverless framework commands</a:t>
            </a:r>
          </a:p>
          <a:p>
            <a:endParaRPr lang="en-US">
              <a:solidFill>
                <a:srgbClr val="1434A0"/>
              </a:solidFill>
            </a:endParaRPr>
          </a:p>
          <a:p>
            <a:endParaRPr lang="en-US">
              <a:solidFill>
                <a:srgbClr val="1434A0"/>
              </a:solidFill>
            </a:endParaRPr>
          </a:p>
          <a:p>
            <a:r>
              <a:rPr lang="en-US">
                <a:solidFill>
                  <a:srgbClr val="1434A0"/>
                </a:solidFill>
                <a:hlinkClick r:id="rId3"/>
              </a:rPr>
              <a:t>Serverless AWS credentials</a:t>
            </a: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Char char="•"/>
            </a:pP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1228C-C00B-BBFC-E3C7-75C2C12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D87F-D0EA-AFB2-0C6C-D8ACA488F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91D3-9BEC-001E-5F67-B9C5821C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286687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2EC1-5176-F7A3-1DF1-9E551D82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86A3F4-5CB8-75BA-D6E2-DFDE82935165}"/>
              </a:ext>
            </a:extLst>
          </p:cNvPr>
          <p:cNvSpPr>
            <a:spLocks noGrp="1"/>
          </p:cNvSpPr>
          <p:nvPr/>
        </p:nvSpPr>
        <p:spPr bwMode="gray">
          <a:xfrm>
            <a:off x="995305" y="2650952"/>
            <a:ext cx="4848284" cy="122757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US"/>
              <a:t>Any questions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DE4A94-DDFA-A69C-020E-B4D9F88E651C}"/>
              </a:ext>
            </a:extLst>
          </p:cNvPr>
          <p:cNvSpPr>
            <a:spLocks noGrp="1"/>
          </p:cNvSpPr>
          <p:nvPr/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9482B6C-566C-61BB-F633-84316E3C69AB}"/>
              </a:ext>
            </a:extLst>
          </p:cNvPr>
          <p:cNvSpPr txBox="1"/>
          <p:nvPr/>
        </p:nvSpPr>
        <p:spPr>
          <a:xfrm>
            <a:off x="781290" y="5150734"/>
            <a:ext cx="2377946" cy="1149921"/>
          </a:xfrm>
          <a:prstGeom prst="rect">
            <a:avLst/>
          </a:prstGeom>
          <a:noFill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m.hasanovic@levi9.com</a:t>
            </a:r>
          </a:p>
          <a:p>
            <a:r>
              <a:rPr lang="en-US" sz="1400">
                <a:solidFill>
                  <a:schemeClr val="bg1"/>
                </a:solidFill>
              </a:rPr>
              <a:t>m.rajevic@levi9.com</a:t>
            </a: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a.krizan@levi9.com</a:t>
            </a:r>
            <a:endParaRPr lang="en-US">
              <a:solidFill>
                <a:schemeClr val="bg1"/>
              </a:solidFill>
            </a:endParaRP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4244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RDS is a managed service: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Automated provisioning, OS patching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Continuous backups and restore to specific timestamp (Point in Time Restore)!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Monitoring dashboards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Read replicas for improved read performance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Multi AZ setup for DR (Disaster Recovery)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Maintenance windows for upgrades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Scaling capability (vertical and horizontal)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Storage backed by EBS (gp2 or io1)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endParaRPr lang="en-US">
              <a:ea typeface="+mj-lt"/>
              <a:cs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BUT you can’t SSH into your instances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versus deploying DB on EC2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00908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72889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Helps you increase storage on your RDS DB instance dynamically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You have to set Maximum Storage Threshold (maximum limit for DB storage)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Automatically modify storage if: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Free storage is less than 10% of allocated storage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Low-storage lasts at least 5 minutes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6 hours have passed since last modification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Useful for applications with unpredictable workloads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Supports all RDS database engines (MariaDB, MySQL, PostgreSQL, SQL Server, Oracle)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– Storage Auto Scaling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650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4717566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Up to 5 Read Replicas within AZ, cross AZ or cross Region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Replication is ASYNC, so reads are eventually consistent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Replicas can be promoted to their own DB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Applications must update the connection string to leverage read replicas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Read Replicas for read scalability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C6F9C3-2B8F-596B-AA59-D50EF8F0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22" y="1464142"/>
            <a:ext cx="6219237" cy="43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5855862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You have a production database that is taking on normal load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You want to run a reporting application to run some analytics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You create a Read Replica to run the new workload there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Read replicas are used for SELECT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Read Replicas – Use Cases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7C6F9C3-2B8F-596B-AA59-D50EF8F0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52" y="1544105"/>
            <a:ext cx="4327785" cy="45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3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5366677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SYNC replication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One DNS name – automatic app failover to standby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Failover in case of loss of AZ, loss of network, instance or storage failure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No manual intervention in apps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Multi AZ (Disaster Recovery)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C6F9C3-2B8F-596B-AA59-D50EF8F0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82" y="1544149"/>
            <a:ext cx="4807562" cy="46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3B52B-0854-79AB-D209-A328DB5F6B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7994" y="1544638"/>
            <a:ext cx="10804158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Managed Oracle and Microsoft SQL Server Database with OS and database customization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RDS: Automates setup, operation, and scaling of database in AWS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Custom: access to the underlying database and OS so you can: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 Configure settings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 Install patches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 Enable native features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ea typeface="+mj-lt"/>
                <a:cs typeface="+mj-lt"/>
              </a:rPr>
              <a:t> Access the underlying EC2 Instance using SSH or SSM Session Manager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RDS vs. RDS Custom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RDS: entire database and the OS to be managed by AWS</a:t>
            </a:r>
          </a:p>
          <a:p>
            <a:pPr marL="457200" lvl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r>
              <a:rPr lang="en-US">
                <a:ea typeface="+mj-lt"/>
                <a:cs typeface="+mj-lt"/>
              </a:rPr>
              <a:t> RDS Custom: full admin access to the underlying OS and the database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E5E0D-3505-0959-BA8D-3BD6DD54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3" y="515833"/>
            <a:ext cx="10843659" cy="854075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RDS Custom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BAF2B-B304-E39D-5886-E9CA244D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A1A-7D76-591B-D7A8-C107C149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624699647"/>
      </p:ext>
    </p:extLst>
  </p:cSld>
  <p:clrMapOvr>
    <a:masterClrMapping/>
  </p:clrMapOvr>
</p:sld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Široki ekran</PresentationFormat>
  <Slides>33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33</vt:i4>
      </vt:variant>
    </vt:vector>
  </HeadingPairs>
  <TitlesOfParts>
    <vt:vector size="34" baseType="lpstr">
      <vt:lpstr>Levi9_PP_Template_16x9_2017</vt:lpstr>
      <vt:lpstr>AWS databases</vt:lpstr>
      <vt:lpstr>Agenda</vt:lpstr>
      <vt:lpstr>Amazon RDS Overview</vt:lpstr>
      <vt:lpstr>RDS versus deploying DB on EC2</vt:lpstr>
      <vt:lpstr>RDS – Storage Auto Scaling</vt:lpstr>
      <vt:lpstr>RDS Read Replicas for read scalability</vt:lpstr>
      <vt:lpstr>RDS Read Replicas – Use Cases</vt:lpstr>
      <vt:lpstr>RDS Multi AZ (Disaster Recovery)</vt:lpstr>
      <vt:lpstr>RDS Custom</vt:lpstr>
      <vt:lpstr>Amazon Aurora</vt:lpstr>
      <vt:lpstr>Aurora Serverless</vt:lpstr>
      <vt:lpstr>Amazon ElastiCache </vt:lpstr>
      <vt:lpstr>Patterns for ElastiCache</vt:lpstr>
      <vt:lpstr>Cache invalidation</vt:lpstr>
      <vt:lpstr>No sql databases</vt:lpstr>
      <vt:lpstr>DynamoDB overview</vt:lpstr>
      <vt:lpstr>DYNAMODB – primary keys</vt:lpstr>
      <vt:lpstr>Dynamodb – primary keys</vt:lpstr>
      <vt:lpstr>DYNAMODB – r/w capacity modes</vt:lpstr>
      <vt:lpstr>Dynamodb – provisioned mode</vt:lpstr>
      <vt:lpstr>Dynamodb – read</vt:lpstr>
      <vt:lpstr>Dynamodb – rcu/wcu</vt:lpstr>
      <vt:lpstr>Dynamo db – rcu/wcu</vt:lpstr>
      <vt:lpstr>Dynamodb – indexes </vt:lpstr>
      <vt:lpstr>Dynamodb – indexes </vt:lpstr>
      <vt:lpstr>Dynamodb – streams </vt:lpstr>
      <vt:lpstr>Dynamodb – streams example</vt:lpstr>
      <vt:lpstr>Dynamodb – streams </vt:lpstr>
      <vt:lpstr>Dynamodb – example of Event source mapping for streams</vt:lpstr>
      <vt:lpstr>Dynamodb Accelerator– DAX</vt:lpstr>
      <vt:lpstr>Dynamodb – EXAMPLE</vt:lpstr>
      <vt:lpstr>Useful links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2022-11-23T20:49:16Z</dcterms:created>
  <dcterms:modified xsi:type="dcterms:W3CDTF">2022-12-14T19:34:14Z</dcterms:modified>
</cp:coreProperties>
</file>