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486" r:id="rId3"/>
    <p:sldId id="487" r:id="rId4"/>
    <p:sldId id="502" r:id="rId5"/>
    <p:sldId id="495" r:id="rId6"/>
    <p:sldId id="496" r:id="rId7"/>
    <p:sldId id="497" r:id="rId8"/>
    <p:sldId id="524" r:id="rId9"/>
    <p:sldId id="503" r:id="rId10"/>
    <p:sldId id="513" r:id="rId11"/>
    <p:sldId id="514" r:id="rId12"/>
    <p:sldId id="515" r:id="rId13"/>
    <p:sldId id="517" r:id="rId14"/>
    <p:sldId id="505" r:id="rId15"/>
    <p:sldId id="506" r:id="rId16"/>
    <p:sldId id="507" r:id="rId17"/>
    <p:sldId id="508" r:id="rId18"/>
    <p:sldId id="522" r:id="rId19"/>
    <p:sldId id="518" r:id="rId20"/>
    <p:sldId id="519" r:id="rId21"/>
    <p:sldId id="520" r:id="rId22"/>
    <p:sldId id="523" r:id="rId23"/>
    <p:sldId id="492" r:id="rId24"/>
  </p:sldIdLst>
  <p:sldSz cx="9144000" cy="6858000" type="letter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D0C1F5"/>
    <a:srgbClr val="CCECFF"/>
    <a:srgbClr val="333399"/>
    <a:srgbClr val="FF0000"/>
    <a:srgbClr val="000099"/>
    <a:srgbClr val="0000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352" autoAdjust="0"/>
    <p:restoredTop sz="94650" autoAdjust="0"/>
  </p:normalViewPr>
  <p:slideViewPr>
    <p:cSldViewPr snapToGrid="0">
      <p:cViewPr varScale="1">
        <p:scale>
          <a:sx n="88" d="100"/>
          <a:sy n="88" d="100"/>
        </p:scale>
        <p:origin x="-1266" y="-96"/>
      </p:cViewPr>
      <p:guideLst>
        <p:guide orient="horz" pos="2160"/>
        <p:guide pos="2736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 snapToGrid="0">
      <p:cViewPr varScale="1">
        <p:scale>
          <a:sx n="41" d="100"/>
          <a:sy n="41" d="100"/>
        </p:scale>
        <p:origin x="-1013" y="-77"/>
      </p:cViewPr>
      <p:guideLst>
        <p:guide orient="horz" pos="292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6" tIns="44439" rIns="88876" bIns="44439" numCol="1" anchor="t" anchorCtr="0" compatLnSpc="1">
            <a:prstTxWarp prst="textNoShape">
              <a:avLst/>
            </a:prstTxWarp>
          </a:bodyPr>
          <a:lstStyle>
            <a:lvl1pPr defTabSz="897415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375" y="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6" tIns="44439" rIns="88876" bIns="44439" numCol="1" anchor="t" anchorCtr="0" compatLnSpc="1">
            <a:prstTxWarp prst="textNoShape">
              <a:avLst/>
            </a:prstTxWarp>
          </a:bodyPr>
          <a:lstStyle>
            <a:lvl1pPr algn="r" defTabSz="897415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686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6" tIns="44439" rIns="88876" bIns="44439" numCol="1" anchor="b" anchorCtr="0" compatLnSpc="1">
            <a:prstTxWarp prst="textNoShape">
              <a:avLst/>
            </a:prstTxWarp>
          </a:bodyPr>
          <a:lstStyle>
            <a:lvl1pPr defTabSz="897415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375" y="8831263"/>
            <a:ext cx="29686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6" tIns="44439" rIns="88876" bIns="44439" numCol="1" anchor="b" anchorCtr="0" compatLnSpc="1">
            <a:prstTxWarp prst="textNoShape">
              <a:avLst/>
            </a:prstTxWarp>
          </a:bodyPr>
          <a:lstStyle>
            <a:lvl1pPr algn="r" defTabSz="897415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fld id="{DAD35E07-7EB9-4533-9FFE-6DD515F1D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20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6" tIns="44439" rIns="88876" bIns="44439" numCol="1" anchor="t" anchorCtr="0" compatLnSpc="1">
            <a:prstTxWarp prst="textNoShape">
              <a:avLst/>
            </a:prstTxWarp>
          </a:bodyPr>
          <a:lstStyle>
            <a:lvl1pPr defTabSz="897415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375" y="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6" tIns="44439" rIns="88876" bIns="44439" numCol="1" anchor="t" anchorCtr="0" compatLnSpc="1">
            <a:prstTxWarp prst="textNoShape">
              <a:avLst/>
            </a:prstTxWarp>
          </a:bodyPr>
          <a:lstStyle>
            <a:lvl1pPr algn="r" defTabSz="897415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1850" cy="348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6" tIns="44439" rIns="88876" bIns="444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686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6" tIns="44439" rIns="88876" bIns="44439" numCol="1" anchor="b" anchorCtr="0" compatLnSpc="1">
            <a:prstTxWarp prst="textNoShape">
              <a:avLst/>
            </a:prstTxWarp>
          </a:bodyPr>
          <a:lstStyle>
            <a:lvl1pPr defTabSz="897415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375" y="8831263"/>
            <a:ext cx="29686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6" tIns="44439" rIns="88876" bIns="44439" numCol="1" anchor="b" anchorCtr="0" compatLnSpc="1">
            <a:prstTxWarp prst="textNoShape">
              <a:avLst/>
            </a:prstTxWarp>
          </a:bodyPr>
          <a:lstStyle>
            <a:lvl1pPr algn="r" defTabSz="897415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fld id="{1A00C94D-2649-4CE0-A406-24F8FAE3D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74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6938"/>
            <a:fld id="{A4E15BA1-9BB1-49DB-8FF2-932324B9AAFC}" type="slidenum">
              <a:rPr lang="en-US" smtClean="0"/>
              <a:pPr defTabSz="896938"/>
              <a:t>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1C00B4-ADD9-469F-BC32-75298F2968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95350">
              <a:defRPr/>
            </a:pPr>
            <a:fld id="{96CD1E9E-0918-4A23-8E84-94F55A6C6358}" type="slidenum">
              <a:rPr lang="en-US" smtClean="0"/>
              <a:pPr defTabSz="895350">
                <a:defRPr/>
              </a:pPr>
              <a:t>19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5695D-396A-4680-A40A-FBE7AF42DC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088951-1A38-46DE-AA39-544C93AA6D8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350"/>
            <a:fld id="{B46852A3-5DEC-40D5-B8E3-055EA9EF3DBA}" type="slidenum">
              <a:rPr lang="en-US" smtClean="0"/>
              <a:pPr defTabSz="895350"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350"/>
            <a:fld id="{16EDC139-8320-439D-9D51-5F244AE5A002}" type="slidenum">
              <a:rPr lang="en-US" smtClean="0"/>
              <a:pPr defTabSz="895350"/>
              <a:t>2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350"/>
            <a:fld id="{5044F26A-24BA-4FF1-9591-0487B83592C7}" type="slidenum">
              <a:rPr lang="en-US" smtClean="0"/>
              <a:pPr defTabSz="895350"/>
              <a:t>3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1C8EB4-AFF7-48D2-A469-D36459E9E53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1C00B4-ADD9-469F-BC32-75298F2968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95350">
              <a:defRPr/>
            </a:pPr>
            <a:fld id="{96CD1E9E-0918-4A23-8E84-94F55A6C6358}" type="slidenum">
              <a:rPr lang="en-US" smtClean="0"/>
              <a:pPr defTabSz="895350">
                <a:defRPr/>
              </a:pPr>
              <a:t>10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5695D-396A-4680-A40A-FBE7AF42DC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088951-1A38-46DE-AA39-544C93AA6D8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1C8EB4-AFF7-48D2-A469-D36459E9E53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6075" y="4899025"/>
            <a:ext cx="8382000" cy="11969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77813" y="1870075"/>
            <a:ext cx="8520112" cy="11779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014A0-3181-4D33-B3D7-5EE79D9E3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207963"/>
            <a:ext cx="2078037" cy="588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8" y="207963"/>
            <a:ext cx="6083300" cy="588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E8D47-F25C-4800-B2B3-2FA4EB36A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07963"/>
            <a:ext cx="8313737" cy="1108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84188" y="1606550"/>
            <a:ext cx="4079875" cy="4489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606550"/>
            <a:ext cx="4081462" cy="4489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A7A7-285F-4060-9F72-29975C119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5DF85-DAD9-4F4B-A363-4824B1B03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4601F-0A38-4DCD-AAF4-ACD2D926C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606550"/>
            <a:ext cx="4079875" cy="448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606550"/>
            <a:ext cx="4081462" cy="448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000CE-B581-4B1A-BA1E-15BD43F8A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2308"/>
            <a:ext cx="4040188" cy="3680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65376"/>
            <a:ext cx="4040188" cy="426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92308"/>
            <a:ext cx="4041775" cy="3680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65376"/>
            <a:ext cx="4041775" cy="426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23B0C-628C-4CC6-90FF-6EBF649A5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405A0-2422-4D6C-9258-E9A186090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52BA-D58C-45D4-9794-B40644698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4EF1D-90AB-4F6C-B565-2FC19EBCF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D9263-061C-4C86-85FA-2E2189BB3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606550"/>
            <a:ext cx="8313737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11" tIns="46177" rIns="90911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207963"/>
            <a:ext cx="831373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11" tIns="46177" rIns="90911" bIns="461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</a:t>
            </a:r>
            <a:br>
              <a:rPr lang="en-US" smtClean="0"/>
            </a:br>
            <a:r>
              <a:rPr lang="en-US" smtClean="0"/>
              <a:t>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4538" y="6372225"/>
            <a:ext cx="41592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1" tIns="46177" rIns="90911" bIns="46177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07106F73-6C8B-414B-A65B-2B08B3119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4" name="Picture 1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3075" y="6248400"/>
            <a:ext cx="18891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7162800" y="6319838"/>
            <a:ext cx="1600200" cy="461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cs typeface="+mn-cs"/>
              </a:rPr>
              <a:t>Northwest Logic</a:t>
            </a:r>
          </a:p>
          <a:p>
            <a:pPr algn="ctr" eaLnBrk="0" hangingPunct="0">
              <a:defRPr/>
            </a:pPr>
            <a:r>
              <a:rPr lang="en-US" sz="1200" dirty="0"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8" r:id="rId1"/>
    <p:sldLayoutId id="2147485027" r:id="rId2"/>
    <p:sldLayoutId id="2147485028" r:id="rId3"/>
    <p:sldLayoutId id="2147485029" r:id="rId4"/>
    <p:sldLayoutId id="2147485030" r:id="rId5"/>
    <p:sldLayoutId id="2147485031" r:id="rId6"/>
    <p:sldLayoutId id="2147485032" r:id="rId7"/>
    <p:sldLayoutId id="2147485033" r:id="rId8"/>
    <p:sldLayoutId id="2147485034" r:id="rId9"/>
    <p:sldLayoutId id="2147485035" r:id="rId10"/>
    <p:sldLayoutId id="2147485036" r:id="rId11"/>
    <p:sldLayoutId id="21474850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•"/>
        <a:defRPr sz="13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•"/>
        <a:defRPr sz="13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•"/>
        <a:defRPr sz="13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•"/>
        <a:defRPr sz="13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nwlogic_header_bg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45175"/>
            <a:ext cx="91440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228600" y="6354763"/>
            <a:ext cx="2479675" cy="230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900" dirty="0" smtClean="0"/>
              <a:t>MIPI_Controller_Core_Overview_1_08</a:t>
            </a:r>
            <a:endParaRPr lang="en-US" sz="900" dirty="0"/>
          </a:p>
        </p:txBody>
      </p:sp>
      <p:sp>
        <p:nvSpPr>
          <p:cNvPr id="4100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296863" y="1600200"/>
            <a:ext cx="8520112" cy="1905000"/>
          </a:xfrm>
        </p:spPr>
        <p:txBody>
          <a:bodyPr/>
          <a:lstStyle/>
          <a:p>
            <a:r>
              <a:rPr lang="en-US" smtClean="0"/>
              <a:t>MIPI Controller Core Overview</a:t>
            </a:r>
            <a:endParaRPr lang="en-US" sz="2400" b="1" i="1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101" name="Rectangle 28"/>
          <p:cNvSpPr>
            <a:spLocks noChangeArrowheads="1"/>
          </p:cNvSpPr>
          <p:nvPr/>
        </p:nvSpPr>
        <p:spPr bwMode="auto">
          <a:xfrm>
            <a:off x="-41275" y="25257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2" name="Rectangle 39"/>
          <p:cNvSpPr>
            <a:spLocks noChangeArrowheads="1"/>
          </p:cNvSpPr>
          <p:nvPr/>
        </p:nvSpPr>
        <p:spPr bwMode="auto">
          <a:xfrm>
            <a:off x="1676400" y="45720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911" tIns="46177" rIns="90911" bIns="46177"/>
          <a:lstStyle/>
          <a:p>
            <a:pPr algn="ctr">
              <a:spcBef>
                <a:spcPct val="20000"/>
              </a:spcBef>
              <a:buClr>
                <a:srgbClr val="FF9933"/>
              </a:buClr>
            </a:pPr>
            <a:endParaRPr lang="en-US" sz="2500">
              <a:latin typeface="Garamond" pitchFamily="18" charset="0"/>
            </a:endParaRPr>
          </a:p>
        </p:txBody>
      </p:sp>
      <p:pic>
        <p:nvPicPr>
          <p:cNvPr id="4103" name="Picture 8" descr="header_graphic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0825" cy="10096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6675438" y="6227763"/>
            <a:ext cx="2103437" cy="461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Northwest Logic Confidential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739253-5995-428B-8815-E18DE9D74D85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CSI-2 Testbench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606550"/>
            <a:ext cx="3706812" cy="4489450"/>
          </a:xfrm>
        </p:spPr>
        <p:txBody>
          <a:bodyPr/>
          <a:lstStyle/>
          <a:p>
            <a:r>
              <a:rPr lang="en-US" sz="2000" dirty="0" smtClean="0"/>
              <a:t>CSI-2 Bus Functional Model</a:t>
            </a:r>
          </a:p>
          <a:p>
            <a:r>
              <a:rPr lang="en-US" sz="2000" dirty="0" smtClean="0"/>
              <a:t>Simulates CSI-2 Rx/</a:t>
            </a:r>
            <a:r>
              <a:rPr lang="en-US" sz="2000" dirty="0" err="1" smtClean="0"/>
              <a:t>Tx</a:t>
            </a:r>
            <a:r>
              <a:rPr lang="en-US" sz="2000" dirty="0" smtClean="0"/>
              <a:t> operation</a:t>
            </a:r>
          </a:p>
          <a:p>
            <a:r>
              <a:rPr lang="en-US" sz="2000" dirty="0" smtClean="0"/>
              <a:t>Very easy to use</a:t>
            </a:r>
          </a:p>
          <a:p>
            <a:r>
              <a:rPr lang="en-US" sz="2000" dirty="0" smtClean="0"/>
              <a:t>Very fast</a:t>
            </a:r>
          </a:p>
          <a:p>
            <a:r>
              <a:rPr lang="en-US" sz="2000" dirty="0" smtClean="0"/>
              <a:t>Complete data logging</a:t>
            </a:r>
          </a:p>
          <a:p>
            <a:r>
              <a:rPr lang="en-US" sz="2000" dirty="0" smtClean="0"/>
              <a:t>Included with the CSI-2 Controller Cores</a:t>
            </a:r>
          </a:p>
          <a:p>
            <a:r>
              <a:rPr lang="en-US" sz="2000" dirty="0" smtClean="0"/>
              <a:t>See CSI-2 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 User Guide for more information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00575" y="1612900"/>
          <a:ext cx="3957638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Visio" r:id="rId4" imgW="3914149" imgH="4108351" progId="Visio.Drawing.11">
                  <p:embed/>
                </p:oleObj>
              </mc:Choice>
              <mc:Fallback>
                <p:oleObj name="Visio" r:id="rId4" imgW="3914149" imgH="41083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1612900"/>
                        <a:ext cx="3957638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0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CSI-2 Rx </a:t>
            </a:r>
            <a:r>
              <a:rPr lang="en-US" dirty="0" err="1" smtClean="0"/>
              <a:t>Testbench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14EC9A-1B2F-44B4-B99F-16DAF934C48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484188" y="4257675"/>
            <a:ext cx="8313737" cy="1838325"/>
          </a:xfrm>
        </p:spPr>
        <p:txBody>
          <a:bodyPr/>
          <a:lstStyle/>
          <a:p>
            <a:r>
              <a:rPr lang="en-US" sz="2000" dirty="0" smtClean="0"/>
              <a:t>CSI-2 </a:t>
            </a:r>
            <a:r>
              <a:rPr lang="en-US" sz="2000" dirty="0" err="1" smtClean="0"/>
              <a:t>Tx</a:t>
            </a:r>
            <a:r>
              <a:rPr lang="en-US" sz="2000" dirty="0" smtClean="0"/>
              <a:t> Controller provided with a CSI-2 Rx </a:t>
            </a:r>
            <a:r>
              <a:rPr lang="en-US" sz="2000" dirty="0" err="1" smtClean="0"/>
              <a:t>Testbench</a:t>
            </a:r>
            <a:endParaRPr lang="en-US" sz="2000" dirty="0" smtClean="0"/>
          </a:p>
          <a:p>
            <a:pPr lvl="1"/>
            <a:r>
              <a:rPr lang="en-US" sz="1800" dirty="0" smtClean="0"/>
              <a:t>Data </a:t>
            </a:r>
            <a:r>
              <a:rPr lang="en-US" sz="1800" dirty="0"/>
              <a:t>Gen provides known data source</a:t>
            </a:r>
          </a:p>
          <a:p>
            <a:r>
              <a:rPr lang="en-US" sz="2000" dirty="0" smtClean="0"/>
              <a:t>Controller delivered integrated and verified with target D-PHY model</a:t>
            </a:r>
          </a:p>
          <a:p>
            <a:pPr lvl="1"/>
            <a:endParaRPr lang="en-US" sz="1800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911350" y="1552575"/>
          <a:ext cx="4564063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Visio" r:id="rId3" imgW="3059269" imgH="1675615" progId="Visio.Drawing.11">
                  <p:embed/>
                </p:oleObj>
              </mc:Choice>
              <mc:Fallback>
                <p:oleObj name="Visio" r:id="rId3" imgW="3059269" imgH="16756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552575"/>
                        <a:ext cx="4564063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0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CSI-2 </a:t>
            </a:r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 err="1" smtClean="0"/>
              <a:t>Testbench</a:t>
            </a:r>
            <a:endParaRPr lang="en-US" dirty="0" smtClean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84188" y="4043363"/>
            <a:ext cx="8313737" cy="2052637"/>
          </a:xfrm>
        </p:spPr>
        <p:txBody>
          <a:bodyPr/>
          <a:lstStyle/>
          <a:p>
            <a:r>
              <a:rPr lang="en-US" sz="2000" dirty="0" smtClean="0"/>
              <a:t>CSI-2 Rx Controller provided with a CSI-2 </a:t>
            </a:r>
            <a:r>
              <a:rPr lang="en-US" sz="2000" dirty="0" err="1" smtClean="0"/>
              <a:t>Tx</a:t>
            </a:r>
            <a:r>
              <a:rPr lang="en-US" sz="2000" dirty="0" smtClean="0"/>
              <a:t> Testbench</a:t>
            </a:r>
          </a:p>
          <a:p>
            <a:pPr lvl="1"/>
            <a:r>
              <a:rPr lang="en-US" sz="1800" dirty="0" smtClean="0"/>
              <a:t>Data Checker verifies data is properly received</a:t>
            </a:r>
          </a:p>
          <a:p>
            <a:pPr lvl="1"/>
            <a:r>
              <a:rPr lang="en-US" sz="1800" dirty="0" smtClean="0"/>
              <a:t>Control Block controls operation</a:t>
            </a:r>
          </a:p>
          <a:p>
            <a:r>
              <a:rPr lang="en-US" sz="2000" dirty="0"/>
              <a:t>Controller delivered integrated and verified with </a:t>
            </a:r>
            <a:r>
              <a:rPr lang="en-US" sz="2000" dirty="0" smtClean="0"/>
              <a:t>target D-PHY </a:t>
            </a:r>
            <a:r>
              <a:rPr lang="en-US" sz="2000" dirty="0"/>
              <a:t>model</a:t>
            </a: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B58D26-7394-4B90-A559-73F57E612DE0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095500" y="1528763"/>
          <a:ext cx="4468813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Visio" r:id="rId4" imgW="3258687" imgH="1675615" progId="Visio.Drawing.11">
                  <p:embed/>
                </p:oleObj>
              </mc:Choice>
              <mc:Fallback>
                <p:oleObj name="Visio" r:id="rId4" imgW="3258687" imgH="16756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528763"/>
                        <a:ext cx="4468813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9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CSI-2 Controller Deliverables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84188" y="1454150"/>
            <a:ext cx="8313737" cy="4489450"/>
          </a:xfrm>
        </p:spPr>
        <p:txBody>
          <a:bodyPr/>
          <a:lstStyle/>
          <a:p>
            <a:r>
              <a:rPr lang="en-US" sz="2400" dirty="0" smtClean="0"/>
              <a:t>CSI-2 Controller Core</a:t>
            </a:r>
          </a:p>
          <a:p>
            <a:pPr lvl="1"/>
            <a:r>
              <a:rPr lang="en-US" sz="2000" dirty="0" smtClean="0"/>
              <a:t>Core (Verilog)</a:t>
            </a:r>
          </a:p>
          <a:p>
            <a:pPr lvl="1"/>
            <a:r>
              <a:rPr lang="en-US" sz="2000" dirty="0" smtClean="0"/>
              <a:t>User Guide</a:t>
            </a:r>
          </a:p>
          <a:p>
            <a:pPr lvl="1"/>
            <a:r>
              <a:rPr lang="en-US" sz="2000" dirty="0" smtClean="0"/>
              <a:t>Fully integrated and verified with target D-PHY</a:t>
            </a:r>
          </a:p>
          <a:p>
            <a:pPr lvl="1"/>
            <a:r>
              <a:rPr lang="en-US" sz="2100" dirty="0" smtClean="0"/>
              <a:t>Provided with CSI-2 Testbench</a:t>
            </a:r>
            <a:endParaRPr lang="en-US" sz="1600" dirty="0" smtClean="0"/>
          </a:p>
          <a:p>
            <a:endParaRPr lang="en-US" sz="2400" dirty="0" smtClean="0"/>
          </a:p>
          <a:p>
            <a:r>
              <a:rPr lang="en-US" sz="2400" dirty="0" smtClean="0"/>
              <a:t>Expert Technical Support</a:t>
            </a:r>
          </a:p>
          <a:p>
            <a:pPr lvl="1"/>
            <a:r>
              <a:rPr lang="en-US" sz="2000" dirty="0" smtClean="0"/>
              <a:t>IP Support</a:t>
            </a:r>
          </a:p>
          <a:p>
            <a:pPr lvl="1"/>
            <a:r>
              <a:rPr lang="en-US" sz="2000" dirty="0" smtClean="0"/>
              <a:t>Optional services available (IP customization, logic development, etc.)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EA99-1261-4D5F-9D3E-A185B94D52AE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65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2288" y="2970213"/>
            <a:ext cx="8313737" cy="1108075"/>
          </a:xfrm>
        </p:spPr>
        <p:txBody>
          <a:bodyPr/>
          <a:lstStyle/>
          <a:p>
            <a:pPr algn="ctr"/>
            <a:r>
              <a:rPr lang="en-US" dirty="0" smtClean="0"/>
              <a:t>DSI Controller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58EC6-96D2-49A1-B4E3-720F2344D45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DSI Chip Architecture</a:t>
            </a:r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368D26-F9B0-4370-BCBE-872D20FAB767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914545" y="4813300"/>
            <a:ext cx="13887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dirty="0" smtClean="0">
                <a:solidFill>
                  <a:srgbClr val="FF0000"/>
                </a:solidFill>
              </a:rPr>
              <a:t>DSI Peripheral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1179666" y="2060575"/>
            <a:ext cx="9204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dirty="0" smtClean="0">
                <a:solidFill>
                  <a:srgbClr val="FF0000"/>
                </a:solidFill>
              </a:rPr>
              <a:t>DSI Host</a:t>
            </a:r>
            <a:endParaRPr 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93682" y="3974119"/>
          <a:ext cx="3653630" cy="21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Visio" r:id="rId4" imgW="3696651" imgH="2075665" progId="Visio.Drawing.11">
                  <p:embed/>
                </p:oleObj>
              </mc:Choice>
              <mc:Fallback>
                <p:oleObj name="Visio" r:id="rId4" imgW="3696651" imgH="20756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682" y="3974119"/>
                        <a:ext cx="3653630" cy="21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11366" y="1579174"/>
          <a:ext cx="3786189" cy="218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Visio" r:id="rId6" imgW="3753049" imgH="2075665" progId="Visio.Drawing.11">
                  <p:embed/>
                </p:oleObj>
              </mc:Choice>
              <mc:Fallback>
                <p:oleObj name="Visio" r:id="rId6" imgW="3753049" imgH="20756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366" y="1579174"/>
                        <a:ext cx="3786189" cy="2180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9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DSI Host Controller Core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BBB336-EDAC-45A5-A190-3570146EAD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723292" y="1881554"/>
          <a:ext cx="530542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Visio" r:id="rId3" imgW="5300629" imgH="3869943" progId="Visio.Drawing.11">
                  <p:embed/>
                </p:oleObj>
              </mc:Choice>
              <mc:Fallback>
                <p:oleObj name="Visio" r:id="rId3" imgW="5300629" imgH="38699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292" y="1881554"/>
                        <a:ext cx="5305425" cy="386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77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DSI Peripheral Controller Core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BBB336-EDAC-45A5-A190-3570146EAD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709845"/>
              </p:ext>
            </p:extLst>
          </p:nvPr>
        </p:nvGraphicFramePr>
        <p:xfrm>
          <a:off x="1448504" y="1550126"/>
          <a:ext cx="6246991" cy="4415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Visio" r:id="rId3" imgW="5610145" imgH="3984011" progId="Visio.Drawing.11">
                  <p:embed/>
                </p:oleObj>
              </mc:Choice>
              <mc:Fallback>
                <p:oleObj name="Visio" r:id="rId3" imgW="5610145" imgH="39840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504" y="1550126"/>
                        <a:ext cx="6246991" cy="4415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54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DSI Controller Core Key Features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High-performance, easy-to-use core</a:t>
            </a:r>
          </a:p>
          <a:p>
            <a:r>
              <a:rPr lang="en-US" sz="1600" dirty="0" smtClean="0"/>
              <a:t>Fully DSI Specification compliant</a:t>
            </a:r>
          </a:p>
          <a:p>
            <a:r>
              <a:rPr lang="en-US" sz="1600" dirty="0" smtClean="0"/>
              <a:t>Implements all 3 DSI MIPI Layers (Pixel to Byte packing, Low Level Protocol, Lane Management)</a:t>
            </a:r>
          </a:p>
          <a:p>
            <a:r>
              <a:rPr lang="en-US" sz="1600" dirty="0" smtClean="0"/>
              <a:t>Host and Peripheral Versions</a:t>
            </a:r>
          </a:p>
          <a:p>
            <a:r>
              <a:rPr lang="en-US" sz="1600" dirty="0" smtClean="0"/>
              <a:t>Supports 1-4 data lanes</a:t>
            </a:r>
          </a:p>
          <a:p>
            <a:r>
              <a:rPr lang="en-US" sz="1600" dirty="0" smtClean="0"/>
              <a:t>Support for all data types</a:t>
            </a:r>
          </a:p>
          <a:p>
            <a:r>
              <a:rPr lang="en-US" sz="1600" dirty="0" smtClean="0"/>
              <a:t>Operates using Byte Lane Clock</a:t>
            </a:r>
          </a:p>
          <a:p>
            <a:pPr lvl="1"/>
            <a:r>
              <a:rPr lang="en-US" sz="1200" dirty="0" smtClean="0"/>
              <a:t>Minimizes power and timing closure challenges</a:t>
            </a:r>
          </a:p>
          <a:p>
            <a:r>
              <a:rPr lang="en-US" sz="1600" dirty="0" smtClean="0"/>
              <a:t>Flexible packet interface</a:t>
            </a:r>
          </a:p>
          <a:p>
            <a:pPr lvl="1"/>
            <a:r>
              <a:rPr lang="en-US" sz="1200" dirty="0" smtClean="0"/>
              <a:t>Supports up to 4 virtual channels</a:t>
            </a:r>
          </a:p>
          <a:p>
            <a:r>
              <a:rPr lang="en-US" sz="1600" dirty="0" smtClean="0"/>
              <a:t>Optional DBI, DPI, AXI (control)  interfaces</a:t>
            </a:r>
            <a:endParaRPr lang="en-US" sz="1200" dirty="0" smtClean="0"/>
          </a:p>
          <a:p>
            <a:r>
              <a:rPr lang="en-US" sz="1600" dirty="0" smtClean="0"/>
              <a:t>Delivered fully integrated with target MIPI PHY</a:t>
            </a:r>
          </a:p>
        </p:txBody>
      </p:sp>
      <p:sp>
        <p:nvSpPr>
          <p:cNvPr id="13316" name="Content Placeholder 5"/>
          <p:cNvSpPr>
            <a:spLocks noGrp="1"/>
          </p:cNvSpPr>
          <p:nvPr>
            <p:ph sz="half" idx="2"/>
          </p:nvPr>
        </p:nvSpPr>
        <p:spPr>
          <a:xfrm>
            <a:off x="4716463" y="1606550"/>
            <a:ext cx="4227512" cy="4489450"/>
          </a:xfrm>
        </p:spPr>
        <p:txBody>
          <a:bodyPr/>
          <a:lstStyle/>
          <a:p>
            <a:r>
              <a:rPr lang="en-US" sz="1600" dirty="0"/>
              <a:t>Minimal ASIC gate count</a:t>
            </a:r>
          </a:p>
          <a:p>
            <a:r>
              <a:rPr lang="en-US" sz="1600" dirty="0" smtClean="0"/>
              <a:t>Easy configuration and control via core ports</a:t>
            </a:r>
          </a:p>
          <a:p>
            <a:r>
              <a:rPr lang="en-US" sz="1600" dirty="0" smtClean="0"/>
              <a:t>Provided as source code</a:t>
            </a:r>
          </a:p>
          <a:p>
            <a:r>
              <a:rPr lang="en-US" sz="1600" dirty="0" smtClean="0"/>
              <a:t>Provided with expert technical support</a:t>
            </a:r>
          </a:p>
          <a:p>
            <a:r>
              <a:rPr lang="en-US" sz="1600" dirty="0" smtClean="0"/>
              <a:t>Provided with a DSI </a:t>
            </a:r>
            <a:r>
              <a:rPr lang="en-US" sz="1600" dirty="0" err="1" smtClean="0"/>
              <a:t>Testbench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Customization and integration services available</a:t>
            </a:r>
          </a:p>
          <a:p>
            <a:r>
              <a:rPr lang="en-US" sz="1600" dirty="0" smtClean="0"/>
              <a:t>FPGA-Based Demo System available</a:t>
            </a:r>
          </a:p>
          <a:p>
            <a:endParaRPr lang="en-US" sz="1600" dirty="0" smtClean="0"/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E827C-C6A2-4D99-BC1F-EBAC7A732F0E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71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739253-5995-428B-8815-E18DE9D74D85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DSI </a:t>
            </a:r>
            <a:r>
              <a:rPr lang="en-US" dirty="0" err="1" smtClean="0"/>
              <a:t>Testbench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606550"/>
            <a:ext cx="3706812" cy="4489450"/>
          </a:xfrm>
        </p:spPr>
        <p:txBody>
          <a:bodyPr/>
          <a:lstStyle/>
          <a:p>
            <a:r>
              <a:rPr lang="en-US" sz="2000" dirty="0" smtClean="0"/>
              <a:t>DSI Bus Functional Model</a:t>
            </a:r>
          </a:p>
          <a:p>
            <a:r>
              <a:rPr lang="en-US" sz="2000" dirty="0" smtClean="0"/>
              <a:t>Simulates DSI Host/Peripheral operation</a:t>
            </a:r>
          </a:p>
          <a:p>
            <a:r>
              <a:rPr lang="en-US" sz="2000" dirty="0" smtClean="0"/>
              <a:t>Very easy to use</a:t>
            </a:r>
          </a:p>
          <a:p>
            <a:r>
              <a:rPr lang="en-US" sz="2000" dirty="0" smtClean="0"/>
              <a:t>Very fast</a:t>
            </a:r>
          </a:p>
          <a:p>
            <a:r>
              <a:rPr lang="en-US" sz="2000" dirty="0" smtClean="0"/>
              <a:t>Complete data logging</a:t>
            </a:r>
          </a:p>
          <a:p>
            <a:r>
              <a:rPr lang="en-US" sz="2000" dirty="0" smtClean="0"/>
              <a:t>Included with the DSI Controller Cores</a:t>
            </a:r>
          </a:p>
          <a:p>
            <a:r>
              <a:rPr lang="en-US" sz="2000" dirty="0" smtClean="0"/>
              <a:t>See DSI Testbench User Guide for more information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00575" y="1612900"/>
          <a:ext cx="3957638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Visio" r:id="rId4" imgW="3914149" imgH="4108351" progId="Visio.Drawing.11">
                  <p:embed/>
                </p:oleObj>
              </mc:Choice>
              <mc:Fallback>
                <p:oleObj name="Visio" r:id="rId4" imgW="3914149" imgH="41083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1612900"/>
                        <a:ext cx="3957638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9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17D1CA-D9DC-45CC-9592-F11C8CEA473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Northwest Logic 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724400" cy="4800600"/>
          </a:xfrm>
        </p:spPr>
        <p:txBody>
          <a:bodyPr/>
          <a:lstStyle/>
          <a:p>
            <a:r>
              <a:rPr lang="en-US" sz="1800" dirty="0" smtClean="0"/>
              <a:t>Founded in 1995</a:t>
            </a:r>
          </a:p>
          <a:p>
            <a:pPr lvl="1"/>
            <a:r>
              <a:rPr lang="en-US" sz="1600" dirty="0" smtClean="0"/>
              <a:t>Located in Beaverton, Oregon</a:t>
            </a:r>
            <a:endParaRPr lang="en-US" sz="1800" dirty="0" smtClean="0"/>
          </a:p>
          <a:p>
            <a:r>
              <a:rPr lang="en-US" sz="1800" dirty="0" smtClean="0"/>
              <a:t>Provide IP Cores</a:t>
            </a:r>
          </a:p>
          <a:p>
            <a:pPr lvl="1"/>
            <a:r>
              <a:rPr lang="en-US" sz="1600" dirty="0" smtClean="0"/>
              <a:t>Memory Interface Solution</a:t>
            </a:r>
          </a:p>
          <a:p>
            <a:pPr lvl="1"/>
            <a:r>
              <a:rPr lang="en-US" sz="1600" dirty="0" smtClean="0"/>
              <a:t>PCI Express Solution</a:t>
            </a:r>
          </a:p>
          <a:p>
            <a:pPr lvl="1"/>
            <a:r>
              <a:rPr lang="en-US" sz="1600" dirty="0" smtClean="0"/>
              <a:t>MIPI Solution</a:t>
            </a:r>
          </a:p>
          <a:p>
            <a:pPr lvl="1"/>
            <a:r>
              <a:rPr lang="en-US" sz="1600" dirty="0" smtClean="0"/>
              <a:t>Peripheral Cores</a:t>
            </a:r>
            <a:endParaRPr lang="en-US" sz="1800" dirty="0" smtClean="0"/>
          </a:p>
          <a:p>
            <a:r>
              <a:rPr lang="en-US" sz="1800" dirty="0" smtClean="0"/>
              <a:t>Complete Cross-Platform Support</a:t>
            </a:r>
          </a:p>
          <a:p>
            <a:pPr lvl="1"/>
            <a:r>
              <a:rPr lang="en-US" sz="1600" dirty="0"/>
              <a:t>Standard Cell </a:t>
            </a:r>
            <a:r>
              <a:rPr lang="en-US" sz="1600" dirty="0" smtClean="0"/>
              <a:t>ASIC</a:t>
            </a:r>
          </a:p>
          <a:p>
            <a:pPr lvl="1"/>
            <a:r>
              <a:rPr lang="en-US" sz="1600" dirty="0"/>
              <a:t>Structured </a:t>
            </a:r>
            <a:r>
              <a:rPr lang="en-US" sz="1600" dirty="0" smtClean="0"/>
              <a:t>ASIC</a:t>
            </a:r>
            <a:endParaRPr lang="en-US" sz="1600" dirty="0"/>
          </a:p>
          <a:p>
            <a:pPr lvl="1"/>
            <a:r>
              <a:rPr lang="en-US" sz="1600" dirty="0" smtClean="0"/>
              <a:t>FPGA</a:t>
            </a:r>
          </a:p>
          <a:p>
            <a:r>
              <a:rPr lang="en-US" sz="1800" dirty="0" smtClean="0"/>
              <a:t>Supplement with Design Services</a:t>
            </a:r>
          </a:p>
          <a:p>
            <a:pPr lvl="1"/>
            <a:r>
              <a:rPr lang="en-US" sz="1600" dirty="0" smtClean="0"/>
              <a:t>IP Core Customization</a:t>
            </a:r>
          </a:p>
          <a:p>
            <a:pPr lvl="1"/>
            <a:r>
              <a:rPr lang="en-US" sz="1600" dirty="0" smtClean="0"/>
              <a:t>Logic, Board, Software Services</a:t>
            </a:r>
          </a:p>
        </p:txBody>
      </p:sp>
      <p:pic>
        <p:nvPicPr>
          <p:cNvPr id="6149" name="Picture 12" descr="Northwest_Logic_Build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514600"/>
            <a:ext cx="33401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DSI Peripheral </a:t>
            </a:r>
            <a:r>
              <a:rPr lang="en-US" dirty="0" err="1" smtClean="0"/>
              <a:t>Testbench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14EC9A-1B2F-44B4-B99F-16DAF934C48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484188" y="4257675"/>
            <a:ext cx="8313737" cy="1838325"/>
          </a:xfrm>
        </p:spPr>
        <p:txBody>
          <a:bodyPr/>
          <a:lstStyle/>
          <a:p>
            <a:r>
              <a:rPr lang="en-US" sz="2000" dirty="0" smtClean="0"/>
              <a:t>DSI Host Controller </a:t>
            </a:r>
            <a:r>
              <a:rPr lang="en-US" sz="2000" dirty="0"/>
              <a:t>provided with a </a:t>
            </a:r>
            <a:r>
              <a:rPr lang="en-US" sz="2000" dirty="0" smtClean="0"/>
              <a:t>DSI Peripheral </a:t>
            </a:r>
            <a:r>
              <a:rPr lang="en-US" sz="2000" dirty="0" err="1"/>
              <a:t>Testbench</a:t>
            </a:r>
            <a:endParaRPr lang="en-US" sz="2000" dirty="0"/>
          </a:p>
          <a:p>
            <a:pPr lvl="1"/>
            <a:r>
              <a:rPr lang="en-US" sz="1800" dirty="0" smtClean="0"/>
              <a:t>Data </a:t>
            </a:r>
            <a:r>
              <a:rPr lang="en-US" sz="1800" dirty="0"/>
              <a:t>Gen provides known data source</a:t>
            </a:r>
          </a:p>
          <a:p>
            <a:r>
              <a:rPr lang="en-US" sz="2000" dirty="0"/>
              <a:t>Controller delivered integrated and verified with </a:t>
            </a:r>
            <a:r>
              <a:rPr lang="en-US" sz="2000" dirty="0" smtClean="0"/>
              <a:t>target D-PHY model</a:t>
            </a:r>
            <a:endParaRPr lang="en-US" sz="20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911350" y="1552575"/>
          <a:ext cx="4564063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Visio" r:id="rId3" imgW="3059269" imgH="1675615" progId="Visio.Drawing.11">
                  <p:embed/>
                </p:oleObj>
              </mc:Choice>
              <mc:Fallback>
                <p:oleObj name="Visio" r:id="rId3" imgW="3059269" imgH="16756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552575"/>
                        <a:ext cx="4564063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421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DSI Host </a:t>
            </a:r>
            <a:r>
              <a:rPr lang="en-US" dirty="0" err="1" smtClean="0"/>
              <a:t>Testbench</a:t>
            </a:r>
            <a:endParaRPr lang="en-US" dirty="0" smtClean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84188" y="4043363"/>
            <a:ext cx="8313737" cy="2052637"/>
          </a:xfrm>
        </p:spPr>
        <p:txBody>
          <a:bodyPr/>
          <a:lstStyle/>
          <a:p>
            <a:r>
              <a:rPr lang="en-US" sz="2000" dirty="0" smtClean="0"/>
              <a:t>DSI Peripheral Controller </a:t>
            </a:r>
            <a:r>
              <a:rPr lang="en-US" sz="2000" dirty="0"/>
              <a:t>provided with </a:t>
            </a:r>
            <a:r>
              <a:rPr lang="en-US" sz="2000" dirty="0" smtClean="0"/>
              <a:t>a DSI Host </a:t>
            </a:r>
            <a:r>
              <a:rPr lang="en-US" sz="2000" dirty="0" err="1" smtClean="0"/>
              <a:t>Testbench</a:t>
            </a:r>
            <a:endParaRPr lang="en-US" sz="2000" dirty="0"/>
          </a:p>
          <a:p>
            <a:pPr lvl="1"/>
            <a:r>
              <a:rPr lang="en-US" sz="1800" dirty="0" smtClean="0"/>
              <a:t>Data </a:t>
            </a:r>
            <a:r>
              <a:rPr lang="en-US" sz="1800" dirty="0"/>
              <a:t>Checker verifies data is properly received</a:t>
            </a:r>
          </a:p>
          <a:p>
            <a:pPr lvl="1"/>
            <a:r>
              <a:rPr lang="en-US" sz="1800" dirty="0"/>
              <a:t>Control Block controls operation</a:t>
            </a:r>
          </a:p>
          <a:p>
            <a:r>
              <a:rPr lang="en-US" sz="2000" dirty="0"/>
              <a:t>Controller delivered integrated and verified with </a:t>
            </a:r>
            <a:r>
              <a:rPr lang="en-US" sz="2000" dirty="0" smtClean="0"/>
              <a:t>target D-PHY </a:t>
            </a:r>
            <a:r>
              <a:rPr lang="en-US" sz="2000" dirty="0"/>
              <a:t>model</a:t>
            </a: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B58D26-7394-4B90-A559-73F57E612DE0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095500" y="1528763"/>
          <a:ext cx="4468813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Visio" r:id="rId4" imgW="3258687" imgH="1675615" progId="Visio.Drawing.11">
                  <p:embed/>
                </p:oleObj>
              </mc:Choice>
              <mc:Fallback>
                <p:oleObj name="Visio" r:id="rId4" imgW="3258687" imgH="16756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528763"/>
                        <a:ext cx="4468813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DSI Controller Deliverables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84188" y="1454150"/>
            <a:ext cx="8313737" cy="4489450"/>
          </a:xfrm>
        </p:spPr>
        <p:txBody>
          <a:bodyPr/>
          <a:lstStyle/>
          <a:p>
            <a:r>
              <a:rPr lang="en-US" sz="2400" dirty="0" smtClean="0"/>
              <a:t>DSI Controller Core</a:t>
            </a:r>
          </a:p>
          <a:p>
            <a:pPr lvl="1"/>
            <a:r>
              <a:rPr lang="en-US" sz="2000" dirty="0" smtClean="0"/>
              <a:t>Core (Verilog)</a:t>
            </a:r>
          </a:p>
          <a:p>
            <a:pPr lvl="1"/>
            <a:r>
              <a:rPr lang="en-US" sz="2000" dirty="0" smtClean="0"/>
              <a:t>User Guide</a:t>
            </a:r>
          </a:p>
          <a:p>
            <a:pPr lvl="1"/>
            <a:r>
              <a:rPr lang="en-US" sz="2000" dirty="0" smtClean="0"/>
              <a:t>Fully integrated and verified with target D-PHY</a:t>
            </a:r>
          </a:p>
          <a:p>
            <a:pPr lvl="1"/>
            <a:r>
              <a:rPr lang="en-US" sz="2100" dirty="0" smtClean="0"/>
              <a:t>Provided with DSI </a:t>
            </a:r>
            <a:r>
              <a:rPr lang="en-US" sz="2100" dirty="0" err="1" smtClean="0"/>
              <a:t>Testbench</a:t>
            </a:r>
            <a:endParaRPr lang="en-US" sz="1600" dirty="0" smtClean="0"/>
          </a:p>
          <a:p>
            <a:endParaRPr lang="en-US" sz="2400" dirty="0" smtClean="0"/>
          </a:p>
          <a:p>
            <a:r>
              <a:rPr lang="en-US" sz="2400" dirty="0" smtClean="0"/>
              <a:t>Expert Technical Support</a:t>
            </a:r>
          </a:p>
          <a:p>
            <a:pPr lvl="1"/>
            <a:r>
              <a:rPr lang="en-US" sz="2000" dirty="0" smtClean="0"/>
              <a:t>IP Support</a:t>
            </a:r>
          </a:p>
          <a:p>
            <a:pPr lvl="1"/>
            <a:r>
              <a:rPr lang="en-US" sz="2000" dirty="0" smtClean="0"/>
              <a:t>Optional services available (IP customization, logic development, etc.)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AEA99-1261-4D5F-9D3E-A185B94D52AE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63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D99F8B-7F78-4A10-A723-73565BBCE05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8435" name="Rectangle 51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</a:t>
            </a:r>
          </a:p>
        </p:txBody>
      </p:sp>
      <p:sp>
        <p:nvSpPr>
          <p:cNvPr id="18436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900" smtClean="0"/>
              <a:t>Visit our website at:    </a:t>
            </a:r>
            <a:r>
              <a:rPr lang="en-US" sz="2900" b="1" smtClean="0">
                <a:solidFill>
                  <a:srgbClr val="0000CC"/>
                </a:solidFill>
              </a:rPr>
              <a:t>www.nwlogic.com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Has more information on our Products and Capabilities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Use website to generate Info Request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Will provide access to secure section of the website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Has all of the product datasheets, app notes, user guides, etc.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z="2900" smtClean="0"/>
              <a:t>Contact Brian Daellenbach at: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briand@nwlogic.com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503-533-5800 x309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Our IP Cores?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Silicon-proven, high-quality cores</a:t>
            </a:r>
          </a:p>
          <a:p>
            <a:r>
              <a:rPr lang="en-US" sz="2000" dirty="0" smtClean="0"/>
              <a:t>High performance – high throughput, high clock rate, low latency</a:t>
            </a:r>
          </a:p>
          <a:p>
            <a:r>
              <a:rPr lang="en-US" sz="2000" dirty="0" smtClean="0"/>
              <a:t>Easy to use - simple user interface, easy to configure, etc.</a:t>
            </a:r>
          </a:p>
          <a:p>
            <a:r>
              <a:rPr lang="en-US" sz="2000" dirty="0" smtClean="0"/>
              <a:t>Optimized for use in ASICs and FPGAs</a:t>
            </a:r>
          </a:p>
          <a:p>
            <a:r>
              <a:rPr lang="en-US" sz="2000" dirty="0" smtClean="0"/>
              <a:t>Fully hardware validated</a:t>
            </a:r>
          </a:p>
          <a:p>
            <a:r>
              <a:rPr lang="en-US" sz="2000" dirty="0" smtClean="0"/>
              <a:t>Provided with a full featured Testbench</a:t>
            </a:r>
          </a:p>
          <a:p>
            <a:r>
              <a:rPr lang="en-US" sz="2000" dirty="0" smtClean="0"/>
              <a:t>Development boards and driver support available</a:t>
            </a:r>
          </a:p>
          <a:p>
            <a:r>
              <a:rPr lang="en-US" sz="2000" dirty="0" smtClean="0"/>
              <a:t>Available as source code</a:t>
            </a:r>
          </a:p>
          <a:p>
            <a:r>
              <a:rPr lang="en-US" sz="2000" dirty="0" smtClean="0"/>
              <a:t>Core license includes expert technical support</a:t>
            </a:r>
          </a:p>
          <a:p>
            <a:r>
              <a:rPr lang="en-US" sz="2000" dirty="0" smtClean="0"/>
              <a:t>Customization and integration services available</a:t>
            </a:r>
          </a:p>
          <a:p>
            <a:r>
              <a:rPr lang="en-US" sz="2000" dirty="0" smtClean="0"/>
              <a:t>Widely used - references available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040E81-0220-47AB-B2C2-B3ED910F514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2288" y="2970213"/>
            <a:ext cx="8313737" cy="1108075"/>
          </a:xfrm>
        </p:spPr>
        <p:txBody>
          <a:bodyPr/>
          <a:lstStyle/>
          <a:p>
            <a:pPr algn="ctr"/>
            <a:r>
              <a:rPr lang="en-US" dirty="0" smtClean="0"/>
              <a:t>CSI-2 Controller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58EC6-96D2-49A1-B4E3-720F2344D45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7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CSI-2 Chip Architecture</a:t>
            </a:r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368D26-F9B0-4370-BCBE-872D20FAB767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900113" y="4813300"/>
            <a:ext cx="14176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FF0000"/>
                </a:solidFill>
              </a:rPr>
              <a:t>CSI-2 Receiver</a:t>
            </a:r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804863" y="2060575"/>
            <a:ext cx="1670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FF0000"/>
                </a:solidFill>
              </a:rPr>
              <a:t>CSI-2 Transmitter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677788"/>
              </p:ext>
            </p:extLst>
          </p:nvPr>
        </p:nvGraphicFramePr>
        <p:xfrm>
          <a:off x="3514725" y="1558925"/>
          <a:ext cx="3922713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Visio" r:id="rId4" imgW="4214490" imgH="2075665" progId="Visio.Drawing.11">
                  <p:embed/>
                </p:oleObj>
              </mc:Choice>
              <mc:Fallback>
                <p:oleObj name="Visio" r:id="rId4" imgW="4214490" imgH="20756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558925"/>
                        <a:ext cx="3922713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477362" y="3944308"/>
          <a:ext cx="3786189" cy="218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Visio" r:id="rId6" imgW="3753049" imgH="2075665" progId="Visio.Drawing.11">
                  <p:embed/>
                </p:oleObj>
              </mc:Choice>
              <mc:Fallback>
                <p:oleObj name="Visio" r:id="rId6" imgW="3753049" imgH="20756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362" y="3944308"/>
                        <a:ext cx="3786189" cy="2180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5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CSI-2 </a:t>
            </a:r>
            <a:r>
              <a:rPr lang="en-US" dirty="0" err="1" smtClean="0"/>
              <a:t>Tx</a:t>
            </a:r>
            <a:r>
              <a:rPr lang="en-US" dirty="0" smtClean="0"/>
              <a:t> Controller Core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BBB336-EDAC-45A5-A190-3570146EAD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616280"/>
              </p:ext>
            </p:extLst>
          </p:nvPr>
        </p:nvGraphicFramePr>
        <p:xfrm>
          <a:off x="957943" y="1584961"/>
          <a:ext cx="7068259" cy="412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Visio" r:id="rId3" imgW="5954471" imgH="3467731" progId="Visio.Drawing.11">
                  <p:embed/>
                </p:oleObj>
              </mc:Choice>
              <mc:Fallback>
                <p:oleObj name="Visio" r:id="rId3" imgW="5954471" imgH="34677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943" y="1584961"/>
                        <a:ext cx="7068259" cy="412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7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CSI-2 Rx Controller Core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BBB336-EDAC-45A5-A190-3570146EAD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496142"/>
              </p:ext>
            </p:extLst>
          </p:nvPr>
        </p:nvGraphicFramePr>
        <p:xfrm>
          <a:off x="679269" y="1663337"/>
          <a:ext cx="7480662" cy="436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Visio" r:id="rId3" imgW="5954471" imgH="3468812" progId="Visio.Drawing.11">
                  <p:embed/>
                </p:oleObj>
              </mc:Choice>
              <mc:Fallback>
                <p:oleObj name="Visio" r:id="rId3" imgW="5954471" imgH="34688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69" y="1663337"/>
                        <a:ext cx="7480662" cy="4368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30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CSI-2 Controller Core Key Features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High-performance, easy-to-use core</a:t>
            </a:r>
          </a:p>
          <a:p>
            <a:r>
              <a:rPr lang="en-US" sz="1600" dirty="0" smtClean="0"/>
              <a:t>Fully CSI-2 Specification compliant</a:t>
            </a:r>
          </a:p>
          <a:p>
            <a:r>
              <a:rPr lang="en-US" sz="1600" dirty="0" smtClean="0"/>
              <a:t>Implements all 3 CSI-2 MIPI Layers (Pixel to Byte packing, Low Level Protocol, Lane Management)</a:t>
            </a:r>
          </a:p>
          <a:p>
            <a:r>
              <a:rPr lang="en-US" sz="1600" dirty="0" smtClean="0"/>
              <a:t>Transmitter and Receiver Versions</a:t>
            </a:r>
          </a:p>
          <a:p>
            <a:r>
              <a:rPr lang="en-US" sz="1600" dirty="0" smtClean="0"/>
              <a:t>Support 1-8 data lanes</a:t>
            </a:r>
          </a:p>
          <a:p>
            <a:r>
              <a:rPr lang="en-US" sz="1600" dirty="0" smtClean="0"/>
              <a:t>Support all data types</a:t>
            </a:r>
          </a:p>
          <a:p>
            <a:r>
              <a:rPr lang="en-US" sz="1600" dirty="0" smtClean="0"/>
              <a:t>Operates using Byte Lane Clock</a:t>
            </a:r>
          </a:p>
          <a:p>
            <a:pPr lvl="1"/>
            <a:r>
              <a:rPr lang="en-US" sz="1200" dirty="0" smtClean="0"/>
              <a:t>Minimizes power and timing closure challenges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ingle, double or quad pixel user interface</a:t>
            </a:r>
            <a:endParaRPr lang="en-US" sz="1200" dirty="0"/>
          </a:p>
          <a:p>
            <a:pPr lvl="1"/>
            <a:r>
              <a:rPr lang="en-US" sz="1200" dirty="0" smtClean="0"/>
              <a:t>Optional </a:t>
            </a:r>
            <a:r>
              <a:rPr lang="en-US" sz="1200" dirty="0" err="1" smtClean="0"/>
              <a:t>Hsync</a:t>
            </a:r>
            <a:r>
              <a:rPr lang="en-US" sz="1200" dirty="0" smtClean="0"/>
              <a:t>/</a:t>
            </a:r>
            <a:r>
              <a:rPr lang="en-US" sz="1200" dirty="0" err="1" smtClean="0"/>
              <a:t>Vsync</a:t>
            </a:r>
            <a:r>
              <a:rPr lang="en-US" sz="1200" dirty="0" smtClean="0"/>
              <a:t> video </a:t>
            </a:r>
            <a:r>
              <a:rPr lang="en-US" sz="1200" dirty="0"/>
              <a:t>i</a:t>
            </a:r>
            <a:r>
              <a:rPr lang="en-US" sz="1200" dirty="0" smtClean="0"/>
              <a:t>nterface</a:t>
            </a:r>
          </a:p>
          <a:p>
            <a:r>
              <a:rPr lang="en-US" sz="1600" dirty="0" smtClean="0"/>
              <a:t>Error </a:t>
            </a:r>
            <a:r>
              <a:rPr lang="en-US" sz="1600" smtClean="0"/>
              <a:t>injection/collection support</a:t>
            </a:r>
            <a:endParaRPr lang="en-US" sz="1600" dirty="0" smtClean="0"/>
          </a:p>
        </p:txBody>
      </p:sp>
      <p:sp>
        <p:nvSpPr>
          <p:cNvPr id="13316" name="Content Placeholder 5"/>
          <p:cNvSpPr>
            <a:spLocks noGrp="1"/>
          </p:cNvSpPr>
          <p:nvPr>
            <p:ph sz="half" idx="2"/>
          </p:nvPr>
        </p:nvSpPr>
        <p:spPr>
          <a:xfrm>
            <a:off x="4716463" y="1606550"/>
            <a:ext cx="4227512" cy="4489450"/>
          </a:xfrm>
        </p:spPr>
        <p:txBody>
          <a:bodyPr/>
          <a:lstStyle/>
          <a:p>
            <a:r>
              <a:rPr lang="en-US" sz="1600" dirty="0"/>
              <a:t>Delivered fully integrated with target MIPI PHY</a:t>
            </a:r>
          </a:p>
          <a:p>
            <a:r>
              <a:rPr lang="en-US" sz="1600" dirty="0" smtClean="0"/>
              <a:t>Minimal </a:t>
            </a:r>
            <a:r>
              <a:rPr lang="en-US" sz="1600" dirty="0"/>
              <a:t>ASIC gate count</a:t>
            </a:r>
          </a:p>
          <a:p>
            <a:r>
              <a:rPr lang="en-US" sz="1600" dirty="0" smtClean="0"/>
              <a:t>Easy configuration and control via core ports</a:t>
            </a:r>
          </a:p>
          <a:p>
            <a:r>
              <a:rPr lang="en-US" sz="1600" dirty="0" smtClean="0"/>
              <a:t>Provided as source code</a:t>
            </a:r>
          </a:p>
          <a:p>
            <a:r>
              <a:rPr lang="en-US" sz="1600" dirty="0" smtClean="0"/>
              <a:t>Provided with expert technical support</a:t>
            </a:r>
          </a:p>
          <a:p>
            <a:r>
              <a:rPr lang="en-US" sz="1600" dirty="0" smtClean="0"/>
              <a:t>Provided with a CSI-2 </a:t>
            </a:r>
            <a:r>
              <a:rPr lang="en-US" sz="1600" dirty="0" err="1" smtClean="0"/>
              <a:t>Testbench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Customization and integration services available</a:t>
            </a:r>
          </a:p>
          <a:p>
            <a:r>
              <a:rPr lang="en-US" sz="1600" dirty="0" smtClean="0"/>
              <a:t>FPGA-Based Demo System available</a:t>
            </a:r>
          </a:p>
          <a:p>
            <a:endParaRPr lang="en-US" sz="1600" dirty="0" smtClean="0"/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E827C-C6A2-4D99-BC1F-EBAC7A732F0E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83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Clock Rates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388" y="1533525"/>
            <a:ext cx="8313737" cy="1028700"/>
          </a:xfrm>
        </p:spPr>
        <p:txBody>
          <a:bodyPr/>
          <a:lstStyle/>
          <a:p>
            <a:r>
              <a:rPr lang="en-US" dirty="0" smtClean="0"/>
              <a:t>Pixel clock rate must be greater than the MIPI data rate </a:t>
            </a:r>
            <a:endParaRPr lang="en-US" dirty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FA55CF-C0CA-428E-8071-AFFE8E69E441}" type="slidenum">
              <a:rPr lang="en-US" smtClean="0"/>
              <a:pPr/>
              <a:t>9</a:t>
            </a:fld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07254"/>
              </p:ext>
            </p:extLst>
          </p:nvPr>
        </p:nvGraphicFramePr>
        <p:xfrm>
          <a:off x="885824" y="2159000"/>
          <a:ext cx="6915151" cy="3622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1"/>
                <a:gridCol w="1057275"/>
                <a:gridCol w="1457325"/>
                <a:gridCol w="1143000"/>
                <a:gridCol w="1266825"/>
                <a:gridCol w="1266825"/>
              </a:tblGrid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Data</a:t>
                      </a:r>
                    </a:p>
                    <a:p>
                      <a:pPr algn="ctr"/>
                      <a:r>
                        <a:rPr lang="en-US" sz="1400" b="1" dirty="0" smtClean="0"/>
                        <a:t>Lanes</a:t>
                      </a:r>
                      <a:endParaRPr lang="en-US" sz="1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Lane Rate</a:t>
                      </a:r>
                    </a:p>
                    <a:p>
                      <a:pPr algn="ctr"/>
                      <a:r>
                        <a:rPr lang="en-US" sz="1400" b="1" dirty="0" smtClean="0"/>
                        <a:t>(</a:t>
                      </a:r>
                      <a:r>
                        <a:rPr lang="en-US" sz="1400" b="1" dirty="0" err="1" smtClean="0"/>
                        <a:t>Mbit</a:t>
                      </a:r>
                      <a:r>
                        <a:rPr lang="en-US" sz="1400" b="1" dirty="0" smtClean="0"/>
                        <a:t>/s)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Total Data Rate</a:t>
                      </a:r>
                    </a:p>
                    <a:p>
                      <a:pPr algn="ctr"/>
                      <a:r>
                        <a:rPr lang="en-US" sz="1400" b="1" dirty="0" smtClean="0"/>
                        <a:t>(</a:t>
                      </a:r>
                      <a:r>
                        <a:rPr lang="en-US" sz="1400" b="1" dirty="0" err="1" smtClean="0"/>
                        <a:t>Mbit</a:t>
                      </a:r>
                      <a:r>
                        <a:rPr lang="en-US" sz="1400" b="1" dirty="0" smtClean="0"/>
                        <a:t>/s)</a:t>
                      </a:r>
                      <a:endParaRPr lang="en-US" sz="14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Pixels Per User Clock</a:t>
                      </a:r>
                      <a:endParaRPr lang="en-US" sz="1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Pixel</a:t>
                      </a:r>
                      <a:r>
                        <a:rPr lang="en-US" sz="1400" b="1" baseline="0" dirty="0" smtClean="0"/>
                        <a:t> Width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(bits)</a:t>
                      </a:r>
                      <a:endParaRPr lang="en-US" sz="14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Min Pixel Rate (MHz)</a:t>
                      </a:r>
                      <a:endParaRPr lang="en-US" sz="14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1000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125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187.5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1500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1000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1500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187.5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1000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1500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187.5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1000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1500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716105"/>
      </p:ext>
    </p:extLst>
  </p:cSld>
  <p:clrMapOvr>
    <a:masterClrMapping/>
  </p:clrMapOvr>
</p:sld>
</file>

<file path=ppt/theme/theme1.xml><?xml version="1.0" encoding="utf-8"?>
<a:theme xmlns:a="http://schemas.openxmlformats.org/drawingml/2006/main" name="Shortcut Bar">
  <a:themeElements>
    <a:clrScheme name="Shortcut Ba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hortcut Bar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Shortcut Ba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rtcut Ba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ortcut Ba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rtcut Ba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rtcut Ba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rtcut Ba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rtcut Ba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ortcut Bar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32240</TotalTime>
  <Words>858</Words>
  <Application>Microsoft Office PowerPoint</Application>
  <PresentationFormat>Letter Paper (8.5x11 in)</PresentationFormat>
  <Paragraphs>257</Paragraphs>
  <Slides>23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Shortcut Bar</vt:lpstr>
      <vt:lpstr>Visio</vt:lpstr>
      <vt:lpstr>MIPI Controller Core Overview</vt:lpstr>
      <vt:lpstr>Northwest Logic Overview</vt:lpstr>
      <vt:lpstr>Why Use Our IP Cores?</vt:lpstr>
      <vt:lpstr>CSI-2 Controller Cores</vt:lpstr>
      <vt:lpstr>Simplified CSI-2 Chip Architecture</vt:lpstr>
      <vt:lpstr>CSI-2 Tx Controller Core Architecture</vt:lpstr>
      <vt:lpstr>CSI-2 Rx Controller Core Architecture</vt:lpstr>
      <vt:lpstr>CSI-2 Controller Core Key Features</vt:lpstr>
      <vt:lpstr>Pixel Clock Rates</vt:lpstr>
      <vt:lpstr>CSI-2 Testbench</vt:lpstr>
      <vt:lpstr>CSI-2 Rx Testbench</vt:lpstr>
      <vt:lpstr>CSI-2 Tx Testbench</vt:lpstr>
      <vt:lpstr>CSI-2 Controller Deliverables</vt:lpstr>
      <vt:lpstr>DSI Controller Cores</vt:lpstr>
      <vt:lpstr>Simplified DSI Chip Architecture</vt:lpstr>
      <vt:lpstr>DSI Host Controller Core Architecture</vt:lpstr>
      <vt:lpstr>DSI Peripheral Controller Core Architecture</vt:lpstr>
      <vt:lpstr>DSI Controller Core Key Features</vt:lpstr>
      <vt:lpstr>DSI Testbench</vt:lpstr>
      <vt:lpstr>DSI Peripheral Testbench</vt:lpstr>
      <vt:lpstr>DSI Host Testbench</vt:lpstr>
      <vt:lpstr>DSI Controller Deliverables</vt:lpstr>
      <vt:lpstr>For More Information</vt:lpstr>
    </vt:vector>
  </TitlesOfParts>
  <Company>Northwest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Overview</dc:title>
  <dc:creator>Brian Daellenbach</dc:creator>
  <cp:lastModifiedBy>Brian Daellenbach</cp:lastModifiedBy>
  <cp:revision>1682</cp:revision>
  <cp:lastPrinted>1999-08-06T20:42:22Z</cp:lastPrinted>
  <dcterms:created xsi:type="dcterms:W3CDTF">1999-07-29T03:32:13Z</dcterms:created>
  <dcterms:modified xsi:type="dcterms:W3CDTF">2014-05-05T00:02:56Z</dcterms:modified>
</cp:coreProperties>
</file>