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2" r:id="rId5"/>
  </p:sldMasterIdLst>
  <p:notesMasterIdLst>
    <p:notesMasterId r:id="rId21"/>
  </p:notesMasterIdLst>
  <p:handoutMasterIdLst>
    <p:handoutMasterId r:id="rId22"/>
  </p:handoutMasterIdLst>
  <p:sldIdLst>
    <p:sldId id="330" r:id="rId6"/>
    <p:sldId id="451" r:id="rId7"/>
    <p:sldId id="459" r:id="rId8"/>
    <p:sldId id="452" r:id="rId9"/>
    <p:sldId id="453" r:id="rId10"/>
    <p:sldId id="472" r:id="rId11"/>
    <p:sldId id="457" r:id="rId12"/>
    <p:sldId id="473" r:id="rId13"/>
    <p:sldId id="474" r:id="rId14"/>
    <p:sldId id="458" r:id="rId15"/>
    <p:sldId id="464" r:id="rId16"/>
    <p:sldId id="462" r:id="rId17"/>
    <p:sldId id="465" r:id="rId18"/>
    <p:sldId id="469" r:id="rId19"/>
    <p:sldId id="463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BF283E5-3388-451A-912E-177A9098A8DA}">
          <p14:sldIdLst>
            <p14:sldId id="330"/>
            <p14:sldId id="451"/>
            <p14:sldId id="459"/>
            <p14:sldId id="452"/>
            <p14:sldId id="453"/>
            <p14:sldId id="472"/>
            <p14:sldId id="457"/>
            <p14:sldId id="473"/>
            <p14:sldId id="474"/>
            <p14:sldId id="458"/>
            <p14:sldId id="464"/>
            <p14:sldId id="462"/>
            <p14:sldId id="465"/>
            <p14:sldId id="469"/>
            <p14:sldId id="4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ina Atkins" initials="KA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DE0000"/>
    <a:srgbClr val="FF0000"/>
    <a:srgbClr val="FFE2E4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96462" autoAdjust="0"/>
  </p:normalViewPr>
  <p:slideViewPr>
    <p:cSldViewPr snapToGrid="0">
      <p:cViewPr>
        <p:scale>
          <a:sx n="125" d="100"/>
          <a:sy n="125" d="100"/>
        </p:scale>
        <p:origin x="-576" y="-21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7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680EA-DCDE-498E-89B0-777EFF35D56B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1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2895600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9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24600"/>
            <a:ext cx="2895600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6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24600"/>
            <a:ext cx="2971800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03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11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4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29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2895600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9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24600"/>
            <a:ext cx="2895600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24600"/>
            <a:ext cx="2971800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21608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324601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21608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324601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00300"/>
            <a:ext cx="8801100" cy="20193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Humidity Sensor</a:t>
            </a:r>
            <a:br>
              <a:rPr lang="en-US" sz="36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April 2014 </a:t>
            </a:r>
            <a:endParaRPr lang="en-US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-228600"/>
            <a:ext cx="8458200" cy="1189038"/>
          </a:xfrm>
        </p:spPr>
        <p:txBody>
          <a:bodyPr/>
          <a:lstStyle/>
          <a:p>
            <a:r>
              <a:rPr lang="en-US" sz="3200" dirty="0" smtClean="0"/>
              <a:t>Packages Descriptions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1" r="18956"/>
          <a:stretch/>
        </p:blipFill>
        <p:spPr>
          <a:xfrm>
            <a:off x="578417" y="920477"/>
            <a:ext cx="1991098" cy="196397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42" y="3762561"/>
            <a:ext cx="2017604" cy="156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31383" y="2822914"/>
            <a:ext cx="2238132" cy="4225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HDC1000: 8-WCSP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90442" y="5326268"/>
            <a:ext cx="2133600" cy="4225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HDC1050 – 6-DFN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44" y="1542414"/>
            <a:ext cx="4471988" cy="10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25" y="5161305"/>
            <a:ext cx="32480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5713171" y="4206240"/>
            <a:ext cx="943661" cy="9436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74259" y="4206240"/>
            <a:ext cx="38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74259" y="5141367"/>
            <a:ext cx="38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64454" y="4206240"/>
            <a:ext cx="0" cy="9436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39842" y="4585737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3.00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844845" y="4544414"/>
            <a:ext cx="665683" cy="4811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13171" y="4016045"/>
            <a:ext cx="94366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713171" y="3906321"/>
            <a:ext cx="0" cy="27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656832" y="3923391"/>
            <a:ext cx="0" cy="27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17327" y="3813988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3.00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914400" y="5791200"/>
            <a:ext cx="742978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Legend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Sensing Roadmap</a:t>
            </a:r>
            <a:br>
              <a:rPr lang="en-US" dirty="0" smtClean="0"/>
            </a:br>
            <a:r>
              <a:rPr lang="en-US" sz="2800" dirty="0" smtClean="0"/>
              <a:t>Sample Dates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8200" y="1219200"/>
            <a:ext cx="1" cy="426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38200" y="5486400"/>
            <a:ext cx="7924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4600" y="54102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6900" y="5437496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2565400"/>
            <a:ext cx="16002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HVAC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White Goods Printers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1136367" y="3823739"/>
            <a:ext cx="2819400" cy="418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RH Accuracy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96430" y="4629435"/>
            <a:ext cx="1450730" cy="418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Low (+/-5%)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-171165" y="2953035"/>
            <a:ext cx="1600200" cy="418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High  (+/-2%)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223840" y="1509998"/>
            <a:ext cx="1438274" cy="418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Special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1066800"/>
            <a:ext cx="16002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HDD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Automotive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6800" y="2209800"/>
            <a:ext cx="754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11400" y="2438399"/>
            <a:ext cx="952500" cy="838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HDC1000</a:t>
            </a:r>
          </a:p>
          <a:p>
            <a:pPr algn="ctr"/>
            <a:r>
              <a:rPr lang="en-US" sz="1600" dirty="0" smtClean="0"/>
              <a:t>2.7-5.5V</a:t>
            </a:r>
          </a:p>
          <a:p>
            <a:pPr algn="ctr"/>
            <a:r>
              <a:rPr lang="en-US" sz="1600" dirty="0" smtClean="0"/>
              <a:t>WCSP-8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340100" y="3048000"/>
            <a:ext cx="952500" cy="838201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HDC1050</a:t>
            </a:r>
          </a:p>
          <a:p>
            <a:pPr algn="ctr"/>
            <a:r>
              <a:rPr lang="en-US" sz="1600" dirty="0" smtClean="0"/>
              <a:t>2.7-5.5V</a:t>
            </a:r>
          </a:p>
          <a:p>
            <a:pPr algn="ctr"/>
            <a:r>
              <a:rPr lang="en-US" sz="1600" dirty="0"/>
              <a:t>D</a:t>
            </a:r>
            <a:r>
              <a:rPr lang="en-US" sz="1600" dirty="0" smtClean="0"/>
              <a:t>FN-6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73400" y="4343399"/>
            <a:ext cx="952500" cy="83820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HDC1010</a:t>
            </a:r>
          </a:p>
          <a:p>
            <a:pPr algn="ctr"/>
            <a:r>
              <a:rPr lang="en-US" sz="1600" dirty="0" smtClean="0"/>
              <a:t>2.7-5.5V</a:t>
            </a:r>
          </a:p>
          <a:p>
            <a:pPr algn="ctr"/>
            <a:r>
              <a:rPr lang="en-US" sz="1600" dirty="0" smtClean="0"/>
              <a:t>WCSP-8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905500" y="4283987"/>
            <a:ext cx="952500" cy="838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HDC2010</a:t>
            </a:r>
          </a:p>
          <a:p>
            <a:pPr algn="ctr"/>
            <a:r>
              <a:rPr lang="en-US" sz="1600" dirty="0" smtClean="0"/>
              <a:t>1.8V</a:t>
            </a:r>
          </a:p>
          <a:p>
            <a:pPr algn="ctr"/>
            <a:r>
              <a:rPr lang="en-US" sz="1600" dirty="0" smtClean="0"/>
              <a:t>WCSP-8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406900" y="1219200"/>
            <a:ext cx="140363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HDC1000-Q</a:t>
            </a:r>
          </a:p>
          <a:p>
            <a:pPr algn="ctr"/>
            <a:r>
              <a:rPr lang="en-US" sz="1600" dirty="0" smtClean="0"/>
              <a:t>2.7-5.5V</a:t>
            </a:r>
          </a:p>
          <a:p>
            <a:pPr algn="ctr"/>
            <a:r>
              <a:rPr lang="en-US" sz="1600" dirty="0" smtClean="0"/>
              <a:t>WCSP-8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124734" y="5836694"/>
            <a:ext cx="1371600" cy="335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Definition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152934" y="5836694"/>
            <a:ext cx="1371600" cy="33550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Sampling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600734" y="5836694"/>
            <a:ext cx="1371600" cy="3355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Planned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648734" y="5836694"/>
            <a:ext cx="1371600" cy="3355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Concept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35200" y="2362200"/>
            <a:ext cx="2133600" cy="1600200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flipV="1">
            <a:off x="3263900" y="3962400"/>
            <a:ext cx="209550" cy="342899"/>
          </a:xfrm>
          <a:prstGeom prst="up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25600" y="39624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Down-spec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9378" y="2508248"/>
            <a:ext cx="17145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New 1.8-V core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18266" y="2356410"/>
            <a:ext cx="3019568" cy="167659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75300" y="2470148"/>
            <a:ext cx="1034078" cy="838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HDC2000</a:t>
            </a:r>
          </a:p>
          <a:p>
            <a:pPr algn="ctr"/>
            <a:r>
              <a:rPr lang="en-US" sz="1600" dirty="0" smtClean="0"/>
              <a:t>1.8V</a:t>
            </a:r>
          </a:p>
          <a:p>
            <a:pPr algn="ctr"/>
            <a:r>
              <a:rPr lang="en-US" sz="1600" dirty="0" smtClean="0"/>
              <a:t>WCSP 8</a:t>
            </a:r>
            <a:endParaRPr lang="en-US" sz="1600" dirty="0"/>
          </a:p>
        </p:txBody>
      </p:sp>
      <p:sp>
        <p:nvSpPr>
          <p:cNvPr id="52" name="Up Arrow 51"/>
          <p:cNvSpPr/>
          <p:nvPr/>
        </p:nvSpPr>
        <p:spPr>
          <a:xfrm flipH="1" flipV="1">
            <a:off x="5993167" y="3352800"/>
            <a:ext cx="269734" cy="9144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46600" y="4063999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Down-Spec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863528" y="3967740"/>
            <a:ext cx="754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38199" y="4267200"/>
            <a:ext cx="2133601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Mobile Devices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Battery application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5412" y="3054348"/>
            <a:ext cx="1034078" cy="838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HDC2050</a:t>
            </a:r>
          </a:p>
          <a:p>
            <a:pPr algn="ctr"/>
            <a:r>
              <a:rPr lang="en-US" sz="1600" dirty="0" smtClean="0"/>
              <a:t>1.8V</a:t>
            </a:r>
          </a:p>
          <a:p>
            <a:pPr algn="ctr"/>
            <a:r>
              <a:rPr lang="en-US" sz="1600" dirty="0" smtClean="0"/>
              <a:t>DFN-6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95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HDC1000 EVM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1059732"/>
          </a:xfrm>
        </p:spPr>
        <p:txBody>
          <a:bodyPr/>
          <a:lstStyle/>
          <a:p>
            <a:r>
              <a:rPr lang="en-US" dirty="0" smtClean="0"/>
              <a:t>EVM HDC1000</a:t>
            </a:r>
          </a:p>
          <a:p>
            <a:pPr lvl="1"/>
            <a:r>
              <a:rPr lang="en-US" dirty="0" smtClean="0"/>
              <a:t>EVM is pre-cut to enable the customer to separate the HDC1000 from the main board and better place the sensor using a simple 5 wires connection</a:t>
            </a:r>
          </a:p>
        </p:txBody>
      </p:sp>
      <p:pic>
        <p:nvPicPr>
          <p:cNvPr id="1026" name="Picture 2" descr="C:\Massimo Mascotto\SSP\Application\HDC1000\EVM\Document\Pictures\DSCN0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5" t="32729" r="5679" b="41269"/>
          <a:stretch/>
        </p:blipFill>
        <p:spPr bwMode="auto">
          <a:xfrm flipH="1">
            <a:off x="1155312" y="2211183"/>
            <a:ext cx="6070987" cy="14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4" y="4337184"/>
            <a:ext cx="6451001" cy="158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1815" y="39678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Pre-cut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5808" y="4337184"/>
            <a:ext cx="1654791" cy="149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21814" y="393558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Pre-cut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 GUI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3" t="4167" r="25817" b="16493"/>
          <a:stretch/>
        </p:blipFill>
        <p:spPr bwMode="auto">
          <a:xfrm>
            <a:off x="279400" y="914400"/>
            <a:ext cx="419333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1" t="4687" r="25720" b="9027"/>
          <a:stretch/>
        </p:blipFill>
        <p:spPr bwMode="auto">
          <a:xfrm>
            <a:off x="4957523" y="2412618"/>
            <a:ext cx="3881677" cy="387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60900" y="17584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Humidity and temperature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1816100" y="1943100"/>
            <a:ext cx="284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3886200" y="1943100"/>
            <a:ext cx="774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3299" y="12250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µC Sampling Rate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625601" y="1409700"/>
            <a:ext cx="318769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4061" y="48836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data log </a:t>
            </a:r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 flipV="1">
            <a:off x="918260" y="4457700"/>
            <a:ext cx="685801" cy="61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81600" y="3810000"/>
            <a:ext cx="1716761" cy="2476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22785" y="56896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Devices Settings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4525870" y="5499100"/>
            <a:ext cx="655730" cy="375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8378825" cy="4135438"/>
          </a:xfrm>
        </p:spPr>
        <p:txBody>
          <a:bodyPr/>
          <a:lstStyle/>
          <a:p>
            <a:r>
              <a:rPr lang="en-US" b="1" dirty="0" smtClean="0"/>
              <a:t>Humidity Sensor</a:t>
            </a:r>
            <a:r>
              <a:rPr lang="en-US" dirty="0" smtClean="0"/>
              <a:t> is used in several application</a:t>
            </a:r>
          </a:p>
          <a:p>
            <a:pPr lvl="1"/>
            <a:r>
              <a:rPr lang="en-US" dirty="0" smtClean="0"/>
              <a:t>Printer, Defog, HVAC, Dryer, Refrigerator, Weather Station, humidifier, etc.</a:t>
            </a:r>
          </a:p>
          <a:p>
            <a:pPr lvl="1"/>
            <a:endParaRPr lang="en-US" dirty="0"/>
          </a:p>
          <a:p>
            <a:r>
              <a:rPr lang="en-US" b="1" dirty="0" smtClean="0"/>
              <a:t>HDC1000/HDC1050</a:t>
            </a:r>
            <a:endParaRPr lang="en-US" dirty="0" smtClean="0"/>
          </a:p>
          <a:p>
            <a:pPr lvl="1"/>
            <a:r>
              <a:rPr lang="en-US" b="1" u="sng" dirty="0" smtClean="0"/>
              <a:t>High accuracy, extremely low power consumption and small footprint</a:t>
            </a:r>
          </a:p>
          <a:p>
            <a:pPr lvl="2"/>
            <a:r>
              <a:rPr lang="en-US" dirty="0" smtClean="0"/>
              <a:t>HDC1000: RTM July 2014</a:t>
            </a:r>
          </a:p>
          <a:p>
            <a:pPr lvl="2"/>
            <a:r>
              <a:rPr lang="en-US" dirty="0" smtClean="0"/>
              <a:t>HDC1050: RTM November 2014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EVM and GUI</a:t>
            </a:r>
          </a:p>
          <a:p>
            <a:pPr lvl="1"/>
            <a:r>
              <a:rPr lang="en-US" dirty="0" smtClean="0"/>
              <a:t>HDC1000 available</a:t>
            </a:r>
          </a:p>
          <a:p>
            <a:pPr lvl="1"/>
            <a:r>
              <a:rPr lang="en-US" dirty="0" smtClean="0"/>
              <a:t>HDC1050 available Q2’14 </a:t>
            </a:r>
            <a:endParaRPr lang="en-US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811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869732"/>
          </a:xfrm>
        </p:spPr>
        <p:txBody>
          <a:bodyPr/>
          <a:lstStyle/>
          <a:p>
            <a:r>
              <a:rPr lang="en-US" dirty="0" smtClean="0"/>
              <a:t>An Humidity introduction</a:t>
            </a:r>
          </a:p>
          <a:p>
            <a:r>
              <a:rPr lang="en-US" dirty="0" smtClean="0"/>
              <a:t>TI Humidity solution</a:t>
            </a:r>
          </a:p>
          <a:p>
            <a:r>
              <a:rPr lang="en-US" dirty="0" smtClean="0"/>
              <a:t>Humidity Sensing application</a:t>
            </a:r>
          </a:p>
          <a:p>
            <a:r>
              <a:rPr lang="en-US" dirty="0" smtClean="0"/>
              <a:t>Humidity sensing competition </a:t>
            </a:r>
          </a:p>
          <a:p>
            <a:r>
              <a:rPr lang="en-US" dirty="0" smtClean="0"/>
              <a:t>HDC1000/HDC1050</a:t>
            </a:r>
          </a:p>
          <a:p>
            <a:r>
              <a:rPr lang="en-US" dirty="0" smtClean="0"/>
              <a:t>Package description</a:t>
            </a:r>
          </a:p>
          <a:p>
            <a:r>
              <a:rPr lang="en-US" dirty="0" smtClean="0"/>
              <a:t>Roadmap</a:t>
            </a:r>
          </a:p>
          <a:p>
            <a:r>
              <a:rPr lang="en-US" dirty="0" smtClean="0"/>
              <a:t>EVM Description</a:t>
            </a:r>
          </a:p>
          <a:p>
            <a:r>
              <a:rPr lang="en-US" dirty="0" smtClean="0"/>
              <a:t>EVM GUI description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7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Humidity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3375" y="1048467"/>
                <a:ext cx="8467725" cy="5212633"/>
              </a:xfrm>
            </p:spPr>
            <p:txBody>
              <a:bodyPr/>
              <a:lstStyle/>
              <a:p>
                <a:r>
                  <a:rPr lang="en-US" sz="1400" dirty="0" smtClean="0"/>
                  <a:t>What’s RELATIVE HUMIDITY</a:t>
                </a:r>
                <a:r>
                  <a:rPr lang="en-US" sz="1600" dirty="0" smtClean="0"/>
                  <a:t>?</a:t>
                </a:r>
              </a:p>
              <a:p>
                <a:pPr lvl="1"/>
                <a:r>
                  <a:rPr lang="en-US" sz="1200" dirty="0" smtClean="0"/>
                  <a:t>Ratio (at </a:t>
                </a:r>
                <a:r>
                  <a:rPr lang="en-US" sz="1200" dirty="0"/>
                  <a:t>a fixed </a:t>
                </a:r>
                <a:r>
                  <a:rPr lang="en-US" sz="1200" dirty="0" smtClean="0"/>
                  <a:t>temperature) between </a:t>
                </a:r>
                <a:r>
                  <a:rPr lang="en-US" sz="1200" i="1" dirty="0" smtClean="0">
                    <a:solidFill>
                      <a:srgbClr val="0070C0"/>
                    </a:solidFill>
                  </a:rPr>
                  <a:t>actual water vapor</a:t>
                </a:r>
                <a:r>
                  <a:rPr lang="en-US" sz="1200" dirty="0" smtClean="0"/>
                  <a:t> and </a:t>
                </a:r>
                <a:r>
                  <a:rPr lang="en-US" sz="1200" i="1" dirty="0" smtClean="0">
                    <a:solidFill>
                      <a:srgbClr val="0070C0"/>
                    </a:solidFill>
                  </a:rPr>
                  <a:t>saturation </a:t>
                </a:r>
                <a:r>
                  <a:rPr lang="en-US" sz="1200" i="1" dirty="0">
                    <a:solidFill>
                      <a:srgbClr val="0070C0"/>
                    </a:solidFill>
                  </a:rPr>
                  <a:t>water vapor </a:t>
                </a:r>
                <a:r>
                  <a:rPr lang="en-US" sz="1200" dirty="0" smtClean="0"/>
                  <a:t>expressed </a:t>
                </a:r>
                <a:r>
                  <a:rPr lang="en-US" sz="1200" dirty="0"/>
                  <a:t>as </a:t>
                </a:r>
                <a:r>
                  <a:rPr lang="en-US" sz="1200" dirty="0" smtClean="0"/>
                  <a:t>percentage (saturation is the max water vapor)</a:t>
                </a:r>
              </a:p>
              <a:p>
                <a:pPr lvl="1"/>
                <a:endParaRPr lang="en-US" sz="900" b="0" i="1" dirty="0" smtClean="0">
                  <a:latin typeface="Cambria Math"/>
                </a:endParaRPr>
              </a:p>
              <a:p>
                <a:pPr marL="34131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%</m:t>
                      </m:r>
                      <m:r>
                        <a:rPr lang="en-US" sz="1400" b="0" i="1" smtClean="0">
                          <a:latin typeface="Cambria Math"/>
                        </a:rPr>
                        <m:t>𝑅𝐻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𝐴𝑐𝑡𝑢𝑎𝑙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𝑊𝑎𝑡𝑒𝑟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𝑉𝑎𝑝𝑜𝑟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𝑆𝑎𝑡𝑢𝑟𝑎𝑡𝑖𝑜𝑛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𝑊𝑎𝑡𝑒𝑟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𝑉𝑎𝑝𝑜𝑟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𝑓𝑖𝑥𝑒𝑑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𝑡𝑒𝑚𝑝𝑒𝑟𝑎𝑡𝑢𝑟𝑒</m:t>
                          </m:r>
                        </m:e>
                      </m:d>
                    </m:oMath>
                  </m:oMathPara>
                </a14:m>
                <a:endParaRPr lang="en-US" sz="1400" b="0" dirty="0" smtClean="0"/>
              </a:p>
              <a:p>
                <a:pPr marL="968375" lvl="3" indent="0">
                  <a:buNone/>
                </a:pPr>
                <a:endParaRPr lang="en-US" sz="1050" dirty="0" smtClean="0"/>
              </a:p>
              <a:p>
                <a:pPr marL="968375" lvl="3" indent="0">
                  <a:buNone/>
                </a:pPr>
                <a:r>
                  <a:rPr lang="en-US" sz="1050" dirty="0" smtClean="0"/>
                  <a:t>Saturation </a:t>
                </a:r>
                <a:r>
                  <a:rPr lang="en-US" sz="1050" dirty="0" smtClean="0">
                    <a:sym typeface="Wingdings" pitchFamily="2" charset="2"/>
                  </a:rPr>
                  <a:t> water vapor start to condense</a:t>
                </a:r>
              </a:p>
              <a:p>
                <a:pPr lvl="2"/>
                <a:endParaRPr lang="en-US" sz="1400" dirty="0" smtClean="0">
                  <a:sym typeface="Wingdings" pitchFamily="2" charset="2"/>
                </a:endParaRPr>
              </a:p>
              <a:p>
                <a:pPr lvl="2"/>
                <a:endParaRPr lang="en-US" sz="1400" dirty="0">
                  <a:sym typeface="Wingdings" pitchFamily="2" charset="2"/>
                </a:endParaRPr>
              </a:p>
              <a:p>
                <a:pPr lvl="2"/>
                <a:endParaRPr lang="en-US" sz="1400" dirty="0" smtClean="0">
                  <a:sym typeface="Wingdings" pitchFamily="2" charset="2"/>
                </a:endParaRPr>
              </a:p>
              <a:p>
                <a:pPr lvl="2"/>
                <a:endParaRPr lang="en-US" sz="1400" dirty="0" smtClean="0">
                  <a:sym typeface="Wingdings" pitchFamily="2" charset="2"/>
                </a:endParaRPr>
              </a:p>
              <a:p>
                <a:pPr lvl="2"/>
                <a:endParaRPr lang="en-US" sz="1400" dirty="0" smtClean="0">
                  <a:sym typeface="Wingdings" pitchFamily="2" charset="2"/>
                </a:endParaRPr>
              </a:p>
              <a:p>
                <a:pPr marL="688975" lvl="2" indent="0">
                  <a:buNone/>
                </a:pPr>
                <a:endParaRPr lang="en-US" sz="1400" dirty="0" smtClean="0">
                  <a:sym typeface="Wingdings" pitchFamily="2" charset="2"/>
                </a:endParaRPr>
              </a:p>
              <a:p>
                <a:pPr lvl="1"/>
                <a:r>
                  <a:rPr lang="en-US" sz="1400" dirty="0" smtClean="0">
                    <a:sym typeface="Wingdings" pitchFamily="2" charset="2"/>
                  </a:rPr>
                  <a:t>%RH change significantly with the temperature</a:t>
                </a:r>
              </a:p>
              <a:p>
                <a:pPr lvl="2"/>
                <a:r>
                  <a:rPr lang="en-US" sz="1400" dirty="0" smtClean="0">
                    <a:sym typeface="Wingdings" pitchFamily="2" charset="2"/>
                  </a:rPr>
                  <a:t>+1°C variation  -4%RH relative humidity</a:t>
                </a:r>
              </a:p>
              <a:p>
                <a:pPr marL="688975" lvl="2" indent="0">
                  <a:buNone/>
                </a:pPr>
                <a:r>
                  <a:rPr lang="en-US" sz="1400" i="1" u="sng" dirty="0" smtClean="0">
                    <a:sym typeface="Wingdings" pitchFamily="2" charset="2"/>
                  </a:rPr>
                  <a:t>Precise temperature measurement is needed</a:t>
                </a:r>
                <a:endParaRPr lang="en-US" sz="1400" dirty="0"/>
              </a:p>
              <a:p>
                <a:r>
                  <a:rPr lang="en-US" sz="1600" dirty="0" smtClean="0"/>
                  <a:t>Dew Point </a:t>
                </a:r>
                <a:r>
                  <a:rPr lang="en-US" sz="1600" dirty="0"/>
                  <a:t>- Temperature at which moisture condense (air is saturated) </a:t>
                </a:r>
                <a:endParaRPr lang="en-US" sz="1600" dirty="0" smtClean="0"/>
              </a:p>
              <a:p>
                <a:pPr lvl="1"/>
                <a:r>
                  <a:rPr lang="en-US" sz="1200" dirty="0" smtClean="0"/>
                  <a:t>to </a:t>
                </a:r>
                <a:r>
                  <a:rPr lang="en-US" sz="1200" dirty="0"/>
                  <a:t>identify this temperature a precise temperature sensor is </a:t>
                </a:r>
                <a:r>
                  <a:rPr lang="en-US" sz="1200" dirty="0" smtClean="0"/>
                  <a:t>needed.</a:t>
                </a:r>
              </a:p>
              <a:p>
                <a:pPr lvl="1"/>
                <a:r>
                  <a:rPr lang="en-US" sz="1200" dirty="0" smtClean="0"/>
                  <a:t>Avoiding the condensation is important is several application as </a:t>
                </a:r>
                <a:r>
                  <a:rPr lang="en-US" sz="1200" dirty="0"/>
                  <a:t>automatic windshield defog, industrial process </a:t>
                </a:r>
                <a:r>
                  <a:rPr lang="en-US" sz="1200" dirty="0" err="1"/>
                  <a:t>ect</a:t>
                </a:r>
                <a:r>
                  <a:rPr lang="en-US" sz="1200" dirty="0"/>
                  <a:t>.</a:t>
                </a:r>
                <a:endParaRPr lang="en-US" sz="1200" dirty="0" smtClean="0"/>
              </a:p>
              <a:p>
                <a:pPr lvl="1"/>
                <a:r>
                  <a:rPr lang="en-US" sz="1200" dirty="0" smtClean="0"/>
                  <a:t>Combination of accurate humidity and temperature sensor is needed</a:t>
                </a:r>
              </a:p>
              <a:p>
                <a:pPr marL="341312" lvl="1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375" y="1048467"/>
                <a:ext cx="8467725" cy="5212633"/>
              </a:xfrm>
              <a:blipFill rotWithShape="1">
                <a:blip r:embed="rId2"/>
                <a:stretch>
                  <a:fillRect l="-288" t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81867" y="2894383"/>
            <a:ext cx="2450266" cy="1152650"/>
            <a:chOff x="3589829" y="3106427"/>
            <a:chExt cx="2450266" cy="1152650"/>
          </a:xfrm>
        </p:grpSpPr>
        <p:sp>
          <p:nvSpPr>
            <p:cNvPr id="5" name="Rectangle 4"/>
            <p:cNvSpPr/>
            <p:nvPr/>
          </p:nvSpPr>
          <p:spPr>
            <a:xfrm>
              <a:off x="3589829" y="3106427"/>
              <a:ext cx="1219200" cy="1143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589829" y="3903031"/>
              <a:ext cx="1221638" cy="124376"/>
            </a:xfrm>
            <a:custGeom>
              <a:avLst/>
              <a:gdLst>
                <a:gd name="connsiteX0" fmla="*/ 0 w 1221638"/>
                <a:gd name="connsiteY0" fmla="*/ 51246 h 102453"/>
                <a:gd name="connsiteX1" fmla="*/ 204826 w 1221638"/>
                <a:gd name="connsiteY1" fmla="*/ 40 h 102453"/>
                <a:gd name="connsiteX2" fmla="*/ 453542 w 1221638"/>
                <a:gd name="connsiteY2" fmla="*/ 58562 h 102453"/>
                <a:gd name="connsiteX3" fmla="*/ 870509 w 1221638"/>
                <a:gd name="connsiteY3" fmla="*/ 21986 h 102453"/>
                <a:gd name="connsiteX4" fmla="*/ 1221638 w 1221638"/>
                <a:gd name="connsiteY4" fmla="*/ 102453 h 102453"/>
                <a:gd name="connsiteX5" fmla="*/ 1221638 w 1221638"/>
                <a:gd name="connsiteY5" fmla="*/ 102453 h 10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1638" h="102453">
                  <a:moveTo>
                    <a:pt x="0" y="51246"/>
                  </a:moveTo>
                  <a:cubicBezTo>
                    <a:pt x="64618" y="25033"/>
                    <a:pt x="129236" y="-1179"/>
                    <a:pt x="204826" y="40"/>
                  </a:cubicBezTo>
                  <a:cubicBezTo>
                    <a:pt x="280416" y="1259"/>
                    <a:pt x="342595" y="54904"/>
                    <a:pt x="453542" y="58562"/>
                  </a:cubicBezTo>
                  <a:cubicBezTo>
                    <a:pt x="564489" y="62220"/>
                    <a:pt x="742493" y="14671"/>
                    <a:pt x="870509" y="21986"/>
                  </a:cubicBezTo>
                  <a:cubicBezTo>
                    <a:pt x="998525" y="29301"/>
                    <a:pt x="1221638" y="102453"/>
                    <a:pt x="1221638" y="102453"/>
                  </a:cubicBezTo>
                  <a:lnTo>
                    <a:pt x="1221638" y="102453"/>
                  </a:lnTo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9829" y="3968887"/>
              <a:ext cx="1219200" cy="2901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4638044" y="3915964"/>
              <a:ext cx="405012" cy="1853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43056" y="3785159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Water</a:t>
              </a:r>
              <a:endParaRPr 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738512" y="3348037"/>
              <a:ext cx="52039" cy="59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90912" y="3649117"/>
              <a:ext cx="52039" cy="59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36596" y="3652837"/>
              <a:ext cx="52039" cy="59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95712" y="3411235"/>
              <a:ext cx="52039" cy="59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59622" y="3563635"/>
              <a:ext cx="52039" cy="59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612022" y="3351769"/>
              <a:ext cx="52039" cy="59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8812" y="3145900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Water Vapor</a:t>
              </a:r>
              <a:endParaRPr lang="en-US" sz="105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511661" y="3272858"/>
              <a:ext cx="587151" cy="290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7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41" y="1050768"/>
            <a:ext cx="2839844" cy="5605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4290" y="2379029"/>
            <a:ext cx="3060310" cy="16502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TI’s Humidity Sensing Solution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619546" y="1182210"/>
            <a:ext cx="274320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000000"/>
                </a:solidFill>
              </a:rPr>
              <a:t>Fringe capacitance changes as water is absorbed/desorbed by polyimide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55157" y="4836397"/>
            <a:ext cx="3471978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000000"/>
                </a:solidFill>
              </a:rPr>
              <a:t>Readout electronics converts cap value variation into RH value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69739" y="2729923"/>
            <a:ext cx="4242815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000000"/>
                </a:solidFill>
              </a:rPr>
              <a:t>Sensor is integrated using standard technology </a:t>
            </a:r>
          </a:p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rgbClr val="000000"/>
                </a:solidFill>
              </a:rPr>
              <a:t>(sensor cross-section)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92" y="4669221"/>
            <a:ext cx="3009667" cy="105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641" y="1611302"/>
            <a:ext cx="2839844" cy="3387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1104" y="1459481"/>
            <a:ext cx="572429" cy="1693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77777" y="1441943"/>
            <a:ext cx="572429" cy="1693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12457" y="1215893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85723" y="1308821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397109" y="1230767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42075" y="1286525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29491" y="1230773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41350" y="1189889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49645" y="1349723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02045" y="989177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40320" y="1155983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559170" y="1051208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363801" y="1037501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96771" y="1033787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1641" y="113771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Polyimide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147804" y="1428744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Metal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2225303" y="1406266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Metal</a:t>
            </a:r>
            <a:endParaRPr lang="en-US" sz="9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67987" y="1127571"/>
            <a:ext cx="459057" cy="694196"/>
            <a:chOff x="3722650" y="1351420"/>
            <a:chExt cx="459057" cy="694196"/>
          </a:xfrm>
        </p:grpSpPr>
        <p:grpSp>
          <p:nvGrpSpPr>
            <p:cNvPr id="20" name="Group 19"/>
            <p:cNvGrpSpPr/>
            <p:nvPr/>
          </p:nvGrpSpPr>
          <p:grpSpPr>
            <a:xfrm>
              <a:off x="3755175" y="1351420"/>
              <a:ext cx="394009" cy="694196"/>
              <a:chOff x="3949392" y="1335183"/>
              <a:chExt cx="394009" cy="69419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146396" y="1335183"/>
                <a:ext cx="0" cy="288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949392" y="1634267"/>
                <a:ext cx="3940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49392" y="1734629"/>
                <a:ext cx="3940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46396" y="1741270"/>
                <a:ext cx="0" cy="288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722650" y="1473060"/>
              <a:ext cx="459057" cy="466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50123" y="1033787"/>
            <a:ext cx="482879" cy="209550"/>
            <a:chOff x="1574048" y="2033587"/>
            <a:chExt cx="482879" cy="209550"/>
          </a:xfrm>
        </p:grpSpPr>
        <p:grpSp>
          <p:nvGrpSpPr>
            <p:cNvPr id="24" name="Group 23"/>
            <p:cNvGrpSpPr/>
            <p:nvPr/>
          </p:nvGrpSpPr>
          <p:grpSpPr>
            <a:xfrm>
              <a:off x="1574048" y="2033587"/>
              <a:ext cx="482879" cy="209550"/>
              <a:chOff x="1574048" y="2033587"/>
              <a:chExt cx="482879" cy="2095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574048" y="2138362"/>
                <a:ext cx="189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763636" y="2033587"/>
                <a:ext cx="0" cy="209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49361" y="2033587"/>
                <a:ext cx="0" cy="209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67339" y="2138362"/>
                <a:ext cx="1895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611236" y="2033587"/>
              <a:ext cx="367980" cy="209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rc 28"/>
          <p:cNvSpPr/>
          <p:nvPr/>
        </p:nvSpPr>
        <p:spPr>
          <a:xfrm rot="19131508">
            <a:off x="1439763" y="1403081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9131508">
            <a:off x="1338959" y="1332857"/>
            <a:ext cx="1116009" cy="10327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40120" y="941552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168770" y="903452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940170" y="884402"/>
            <a:ext cx="61591" cy="615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34000" y="100806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Working Principles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133003" y="3571875"/>
            <a:ext cx="1381722" cy="334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1257" y="3793428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Upper metal layer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62575" y="2627693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Implementation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27421" y="3337657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Polyimide</a:t>
            </a:r>
            <a:endParaRPr lang="en-US" sz="1000" b="1" dirty="0"/>
          </a:p>
        </p:txBody>
      </p:sp>
      <p:cxnSp>
        <p:nvCxnSpPr>
          <p:cNvPr id="39" name="Straight Arrow Connector 38"/>
          <p:cNvCxnSpPr>
            <a:stCxn id="66" idx="1"/>
          </p:cNvCxnSpPr>
          <p:nvPr/>
        </p:nvCxnSpPr>
        <p:spPr>
          <a:xfrm flipH="1" flipV="1">
            <a:off x="3143251" y="2990850"/>
            <a:ext cx="484170" cy="46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14975" y="470559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Block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8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Sensing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5334000"/>
            <a:ext cx="14478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HDD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5334000"/>
            <a:ext cx="5029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Adjust physical parameters to maximize performance (e.g., head height)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95800"/>
            <a:ext cx="1447800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Mobile devices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5000" y="4495800"/>
            <a:ext cx="5029200" cy="76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Remote weather station, sports/exercise, health, Humidifier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1974393"/>
            <a:ext cx="1447800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White goods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5000" y="1974393"/>
            <a:ext cx="5029200" cy="76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Washer, microwave, dryer, dishwasher, refrigerator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2819400"/>
            <a:ext cx="14478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HVAC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5000" y="2819400"/>
            <a:ext cx="5029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Building control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1000" y="3657600"/>
            <a:ext cx="1447800" cy="76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Printers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0" y="3657600"/>
            <a:ext cx="5029200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Modify print speed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1143000"/>
            <a:ext cx="1447800" cy="762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Automotive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5000" y="1143000"/>
            <a:ext cx="5029200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HVAC, fog detection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5280025"/>
            <a:ext cx="8763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4495800"/>
            <a:ext cx="91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42" y="1978361"/>
            <a:ext cx="18208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6" y="2819400"/>
            <a:ext cx="10747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5" y="3657600"/>
            <a:ext cx="815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4" y="1143000"/>
            <a:ext cx="1104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HDC </a:t>
            </a:r>
            <a:r>
              <a:rPr lang="en-US" dirty="0" smtClean="0">
                <a:solidFill>
                  <a:schemeClr val="tx2"/>
                </a:solidFill>
              </a:rPr>
              <a:t>Competition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16812"/>
              </p:ext>
            </p:extLst>
          </p:nvPr>
        </p:nvGraphicFramePr>
        <p:xfrm>
          <a:off x="144780" y="1050270"/>
          <a:ext cx="8730993" cy="3981327"/>
        </p:xfrm>
        <a:graphic>
          <a:graphicData uri="http://schemas.openxmlformats.org/drawingml/2006/table">
            <a:tbl>
              <a:tblPr firstRow="1" bandRow="1"/>
              <a:tblGrid>
                <a:gridCol w="1746930"/>
                <a:gridCol w="1552530"/>
                <a:gridCol w="1424940"/>
                <a:gridCol w="1249680"/>
                <a:gridCol w="1314623"/>
                <a:gridCol w="1442290"/>
              </a:tblGrid>
              <a:tr h="29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Company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TI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COMP A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COMP 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COMP C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COMP 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lumMod val="75000"/>
                      </a:srgbClr>
                    </a:solidFill>
                  </a:tcPr>
                </a:tc>
              </a:tr>
              <a:tr h="266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Size (mm)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1.59 x 2.04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3x3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3x3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2x2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3x3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2x2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66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Package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WCSP-8 / DFN-6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DFN-6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DFN-4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DFN-6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LGA-6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</a:tr>
              <a:tr h="266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V</a:t>
                      </a:r>
                      <a:r>
                        <a:rPr lang="en-US" sz="1200" b="0" baseline="-25000" dirty="0" smtClean="0">
                          <a:latin typeface="Calibri" pitchFamily="34" charset="0"/>
                        </a:rPr>
                        <a:t>DD</a:t>
                      </a:r>
                      <a:r>
                        <a:rPr lang="en-US" sz="1200" b="0" baseline="0" dirty="0" smtClean="0">
                          <a:latin typeface="Calibri" pitchFamily="34" charset="0"/>
                        </a:rPr>
                        <a:t> (V)</a:t>
                      </a:r>
                      <a:endParaRPr lang="en-US" sz="1200" b="0" baseline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2.7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÷ 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5.5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2.1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÷ </a:t>
                      </a:r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3.6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1.62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 ÷ 1.98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1.9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 ÷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3.6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1.71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÷ </a:t>
                      </a:r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3.6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002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Resolution Max</a:t>
                      </a:r>
                      <a:r>
                        <a:rPr lang="en-US" sz="1200" b="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0" dirty="0" smtClean="0">
                          <a:latin typeface="Calibri" pitchFamily="34" charset="0"/>
                        </a:rPr>
                        <a:t>(%RH)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14-bit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12-bit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12-bit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12-bit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16-bit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</a:tr>
              <a:tr h="444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Isupply @ 1/s</a:t>
                      </a:r>
                    </a:p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( Hum</a:t>
                      </a:r>
                      <a:r>
                        <a:rPr lang="en-US" sz="1200" b="0" baseline="0" dirty="0" smtClean="0">
                          <a:latin typeface="Calibri" pitchFamily="34" charset="0"/>
                        </a:rPr>
                        <a:t>+Temp </a:t>
                      </a:r>
                    </a:p>
                    <a:p>
                      <a:r>
                        <a:rPr lang="en-US" sz="1200" b="0" baseline="0" dirty="0" smtClean="0">
                          <a:latin typeface="Calibri" pitchFamily="34" charset="0"/>
                        </a:rPr>
                        <a:t>11bit resolution) (uA)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1.1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6.5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4.8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6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Accuracy (%RH)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±2</a:t>
                      </a:r>
                      <a:endParaRPr lang="en-US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±3 // ±2 // ±1.8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±5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±4 // ±3</a:t>
                      </a:r>
                      <a:endParaRPr lang="en-US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±3</a:t>
                      </a:r>
                      <a:endParaRPr lang="en-US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Temp acc (degC)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±0.5</a:t>
                      </a:r>
                      <a:endParaRPr lang="en-US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±0.45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±0.5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±0.4</a:t>
                      </a:r>
                      <a:endParaRPr lang="en-US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±1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2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Operating</a:t>
                      </a:r>
                      <a:r>
                        <a:rPr lang="en-US" sz="1200" b="0" baseline="0" dirty="0" smtClean="0">
                          <a:latin typeface="Calibri" pitchFamily="34" charset="0"/>
                        </a:rPr>
                        <a:t> Range (%RH)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baseline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0 – 100 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baseline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0 – 100 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0 – 100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baseline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0 – 100 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0 – 100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5C5"/>
                    </a:solidFill>
                  </a:tcPr>
                </a:tc>
              </a:tr>
              <a:tr h="266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Interface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I2C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SPI / I2C / PWM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I2C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I2C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I2C/SPI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44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latin typeface="Calibri" pitchFamily="34" charset="0"/>
                        </a:rPr>
                        <a:t>Operating</a:t>
                      </a:r>
                      <a:r>
                        <a:rPr lang="en-US" sz="1200" b="0" baseline="0" dirty="0" smtClean="0">
                          <a:latin typeface="Calibri" pitchFamily="34" charset="0"/>
                        </a:rPr>
                        <a:t> Range (degC)</a:t>
                      </a:r>
                      <a:endParaRPr lang="en-US" sz="1200" b="0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-40 to +125</a:t>
                      </a:r>
                      <a:endParaRPr lang="en-US" sz="1200" b="0" dirty="0" smtClean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-40 to +125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-30 to +100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anose="020F0502020204030204" pitchFamily="34" charset="0"/>
                        </a:rPr>
                        <a:t>-40 to +125</a:t>
                      </a:r>
                      <a:endParaRPr lang="en-US" sz="1200" b="0" dirty="0" smtClean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Calibri" pitchFamily="34" charset="0"/>
                          <a:cs typeface="Calibri" panose="020F0502020204030204" pitchFamily="34" charset="0"/>
                        </a:rPr>
                        <a:t>-25 to +85</a:t>
                      </a:r>
                      <a:endParaRPr lang="en-US" sz="1200" b="0" dirty="0"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4780" y="5592106"/>
            <a:ext cx="1491992" cy="5026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6772" y="5593557"/>
            <a:ext cx="7239000" cy="50260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Smallest Size with WCSP	2.   Lowest Power 	3.   High accuracy</a:t>
            </a:r>
          </a:p>
        </p:txBody>
      </p:sp>
    </p:spTree>
    <p:extLst>
      <p:ext uri="{BB962C8B-B14F-4D97-AF65-F5344CB8AC3E}">
        <p14:creationId xmlns:p14="http://schemas.microsoft.com/office/powerpoint/2010/main" val="41663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027613" y="1411288"/>
            <a:ext cx="4010025" cy="178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Completely integrated humidity and temperature IC provides guaranteed performance</a:t>
            </a:r>
          </a:p>
          <a:p>
            <a:pPr marL="228600" indent="-22860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Fully calibrated sensor enables quick time-to-market</a:t>
            </a:r>
          </a:p>
          <a:p>
            <a:pPr marL="228600" indent="-22860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Very low power consumption</a:t>
            </a:r>
          </a:p>
          <a:p>
            <a:pPr marL="228600" indent="-22860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Small package size supports compact designs</a:t>
            </a:r>
          </a:p>
        </p:txBody>
      </p:sp>
      <p:sp>
        <p:nvSpPr>
          <p:cNvPr id="7172" name="Rectangle 14"/>
          <p:cNvSpPr>
            <a:spLocks noChangeArrowheads="1"/>
          </p:cNvSpPr>
          <p:nvPr/>
        </p:nvSpPr>
        <p:spPr bwMode="auto">
          <a:xfrm>
            <a:off x="269874" y="4267200"/>
            <a:ext cx="4606925" cy="34290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b="1" dirty="0">
                <a:solidFill>
                  <a:srgbClr val="FFFFFF"/>
                </a:solidFill>
                <a:cs typeface="Arial" pitchFamily="34" charset="0"/>
              </a:rPr>
              <a:t>Applications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874" y="4572000"/>
            <a:ext cx="4606925" cy="1562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HVAC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White goods (dryer, fridge, microwave, dishwasher)</a:t>
            </a:r>
          </a:p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Printers</a:t>
            </a:r>
          </a:p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Handheld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Meters</a:t>
            </a:r>
          </a:p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Camera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Defog</a:t>
            </a:r>
          </a:p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Smart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Thermostats and Room Monitors</a:t>
            </a:r>
          </a:p>
          <a:p>
            <a:pPr marL="171450" indent="-171450" defTabSz="912813" eaLnBrk="0" hangingPunct="0"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Medical Devices</a:t>
            </a:r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>
            <a:off x="269875" y="1066800"/>
            <a:ext cx="4606925" cy="34290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b="1">
                <a:solidFill>
                  <a:srgbClr val="FFFFFF"/>
                </a:solidFill>
                <a:cs typeface="Arial" pitchFamily="34" charset="0"/>
              </a:rPr>
              <a:t>Features</a:t>
            </a:r>
          </a:p>
        </p:txBody>
      </p:sp>
      <p:sp>
        <p:nvSpPr>
          <p:cNvPr id="7175" name="Rectangle 14"/>
          <p:cNvSpPr>
            <a:spLocks noChangeArrowheads="1"/>
          </p:cNvSpPr>
          <p:nvPr/>
        </p:nvSpPr>
        <p:spPr bwMode="auto">
          <a:xfrm>
            <a:off x="5027613" y="1066800"/>
            <a:ext cx="4010025" cy="344488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b="1">
                <a:solidFill>
                  <a:srgbClr val="FFFFFF"/>
                </a:solidFill>
                <a:cs typeface="Arial" pitchFamily="34" charset="0"/>
              </a:rPr>
              <a:t>Benefits</a:t>
            </a:r>
          </a:p>
        </p:txBody>
      </p:sp>
      <p:sp>
        <p:nvSpPr>
          <p:cNvPr id="7176" name="Title 1"/>
          <p:cNvSpPr>
            <a:spLocks noGrp="1"/>
          </p:cNvSpPr>
          <p:nvPr>
            <p:ph type="title"/>
          </p:nvPr>
        </p:nvSpPr>
        <p:spPr>
          <a:xfrm>
            <a:off x="272340" y="158769"/>
            <a:ext cx="8458200" cy="8842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HDC1000/1050</a:t>
            </a:r>
            <a:br>
              <a:rPr lang="en-US" sz="3200" b="1" dirty="0" smtClean="0"/>
            </a:br>
            <a:r>
              <a:rPr lang="en-US" sz="2800" b="1" dirty="0" smtClean="0">
                <a:solidFill>
                  <a:schemeClr val="tx1"/>
                </a:solidFill>
              </a:rPr>
              <a:t>Humidity &amp; Temperature Sensor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5951" y="6019800"/>
            <a:ext cx="6689326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HDC1000 Samples : now – RTM July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HDC1050 Samples: Q2’14– RTM November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9875" y="1371600"/>
            <a:ext cx="4606925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Relative Humidity Range    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	0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% to 100%</a:t>
            </a: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Humidity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Accuracy	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±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2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%</a:t>
            </a: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Typical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Drift	&lt;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0.5%/</a:t>
            </a:r>
            <a:r>
              <a:rPr lang="en-US" sz="1400" dirty="0" err="1">
                <a:solidFill>
                  <a:srgbClr val="000000"/>
                </a:solidFill>
                <a:ea typeface="ＭＳ Ｐゴシック" pitchFamily="34" charset="-128"/>
              </a:rPr>
              <a:t>yr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Supply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Current (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Measuring)	180uA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 err="1" smtClean="0">
                <a:solidFill>
                  <a:srgbClr val="000000"/>
                </a:solidFill>
                <a:ea typeface="ＭＳ Ｐゴシック" pitchFamily="34" charset="-128"/>
              </a:rPr>
              <a:t>Avg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 Supply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Current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(@1sps)	1.1uA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Temperature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Accuracy	±0.5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ºC</a:t>
            </a: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Temperature Range (Operating)	-20ºC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+85ºC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Temperature Range (Functional)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-40ºC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+125ºC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Operating Voltage	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V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5V</a:t>
            </a:r>
            <a:endParaRPr lang="en-US" sz="14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28600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Package</a:t>
            </a:r>
          </a:p>
          <a:p>
            <a:pPr marL="685800" lvl="1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8 pin WCSP HDC1000 (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1.59mm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x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2.04mm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)</a:t>
            </a:r>
          </a:p>
          <a:p>
            <a:pPr marL="685800" lvl="1" indent="-228600" defTabSz="912813" eaLnBrk="0" hangingPunct="0">
              <a:buFont typeface="Wingdings" pitchFamily="2" charset="2"/>
              <a:buChar char="§"/>
              <a:tabLst>
                <a:tab pos="3084513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6 pin </a:t>
            </a:r>
            <a:r>
              <a:rPr lang="en-US" sz="1400" dirty="0" smtClean="0">
                <a:solidFill>
                  <a:srgbClr val="000000"/>
                </a:solidFill>
                <a:ea typeface="ＭＳ Ｐゴシック" pitchFamily="34" charset="-128"/>
              </a:rPr>
              <a:t>DFN 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HDC1050 (3mm x 3mm)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202474" y="3729917"/>
            <a:ext cx="3660301" cy="1657350"/>
            <a:chOff x="4114800" y="3886200"/>
            <a:chExt cx="5700910" cy="1876425"/>
          </a:xfrm>
        </p:grpSpPr>
        <p:sp>
          <p:nvSpPr>
            <p:cNvPr id="13" name="Rectangle 12"/>
            <p:cNvSpPr/>
            <p:nvPr/>
          </p:nvSpPr>
          <p:spPr>
            <a:xfrm>
              <a:off x="4114800" y="3886200"/>
              <a:ext cx="5500383" cy="1876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900" b="1" dirty="0">
                <a:solidFill>
                  <a:srgbClr val="DE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69905" y="4442423"/>
              <a:ext cx="914400" cy="1143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8816" y="4008602"/>
              <a:ext cx="1745090" cy="936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900" dirty="0" smtClean="0">
                <a:solidFill>
                  <a:srgbClr val="FFFFFF"/>
                </a:solidFill>
              </a:endParaRPr>
            </a:p>
            <a:p>
              <a:pPr algn="ctr"/>
              <a:endParaRPr lang="en-US" sz="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900" b="1" dirty="0" smtClean="0">
                  <a:solidFill>
                    <a:srgbClr val="000000"/>
                  </a:solidFill>
                </a:rPr>
                <a:t>CDC</a:t>
              </a:r>
              <a:endParaRPr lang="en-US" sz="9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7088376" y="4408996"/>
              <a:ext cx="427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6063971" y="4428861"/>
              <a:ext cx="824998" cy="2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26579" y="4820731"/>
              <a:ext cx="4010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26579" y="4985940"/>
              <a:ext cx="4010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827105" y="4985940"/>
              <a:ext cx="0" cy="3304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26579" y="5316358"/>
              <a:ext cx="4010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07215" y="5398962"/>
              <a:ext cx="2397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74057" y="5481567"/>
              <a:ext cx="106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827105" y="4415920"/>
              <a:ext cx="0" cy="4048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26579" y="4572917"/>
              <a:ext cx="401053" cy="66083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827106" y="4415920"/>
              <a:ext cx="1015712" cy="104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1"/>
            </p:cNvCxnSpPr>
            <p:nvPr/>
          </p:nvCxnSpPr>
          <p:spPr>
            <a:xfrm flipH="1">
              <a:off x="8715416" y="4421625"/>
              <a:ext cx="2981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9013604" y="4008602"/>
              <a:ext cx="401053" cy="8260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I2C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9414657" y="4418030"/>
              <a:ext cx="40105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472243" y="4095970"/>
              <a:ext cx="1281113" cy="6608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Calibration &amp; Temp Compensation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 flipH="1">
              <a:off x="6319692" y="4098443"/>
              <a:ext cx="768684" cy="660836"/>
            </a:xfrm>
            <a:prstGeom prst="homePlat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Symbol" pitchFamily="18" charset="2"/>
                </a:rPr>
                <a:t>S-D</a:t>
              </a:r>
            </a:p>
            <a:p>
              <a:pPr algn="ctr"/>
              <a:r>
                <a:rPr lang="en-US" sz="900" dirty="0" smtClean="0">
                  <a:solidFill>
                    <a:srgbClr val="FFFFFF"/>
                  </a:solidFill>
                </a:rPr>
                <a:t>ADC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1766" y="5173330"/>
              <a:ext cx="802105" cy="4956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Temp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5553245" y="4162263"/>
              <a:ext cx="578231" cy="534737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182880" rtlCol="0" anchor="ctr"/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</a:rPr>
                <a:t>C2V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1690" y="5029277"/>
              <a:ext cx="895350" cy="5737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EEPROM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0" idx="2"/>
            </p:cNvCxnSpPr>
            <p:nvPr/>
          </p:nvCxnSpPr>
          <p:spPr>
            <a:xfrm>
              <a:off x="8112800" y="4756806"/>
              <a:ext cx="0" cy="281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402297" y="4162077"/>
              <a:ext cx="1186419" cy="261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</a:rPr>
                <a:t>Polyimide 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6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HDC1000 Humidity accuracy @ 25 °C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6" y="1582057"/>
            <a:ext cx="8741633" cy="352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286" y="5109028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Typical value</a:t>
            </a:r>
            <a:endParaRPr lang="en-US" sz="1200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38628" y="2859314"/>
            <a:ext cx="74313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8628" y="3984898"/>
            <a:ext cx="74313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09131" y="2643870"/>
            <a:ext cx="521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Limit </a:t>
            </a:r>
          </a:p>
          <a:p>
            <a:r>
              <a:rPr lang="en-US" sz="1100" dirty="0" smtClean="0">
                <a:solidFill>
                  <a:srgbClr val="0070C0"/>
                </a:solidFill>
              </a:rPr>
              <a:t>Spec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9131" y="3754214"/>
            <a:ext cx="521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Limit </a:t>
            </a:r>
          </a:p>
          <a:p>
            <a:r>
              <a:rPr lang="en-US" sz="1100" dirty="0" smtClean="0">
                <a:solidFill>
                  <a:srgbClr val="0070C0"/>
                </a:solidFill>
              </a:rPr>
              <a:t>Spec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5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6" y="1585594"/>
            <a:ext cx="8741632" cy="352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HDC1000 </a:t>
            </a:r>
            <a:br>
              <a:rPr lang="en-US" dirty="0" smtClean="0"/>
            </a:br>
            <a:r>
              <a:rPr lang="en-US" dirty="0" smtClean="0"/>
              <a:t>Humidity accuracy over temperate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93420" y="2994660"/>
            <a:ext cx="74232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" y="3863340"/>
            <a:ext cx="742329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55759" y="2811780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Main competitor</a:t>
            </a:r>
          </a:p>
          <a:p>
            <a:r>
              <a:rPr lang="en-US" sz="800" dirty="0" smtClean="0">
                <a:solidFill>
                  <a:srgbClr val="0070C0"/>
                </a:solidFill>
              </a:rPr>
              <a:t>performances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51" y="5136197"/>
            <a:ext cx="117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Typical value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5838366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AD20049DE644BB1D691927A2A26A0" ma:contentTypeVersion="0" ma:contentTypeDescription="Create a new document." ma:contentTypeScope="" ma:versionID="5be1590c75d5a6841188da565093c3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5893D-7F6A-4898-B0DA-C3A6BF32D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D8E8A6D-F5F8-4CCB-866F-AA1A3EE26D7F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DC3772-807E-47B4-842A-B312226AAC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9495</TotalTime>
  <Words>706</Words>
  <Application>Microsoft Office PowerPoint</Application>
  <PresentationFormat>On-screen Show (4:3)</PresentationFormat>
  <Paragraphs>255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FinalPowerpoint</vt:lpstr>
      <vt:lpstr>1_FinalPowerpoint</vt:lpstr>
      <vt:lpstr>Humidity Sensor April 2014 </vt:lpstr>
      <vt:lpstr>Outline</vt:lpstr>
      <vt:lpstr>An Introduction to Humidity</vt:lpstr>
      <vt:lpstr>TI’s Humidity Sensing Solution</vt:lpstr>
      <vt:lpstr>Humidity Sensing Applications</vt:lpstr>
      <vt:lpstr>HDC Competition</vt:lpstr>
      <vt:lpstr>HDC1000/1050 Humidity &amp; Temperature Sensor</vt:lpstr>
      <vt:lpstr>HDC1000 Humidity accuracy @ 25 °C</vt:lpstr>
      <vt:lpstr>HDC1000  Humidity accuracy over temperate</vt:lpstr>
      <vt:lpstr>Packages Descriptions</vt:lpstr>
      <vt:lpstr>Humidity Sensing Roadmap Sample Dates</vt:lpstr>
      <vt:lpstr>HDC1000 EVM </vt:lpstr>
      <vt:lpstr>EVM GUI interface</vt:lpstr>
      <vt:lpstr>Summary</vt:lpstr>
      <vt:lpstr>Thanks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Mascotto, Massimo</dc:creator>
  <cp:lastModifiedBy>Mascotto, Massimo</cp:lastModifiedBy>
  <cp:revision>372</cp:revision>
  <cp:lastPrinted>2013-08-31T16:04:13Z</cp:lastPrinted>
  <dcterms:created xsi:type="dcterms:W3CDTF">2007-12-19T20:51:45Z</dcterms:created>
  <dcterms:modified xsi:type="dcterms:W3CDTF">2014-04-18T08:07:28Z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0x010100C89AD20049DE644BB1D691927A2A26A0</vt:lpwstr>
  </property>
</Properties>
</file>