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Wilkommen zum heutigen Workshop über die Web Neural Network API - Neuronale Netze im Web.</a:t>
            </a:r>
            <a:br>
              <a:rPr lang="en"/>
            </a:br>
            <a:r>
              <a:rPr lang="en"/>
              <a:t>Bevor wir anfangen will ich nochmal daran erinnern, dass bitte alle das Repo zum Workshop zumindest geklont und die NPM Module installiert haben. Wer das noch nicht hat, bitte jetzt machen.</a:t>
            </a:r>
            <a:br>
              <a:rPr lang="en"/>
            </a:br>
            <a:r>
              <a:rPr lang="en"/>
              <a:t>Gab es bei den andren Probleme beim Starten?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323d6c85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323d6c85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 Ende wird die Summe der Ausgaben des Hidden Layers durch die Aktivierungsfunktion des Output Layers geschickt und wir </a:t>
            </a:r>
            <a:r>
              <a:rPr lang="en"/>
              <a:t>erhalten</a:t>
            </a:r>
            <a:r>
              <a:rPr lang="en"/>
              <a:t> das Ergebnis unseres neuronalen Netzes: 0.869.</a:t>
            </a:r>
            <a:br>
              <a:rPr lang="en"/>
            </a:br>
            <a:r>
              <a:rPr lang="en"/>
              <a:t>Was dieser Wert </a:t>
            </a:r>
            <a:r>
              <a:rPr lang="en"/>
              <a:t>repräsentiert, ist</a:t>
            </a:r>
            <a:r>
              <a:rPr lang="en"/>
              <a:t> vom zu lösenden Problem abhängig. Es kann eine </a:t>
            </a:r>
            <a:r>
              <a:rPr lang="en"/>
              <a:t>Wahrscheinlichkeit</a:t>
            </a:r>
            <a:r>
              <a:rPr lang="en"/>
              <a:t> sein oder eine x-Koordinate. Dies ist </a:t>
            </a:r>
            <a:r>
              <a:rPr lang="en"/>
              <a:t>natürlich</a:t>
            </a:r>
            <a:r>
              <a:rPr lang="en"/>
              <a:t> nur ein </a:t>
            </a:r>
            <a:r>
              <a:rPr lang="en"/>
              <a:t>einfaches</a:t>
            </a:r>
            <a:r>
              <a:rPr lang="en"/>
              <a:t> Beispiel. Oft gibt es bei </a:t>
            </a:r>
            <a:r>
              <a:rPr lang="en"/>
              <a:t>Klassifizierung Problemen</a:t>
            </a:r>
            <a:r>
              <a:rPr lang="en"/>
              <a:t> eine </a:t>
            </a:r>
            <a:r>
              <a:rPr lang="en"/>
              <a:t>gewisse</a:t>
            </a:r>
            <a:r>
              <a:rPr lang="en"/>
              <a:t> Anzahl an </a:t>
            </a:r>
            <a:r>
              <a:rPr lang="en"/>
              <a:t>Labels, in die</a:t>
            </a:r>
            <a:r>
              <a:rPr lang="en"/>
              <a:t> etwas eingeordnet wird. Dann gibt es pro Label einen Output Layer und das Ergebnis repräsentiert die Wahrscheinlichkeit, dass dieses spezielle Label die Eingabe beschreibt. Ein Beispiel dazu könnt </a:t>
            </a:r>
            <a:r>
              <a:rPr lang="en"/>
              <a:t>ihr</a:t>
            </a:r>
            <a:r>
              <a:rPr lang="en"/>
              <a:t> in Aufgabe 2 testen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1ace01e6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1ace01e6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Bevor wir die Einführung </a:t>
            </a:r>
            <a:r>
              <a:rPr lang="en"/>
              <a:t>abschließen</a:t>
            </a:r>
            <a:r>
              <a:rPr lang="en"/>
              <a:t> </a:t>
            </a:r>
            <a:r>
              <a:rPr lang="en"/>
              <a:t>können, gibt</a:t>
            </a:r>
            <a:r>
              <a:rPr lang="en"/>
              <a:t> es noch einen </a:t>
            </a:r>
            <a:r>
              <a:rPr lang="en"/>
              <a:t>Begriff, den</a:t>
            </a:r>
            <a:r>
              <a:rPr lang="en"/>
              <a:t> ich definieren möchte: Tensor. Warum? </a:t>
            </a:r>
            <a:endParaRPr/>
          </a:p>
          <a:p>
            <a:pPr indent="0" lvl="0" marL="0" rtl="0" algn="l">
              <a:spcBef>
                <a:spcPts val="0"/>
              </a:spcBef>
              <a:spcAft>
                <a:spcPts val="0"/>
              </a:spcAft>
              <a:buNone/>
            </a:pPr>
            <a:r>
              <a:rPr lang="en"/>
              <a:t>Denn Tensoren sind die Eingaben für neuronale Netze</a:t>
            </a:r>
            <a:endParaRPr/>
          </a:p>
          <a:p>
            <a:pPr indent="0" lvl="0" marL="0" rtl="0" algn="l">
              <a:spcBef>
                <a:spcPts val="0"/>
              </a:spcBef>
              <a:spcAft>
                <a:spcPts val="0"/>
              </a:spcAft>
              <a:buNone/>
            </a:pPr>
            <a:r>
              <a:rPr lang="en"/>
              <a:t>Tensor ist in der Informatik ein Sammelbegriff für verschiedene Arten von Arrays.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Jeder Tensor besteht </a:t>
            </a:r>
            <a:r>
              <a:rPr lang="en"/>
              <a:t>aus N</a:t>
            </a:r>
            <a:r>
              <a:rPr lang="en"/>
              <a:t> Dimensionen, die </a:t>
            </a:r>
            <a:r>
              <a:rPr lang="en"/>
              <a:t>durch</a:t>
            </a:r>
            <a:r>
              <a:rPr lang="en"/>
              <a:t> seinen Rank </a:t>
            </a:r>
            <a:r>
              <a:rPr lang="en"/>
              <a:t>angegeben</a:t>
            </a:r>
            <a:r>
              <a:rPr lang="en"/>
              <a:t> werden. Den Rank eines Tensors kann auch aus der Anzahl an Indizes abgelesen werden, die gebraucht </a:t>
            </a:r>
            <a:r>
              <a:rPr lang="en"/>
              <a:t>werden,</a:t>
            </a:r>
            <a:r>
              <a:rPr lang="en"/>
              <a:t> um auf ein bestimmtes Element zuzugreifen.</a:t>
            </a:r>
            <a:endParaRPr/>
          </a:p>
          <a:p>
            <a:pPr indent="0" lvl="0" marL="0" rtl="0" algn="l">
              <a:spcBef>
                <a:spcPts val="0"/>
              </a:spcBef>
              <a:spcAft>
                <a:spcPts val="0"/>
              </a:spcAft>
              <a:buNone/>
            </a:pPr>
            <a:r>
              <a:rPr lang="en"/>
              <a:t>Ich </a:t>
            </a:r>
            <a:r>
              <a:rPr lang="en"/>
              <a:t>habe</a:t>
            </a:r>
            <a:r>
              <a:rPr lang="en"/>
              <a:t> hier mal die ersten 4 Tensoren nach deren Rank aufgelistet. Eine Zahl ist ein Tensor vom Rank 0. Hier wird </a:t>
            </a:r>
            <a:r>
              <a:rPr lang="en"/>
              <a:t>kein</a:t>
            </a:r>
            <a:r>
              <a:rPr lang="en"/>
              <a:t> Index </a:t>
            </a:r>
            <a:r>
              <a:rPr lang="en"/>
              <a:t>benötigt, um das</a:t>
            </a:r>
            <a:r>
              <a:rPr lang="en"/>
              <a:t> Element zu bekommen. Bei einem normalen Array sprechen, bei dem wir einen Index </a:t>
            </a:r>
            <a:r>
              <a:rPr lang="en"/>
              <a:t>benötigen, um ein</a:t>
            </a:r>
            <a:r>
              <a:rPr lang="en"/>
              <a:t> Element zu erhalten, sprechen wir von einem </a:t>
            </a:r>
            <a:r>
              <a:rPr lang="en"/>
              <a:t>1-dimensionalen</a:t>
            </a:r>
            <a:r>
              <a:rPr lang="en"/>
              <a:t> Tensor. Die nächsthöhere Dimension ist die 2, ab da haben wir eine Matrix. Ab der 3. Dimension reden wir nur noch von nd-Tensoren.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Der zweite Bestandteil eines Tensor sind Axen. Die Anzahl der Axen kann auch Aufschluss </a:t>
            </a:r>
            <a:r>
              <a:rPr lang="en"/>
              <a:t>auf den</a:t>
            </a:r>
            <a:r>
              <a:rPr lang="en"/>
              <a:t> Rank eines Tensors geben, da jede </a:t>
            </a:r>
            <a:r>
              <a:rPr lang="en"/>
              <a:t>Dimension</a:t>
            </a:r>
            <a:r>
              <a:rPr lang="en"/>
              <a:t> des </a:t>
            </a:r>
            <a:r>
              <a:rPr lang="en"/>
              <a:t>Tensors</a:t>
            </a:r>
            <a:r>
              <a:rPr lang="en"/>
              <a:t> eine Axis besitzt.</a:t>
            </a:r>
            <a:endParaRPr/>
          </a:p>
          <a:p>
            <a:pPr indent="0" lvl="0" marL="0" rtl="0" algn="l">
              <a:spcBef>
                <a:spcPts val="0"/>
              </a:spcBef>
              <a:spcAft>
                <a:spcPts val="0"/>
              </a:spcAft>
              <a:buNone/>
            </a:pPr>
            <a:r>
              <a:rPr lang="en"/>
              <a:t>Axen selbst beschreiben die Länge einer </a:t>
            </a:r>
            <a:r>
              <a:rPr lang="en"/>
              <a:t>Dimension,</a:t>
            </a:r>
            <a:r>
              <a:rPr lang="en"/>
              <a:t> also die Anzahl der Elemente in dieser Dimension und somit auch den maximalen </a:t>
            </a:r>
            <a:r>
              <a:rPr lang="en"/>
              <a:t>Index, der</a:t>
            </a:r>
            <a:r>
              <a:rPr lang="en"/>
              <a:t> in dieser Dimension zugänglich ist. Bei einer Axenlänge von zum Beispiel 3 wissen wir, dass die Dimension 3 Elemente enthält und der höchste Index auf den Zugegriffen werden kann ist 2.</a:t>
            </a:r>
            <a:endParaRPr/>
          </a:p>
          <a:p>
            <a:pPr indent="0" lvl="0" marL="0" rtl="0" algn="l">
              <a:spcBef>
                <a:spcPts val="0"/>
              </a:spcBef>
              <a:spcAft>
                <a:spcPts val="0"/>
              </a:spcAft>
              <a:buNone/>
            </a:pPr>
            <a:r>
              <a:rPr lang="en"/>
              <a:t>Abschließend möchte</a:t>
            </a:r>
            <a:r>
              <a:rPr lang="en"/>
              <a:t> ich nochmal hervorheben, dass die </a:t>
            </a:r>
            <a:r>
              <a:rPr lang="en"/>
              <a:t>Elemente</a:t>
            </a:r>
            <a:r>
              <a:rPr lang="en"/>
              <a:t> der letzten Ax</a:t>
            </a:r>
            <a:r>
              <a:rPr lang="en"/>
              <a:t>e</a:t>
            </a:r>
            <a:r>
              <a:rPr lang="en"/>
              <a:t> immer Zahlen sind. Die Elemente  der anderen Axen sind immer nd Tensoren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 letzten </a:t>
            </a:r>
            <a:r>
              <a:rPr lang="en"/>
              <a:t>Bestandteil</a:t>
            </a:r>
            <a:r>
              <a:rPr lang="en"/>
              <a:t> eines Tensor haben wir seine Shape. Die Shape beschreibt pro Dimension die </a:t>
            </a:r>
            <a:r>
              <a:rPr lang="en"/>
              <a:t>Länge</a:t>
            </a:r>
            <a:r>
              <a:rPr lang="en"/>
              <a:t> der jeweiligen Axe. </a:t>
            </a:r>
            <a:endParaRPr/>
          </a:p>
          <a:p>
            <a:pPr indent="0" lvl="0" marL="0" rtl="0" algn="l">
              <a:spcBef>
                <a:spcPts val="0"/>
              </a:spcBef>
              <a:spcAft>
                <a:spcPts val="0"/>
              </a:spcAft>
              <a:buNone/>
            </a:pPr>
            <a:r>
              <a:rPr lang="en"/>
              <a:t>Bei </a:t>
            </a:r>
            <a:r>
              <a:rPr lang="en"/>
              <a:t>2 x 3 Matrix ist die Shape entsprechend</a:t>
            </a:r>
            <a:r>
              <a:rPr lang="en"/>
              <a:t> 2 und 3.</a:t>
            </a:r>
            <a:endParaRPr/>
          </a:p>
          <a:p>
            <a:pPr indent="0" lvl="0" marL="0" rtl="0" algn="l">
              <a:spcBef>
                <a:spcPts val="0"/>
              </a:spcBef>
              <a:spcAft>
                <a:spcPts val="0"/>
              </a:spcAft>
              <a:buNone/>
            </a:pPr>
            <a:r>
              <a:rPr lang="en"/>
              <a:t>Jeder Tensor hat auch eine Länge, manchmal auch Size genannt. Dies ist die Summe aller </a:t>
            </a:r>
            <a:r>
              <a:rPr lang="en"/>
              <a:t>Einzelelemente</a:t>
            </a:r>
            <a:r>
              <a:rPr lang="en"/>
              <a:t> in einem Tensor. Jetzt hab ich eine Frage an euch: Wie könnte die Länge eines Tensors berechnet werden?</a:t>
            </a:r>
            <a:endParaRPr/>
          </a:p>
          <a:p>
            <a:pPr indent="0" lvl="0" marL="0" rtl="0" algn="l">
              <a:spcBef>
                <a:spcPts val="0"/>
              </a:spcBef>
              <a:spcAft>
                <a:spcPts val="0"/>
              </a:spcAft>
              <a:buNone/>
            </a:pPr>
            <a:r>
              <a:rPr lang="en"/>
              <a:t>WAIT!</a:t>
            </a:r>
            <a:endParaRPr/>
          </a:p>
          <a:p>
            <a:pPr indent="0" lvl="0" marL="0" rtl="0" algn="l">
              <a:spcBef>
                <a:spcPts val="0"/>
              </a:spcBef>
              <a:spcAft>
                <a:spcPts val="0"/>
              </a:spcAft>
              <a:buNone/>
            </a:pPr>
            <a:r>
              <a:rPr lang="en"/>
              <a:t>(Genau!) Um die Länge eines Tensors zu </a:t>
            </a:r>
            <a:r>
              <a:rPr lang="en"/>
              <a:t>berechnen, multiplizieren</a:t>
            </a:r>
            <a:r>
              <a:rPr lang="en"/>
              <a:t> wir die Axenlänge jeder </a:t>
            </a:r>
            <a:r>
              <a:rPr lang="en"/>
              <a:t>Dimension.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41ace01e6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41ace01e6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Um Tensoren nochmal zu verdeutlichen habe ich hier ein Beispiel mitgebracht.</a:t>
            </a:r>
            <a:endParaRPr/>
          </a:p>
          <a:p>
            <a:pPr indent="0" lvl="0" marL="0" rtl="0" algn="l">
              <a:spcBef>
                <a:spcPts val="0"/>
              </a:spcBef>
              <a:spcAft>
                <a:spcPts val="0"/>
              </a:spcAft>
              <a:buNone/>
            </a:pPr>
            <a:r>
              <a:rPr lang="en"/>
              <a:t>Ich habe ein zufälliges Bild von Unsplash genommen und mithilfe von Python den Tensor ausgeben lassen.</a:t>
            </a:r>
            <a:endParaRPr/>
          </a:p>
          <a:p>
            <a:pPr indent="0" lvl="0" marL="0" rtl="0" algn="l">
              <a:spcBef>
                <a:spcPts val="0"/>
              </a:spcBef>
              <a:spcAft>
                <a:spcPts val="0"/>
              </a:spcAft>
              <a:buNone/>
            </a:pPr>
            <a:r>
              <a:rPr lang="en"/>
              <a:t>Diese Tensor beschreibt unser Bild pro Pixel. Die Shapoe des Tensors gibt uns Aufschluss </a:t>
            </a:r>
            <a:r>
              <a:rPr lang="en"/>
              <a:t>darüber, wie</a:t>
            </a:r>
            <a:r>
              <a:rPr lang="en"/>
              <a:t> das Bild aufgebaut ist: Wir haben eine Höhe von 2700 und eine Breite von 2160. Durch die Anzahl der Kanäle wissen wir, dass es sich um ein Bild mit drei Kanälen handelt. In diesem Fall ist es ein RGB Bild.</a:t>
            </a:r>
            <a:endParaRPr/>
          </a:p>
          <a:p>
            <a:pPr indent="0" lvl="0" marL="0" rtl="0" algn="l">
              <a:spcBef>
                <a:spcPts val="0"/>
              </a:spcBef>
              <a:spcAft>
                <a:spcPts val="0"/>
              </a:spcAft>
              <a:buNone/>
            </a:pPr>
            <a:r>
              <a:rPr lang="en"/>
              <a:t>Zur veranschaulichung habe ich hier nochmal die einzelnen Axen des Tensors farblich markiert und mir auch die Mühe </a:t>
            </a:r>
            <a:r>
              <a:rPr lang="en"/>
              <a:t>gemacht, 2 Pixel</a:t>
            </a:r>
            <a:r>
              <a:rPr lang="en"/>
              <a:t> aus dem Bild zu suchen und die Farbwerte mit denen im Tensor zu vergleichen. Wer hätte es gedacht? Python hat den korrekten Tensor ausgespuckt. Zum Spass hab ich mir nochmal die Größe des Tensor ausgerechnet mit 17,496.000 Elementen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41ddfacfa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41ddfacfa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Um das Thema Tensoren </a:t>
            </a:r>
            <a:r>
              <a:rPr lang="en"/>
              <a:t>abzuschließen, möchte</a:t>
            </a:r>
            <a:r>
              <a:rPr lang="en"/>
              <a:t> ich gerne noch Batches und Layouts einführen.</a:t>
            </a:r>
            <a:br>
              <a:rPr lang="en"/>
            </a:br>
            <a:r>
              <a:rPr lang="en"/>
              <a:t>Batches sind eine beliebige Anzahl an gleichförmigen Tensoren. Die Anzahl der Batches ist bei neuronalen Netzen eigentlich immer anzugeben, im Falle der heutigen API ist diese Zahl jedoch immer 1</a:t>
            </a:r>
            <a:endParaRPr/>
          </a:p>
          <a:p>
            <a:pPr indent="0" lvl="0" marL="0" rtl="0" algn="l">
              <a:spcBef>
                <a:spcPts val="0"/>
              </a:spcBef>
              <a:spcAft>
                <a:spcPts val="0"/>
              </a:spcAft>
              <a:buNone/>
            </a:pPr>
            <a:r>
              <a:rPr lang="en"/>
              <a:t>Dadurch, dass</a:t>
            </a:r>
            <a:r>
              <a:rPr lang="en"/>
              <a:t> wir jetzt noch Batches zu berücksichtigen </a:t>
            </a:r>
            <a:r>
              <a:rPr lang="en"/>
              <a:t>haben, wird</a:t>
            </a:r>
            <a:r>
              <a:rPr lang="en"/>
              <a:t> unser </a:t>
            </a:r>
            <a:r>
              <a:rPr lang="en"/>
              <a:t>3D Tensor</a:t>
            </a:r>
            <a:r>
              <a:rPr lang="en"/>
              <a:t> aus dem vorherigen Beispiel 4 Dimensional mit Weite, Höhe, Channels und Batch Size.</a:t>
            </a:r>
            <a:br>
              <a:rPr lang="en"/>
            </a:br>
            <a:r>
              <a:rPr lang="en"/>
              <a:t>Das Layout eines Tensor beschreibt die </a:t>
            </a:r>
            <a:r>
              <a:rPr lang="en"/>
              <a:t>Reihenfolge</a:t>
            </a:r>
            <a:r>
              <a:rPr lang="en"/>
              <a:t> der Achsen. Es gibt zwei Arten des </a:t>
            </a:r>
            <a:r>
              <a:rPr lang="en"/>
              <a:t>Layouts, mit</a:t>
            </a:r>
            <a:r>
              <a:rPr lang="en"/>
              <a:t> </a:t>
            </a:r>
            <a:r>
              <a:rPr lang="en"/>
              <a:t>denen</a:t>
            </a:r>
            <a:r>
              <a:rPr lang="en"/>
              <a:t> die Neural Network API arbeiten kan. Das ist einmal NCHW, wo die Batch Size </a:t>
            </a:r>
            <a:r>
              <a:rPr lang="en"/>
              <a:t>N von</a:t>
            </a:r>
            <a:r>
              <a:rPr lang="en"/>
              <a:t> der Anzahl an Farbkanäle gefolgt wird und die Dimensionen des Bildes die letzten beiden Axen darstellen. Im NHWC </a:t>
            </a:r>
            <a:r>
              <a:rPr lang="en"/>
              <a:t>Layout</a:t>
            </a:r>
            <a:r>
              <a:rPr lang="en"/>
              <a:t> hingegen ist die Anzahl der Farbkanäle die letzte Achse des Tensors.</a:t>
            </a:r>
            <a:br>
              <a:rPr lang="en"/>
            </a:br>
            <a:r>
              <a:rPr lang="en"/>
              <a:t>Gibt es npch Fragen zur Batch Size oder zum Layout von Tensoren?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41ddfacfa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41ddfacfa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Dann kommen wir zur Zusammenfassung des ersten Teils.|</a:t>
            </a:r>
            <a:br>
              <a:rPr lang="en"/>
            </a:br>
            <a:r>
              <a:rPr lang="en"/>
              <a:t>Wir habe gelernt, dass ein Model ein Computational Graph mit jeweils einem In- und Output Layer und beliebig vielen Hidden Layers dazwischen, die f:ur Berechnungen zuständig sind</a:t>
            </a:r>
            <a:endParaRPr/>
          </a:p>
          <a:p>
            <a:pPr indent="0" lvl="0" marL="0" rtl="0" algn="l">
              <a:spcBef>
                <a:spcPts val="0"/>
              </a:spcBef>
              <a:spcAft>
                <a:spcPts val="0"/>
              </a:spcAft>
              <a:buNone/>
            </a:pPr>
            <a:r>
              <a:rPr lang="en"/>
              <a:t>Jedes Neuron eines Layers ist mit jedem Neuron des Folgelayers verbunden, wobei jede Synapse eine unterschiedliche Gewichtung hat, mit der die Eingabewerte des Neurons multipliziert werden.</a:t>
            </a:r>
            <a:endParaRPr/>
          </a:p>
          <a:p>
            <a:pPr indent="0" lvl="0" marL="0" rtl="0" algn="l">
              <a:spcBef>
                <a:spcPts val="0"/>
              </a:spcBef>
              <a:spcAft>
                <a:spcPts val="0"/>
              </a:spcAft>
              <a:buNone/>
            </a:pPr>
            <a:r>
              <a:rPr lang="en"/>
              <a:t>Pro Layer gibt es mehrere Neuronen, aber nur einen </a:t>
            </a:r>
            <a:r>
              <a:rPr lang="en"/>
              <a:t>Bias, der</a:t>
            </a:r>
            <a:r>
              <a:rPr lang="en"/>
              <a:t> auf die Eingaben jedes Neurons draufgerechnet wird.</a:t>
            </a:r>
            <a:endParaRPr/>
          </a:p>
          <a:p>
            <a:pPr indent="0" lvl="0" marL="0" rtl="0" algn="l">
              <a:spcBef>
                <a:spcPts val="0"/>
              </a:spcBef>
              <a:spcAft>
                <a:spcPts val="0"/>
              </a:spcAft>
              <a:buNone/>
            </a:pPr>
            <a:r>
              <a:rPr lang="en"/>
              <a:t>Als letztes </a:t>
            </a:r>
            <a:r>
              <a:rPr lang="en"/>
              <a:t>haben</a:t>
            </a:r>
            <a:r>
              <a:rPr lang="en"/>
              <a:t> wir Tensoren </a:t>
            </a:r>
            <a:r>
              <a:rPr lang="en"/>
              <a:t>kennengelernt,</a:t>
            </a:r>
            <a:r>
              <a:rPr lang="en"/>
              <a:t> die die zentrale </a:t>
            </a:r>
            <a:r>
              <a:rPr lang="en"/>
              <a:t>Datenstruktur von</a:t>
            </a:r>
            <a:r>
              <a:rPr lang="en"/>
              <a:t> </a:t>
            </a:r>
            <a:r>
              <a:rPr lang="en"/>
              <a:t>neuronalen</a:t>
            </a:r>
            <a:r>
              <a:rPr lang="en"/>
              <a:t> Netzen bilden. Während des </a:t>
            </a:r>
            <a:r>
              <a:rPr lang="en"/>
              <a:t>Durchlaufs</a:t>
            </a:r>
            <a:r>
              <a:rPr lang="en"/>
              <a:t> eines neuronalen </a:t>
            </a:r>
            <a:r>
              <a:rPr lang="en"/>
              <a:t>Netzes</a:t>
            </a:r>
            <a:r>
              <a:rPr lang="en"/>
              <a:t> wird der </a:t>
            </a:r>
            <a:r>
              <a:rPr lang="en"/>
              <a:t>Eingabe Tensor transformiert, um den</a:t>
            </a:r>
            <a:r>
              <a:rPr lang="en"/>
              <a:t> gewünschten </a:t>
            </a:r>
            <a:r>
              <a:rPr lang="en"/>
              <a:t>Output Tensor</a:t>
            </a:r>
            <a:r>
              <a:rPr lang="en"/>
              <a:t> zu erhalten.</a:t>
            </a:r>
            <a:endParaRPr/>
          </a:p>
          <a:p>
            <a:pPr indent="0" lvl="0" marL="0" rtl="0" algn="l">
              <a:spcBef>
                <a:spcPts val="0"/>
              </a:spcBef>
              <a:spcAft>
                <a:spcPts val="0"/>
              </a:spcAft>
              <a:buNone/>
            </a:pPr>
            <a:r>
              <a:rPr lang="en"/>
              <a:t>Bevor wir weitergehen: Habt ihr noch Fragen zu neuronalen Netzen generell?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41ddfacfa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41ddfacfa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Kommen wir zum Hauptthema des heutigen Workshops: Die Web Neural Network API.</a:t>
            </a:r>
            <a:endParaRPr/>
          </a:p>
          <a:p>
            <a:pPr indent="0" lvl="0" marL="0" rtl="0" algn="l">
              <a:spcBef>
                <a:spcPts val="0"/>
              </a:spcBef>
              <a:spcAft>
                <a:spcPts val="0"/>
              </a:spcAft>
              <a:buNone/>
            </a:pPr>
            <a:r>
              <a:rPr lang="en"/>
              <a:t>Ich habe euch </a:t>
            </a:r>
            <a:r>
              <a:rPr lang="en"/>
              <a:t>zunächst</a:t>
            </a:r>
            <a:r>
              <a:rPr lang="en"/>
              <a:t> mal ein Zitat der Entwickler mitgebracht. LESEN</a:t>
            </a:r>
            <a:endParaRPr/>
          </a:p>
          <a:p>
            <a:pPr indent="0" lvl="0" marL="0" rtl="0" algn="l">
              <a:spcBef>
                <a:spcPts val="0"/>
              </a:spcBef>
              <a:spcAft>
                <a:spcPts val="0"/>
              </a:spcAft>
              <a:buNone/>
            </a:pPr>
            <a:r>
              <a:rPr lang="en"/>
              <a:t>Um also maschinelles Lernen in den Browser zu verlagern braucht es effiziente ML Inferierungs möglichkeiten, die es noch nicht gibt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41ddfacfa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41ddfacfa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Bevor wir auf die Funktionsweise der API </a:t>
            </a:r>
            <a:r>
              <a:rPr lang="en"/>
              <a:t>eingehen</a:t>
            </a:r>
            <a:r>
              <a:rPr lang="en"/>
              <a:t> will ich </a:t>
            </a:r>
            <a:r>
              <a:rPr lang="en"/>
              <a:t>kurz</a:t>
            </a:r>
            <a:r>
              <a:rPr lang="en"/>
              <a:t> etwas zum aktuellen Stand sagen. Stand heute ist die API immer noch eine w3c Candidate Recommendation mit der letzten Bearbeitung </a:t>
            </a:r>
            <a:r>
              <a:rPr lang="en"/>
              <a:t>vom</a:t>
            </a:r>
            <a:r>
              <a:rPr lang="en"/>
              <a:t> 14. April diesen Jahres, also relativ Frish.</a:t>
            </a:r>
            <a:br>
              <a:rPr lang="en"/>
            </a:br>
            <a:r>
              <a:rPr lang="en"/>
              <a:t>Der W3C </a:t>
            </a:r>
            <a:r>
              <a:rPr lang="en"/>
              <a:t>Candidate</a:t>
            </a:r>
            <a:r>
              <a:rPr lang="en"/>
              <a:t> Recommendation Status der API besagt, dass es aktuell noch keine Implementierung im Browser gibt, die Spezifikation jedoch schon mahrfache Reviews hinter sich hat und im Moment noch Implementierungserfahrungen mit diese rAPI gesammelt werden.</a:t>
            </a:r>
            <a:br>
              <a:rPr lang="en"/>
            </a:br>
            <a:r>
              <a:rPr lang="en"/>
              <a:t>Die erwartete Fertigstellung der API ist im Q1 2025</a:t>
            </a:r>
            <a:endParaRPr/>
          </a:p>
          <a:p>
            <a:pPr indent="0" lvl="0" marL="0" rtl="0" algn="l">
              <a:spcBef>
                <a:spcPts val="0"/>
              </a:spcBef>
              <a:spcAft>
                <a:spcPts val="0"/>
              </a:spcAft>
              <a:buNone/>
            </a:pPr>
            <a:r>
              <a:rPr lang="en"/>
              <a:t>Die API wird von der Working Group Wem Machine Learning entwickelt. In dieser Gruppe sind insgesamt 17 Firmen mit 29 Teilnehmern und 3 Experten vom W3C. Ich hab hier mal einige Fiormen aufgelistet, die Teil der Working Group sind. Da haben wir Intel als Vorsitzender, Google, Mircrosoft und NVIDIA und auch mal was deutsche, nämlich das deutsche Forzungszentrum für künstliche Intelligenz und den </a:t>
            </a:r>
            <a:r>
              <a:rPr lang="en"/>
              <a:t>Fernsehsender</a:t>
            </a:r>
            <a:r>
              <a:rPr lang="en"/>
              <a:t> BBC und AliBaba, um nur einige zu nennen.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41ddfacfa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41ddfacfa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Hier </a:t>
            </a:r>
            <a:r>
              <a:rPr lang="en"/>
              <a:t>habe</a:t>
            </a:r>
            <a:r>
              <a:rPr lang="en"/>
              <a:t> ich auch mal einige Anwendungsbeispiele mitgebracht, die die Working Group selbst benannt und implementiert hat. Die grün </a:t>
            </a:r>
            <a:r>
              <a:rPr lang="en"/>
              <a:t>eingefärbten</a:t>
            </a:r>
            <a:r>
              <a:rPr lang="en"/>
              <a:t> Beispiele habe ich selbst auch implementiert. Semantische Segmentierung und Style Transfer habe ich versucht zu </a:t>
            </a:r>
            <a:r>
              <a:rPr lang="en"/>
              <a:t>implementieren,</a:t>
            </a:r>
            <a:r>
              <a:rPr lang="en"/>
              <a:t> jedoch ohne </a:t>
            </a:r>
            <a:r>
              <a:rPr lang="en"/>
              <a:t>Erfolg.</a:t>
            </a:r>
            <a:r>
              <a:rPr lang="en"/>
              <a:t> Bei der semantischen Segmentierung werden falsche Ausgaben produziert und beim Style Transfer ist es ein interner Fehler mit </a:t>
            </a:r>
            <a:r>
              <a:rPr lang="en"/>
              <a:t>dem Builder Objekt.</a:t>
            </a:r>
            <a:endParaRPr/>
          </a:p>
          <a:p>
            <a:pPr indent="0" lvl="0" marL="0" rtl="0" algn="l">
              <a:spcBef>
                <a:spcPts val="0"/>
              </a:spcBef>
              <a:spcAft>
                <a:spcPts val="0"/>
              </a:spcAft>
              <a:buNone/>
            </a:pPr>
            <a:r>
              <a:rPr lang="en"/>
              <a:t>Die Anwendungsfälle zum Erkennen von Gesichtsregionen und zur Gesichtserkennung benötigen zwei Models, die am Ende das Resultat bilden, weshalb diese nicht implementiert wurden.</a:t>
            </a:r>
            <a:br>
              <a:rPr lang="en"/>
            </a:br>
            <a:r>
              <a:rPr lang="en"/>
              <a:t>Die Working Group selbst hat noch mehr Beispiele auf der eigenen Webseite implementiert.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3c706605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3c706605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Kommen wir zur Architektur der API und auch zu </a:t>
            </a:r>
            <a:r>
              <a:rPr lang="en"/>
              <a:t>dem, was</a:t>
            </a:r>
            <a:r>
              <a:rPr lang="en"/>
              <a:t> die Web Neural Network API.</a:t>
            </a:r>
            <a:endParaRPr/>
          </a:p>
          <a:p>
            <a:pPr indent="0" lvl="0" marL="0" rtl="0" algn="l">
              <a:spcBef>
                <a:spcPts val="0"/>
              </a:spcBef>
              <a:spcAft>
                <a:spcPts val="0"/>
              </a:spcAft>
              <a:buNone/>
            </a:pPr>
            <a:r>
              <a:rPr lang="en"/>
              <a:t>Wir sehen ganz oben, dass die Webapplikation ML Modelle in JS Frameworks.  Lädt und diese an die Web Neural Network API weitergibt. Technisch gesehen ist diese Darstellung korrekt, in der Praxis jedoch werden wir später noch sehen, dass die Models nicht direkt aus den JS ML </a:t>
            </a:r>
            <a:r>
              <a:rPr lang="en"/>
              <a:t>Frameworks</a:t>
            </a:r>
            <a:r>
              <a:rPr lang="en"/>
              <a:t> kommen, zumindest aktuell noch nicht.</a:t>
            </a:r>
            <a:br>
              <a:rPr lang="en"/>
            </a:br>
            <a:r>
              <a:rPr lang="en"/>
              <a:t>Auf der Ebene des </a:t>
            </a:r>
            <a:r>
              <a:rPr lang="en"/>
              <a:t>Webbrowsers,</a:t>
            </a:r>
            <a:r>
              <a:rPr lang="en"/>
              <a:t> wo auch die Web Neural Network API </a:t>
            </a:r>
            <a:r>
              <a:rPr lang="en"/>
              <a:t>angesiedelt</a:t>
            </a:r>
            <a:r>
              <a:rPr lang="en"/>
              <a:t> ist, sehen </a:t>
            </a:r>
            <a:r>
              <a:rPr lang="en"/>
              <a:t>wir,</a:t>
            </a:r>
            <a:r>
              <a:rPr lang="en"/>
              <a:t> dass WebGPU und WebAssembly hier aufhören. Die Web NN API geht hingegen noch ein Level tiefer auf die </a:t>
            </a:r>
            <a:r>
              <a:rPr lang="en"/>
              <a:t>nativen</a:t>
            </a:r>
            <a:r>
              <a:rPr lang="en"/>
              <a:t> ML APIs des </a:t>
            </a:r>
            <a:r>
              <a:rPr lang="en"/>
              <a:t>Betriebssystems,</a:t>
            </a:r>
            <a:r>
              <a:rPr lang="en"/>
              <a:t> wie zum Beispiel die </a:t>
            </a:r>
            <a:r>
              <a:rPr lang="en"/>
              <a:t>DirectML</a:t>
            </a:r>
            <a:r>
              <a:rPr lang="en"/>
              <a:t> API von Windows nutzt. Da die WebNN API auf Betriebssytemeigene APIs zurückgreift, nutzt sie indirekt auch die ML optimierte Hardware des </a:t>
            </a:r>
            <a:r>
              <a:rPr lang="en"/>
              <a:t>Betriebssystems, um das</a:t>
            </a:r>
            <a:r>
              <a:rPr lang="en"/>
              <a:t> Model auszuführen. Wir sehen auch, dass bereits für andere </a:t>
            </a:r>
            <a:r>
              <a:rPr lang="en"/>
              <a:t>Betriebssysteme</a:t>
            </a:r>
            <a:r>
              <a:rPr lang="en"/>
              <a:t> die ML APIs angesprochen werden </a:t>
            </a:r>
            <a:r>
              <a:rPr lang="en"/>
              <a:t>können. Daraus können wir den wohl größten Vorteil der Web Neural Network API ablesen: keine Hardware Gebundenheit und Einsatz auf verschiedensten Betriebssystemen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42b8707a7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42b8707a7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Doch was genau macht die Web NN API jetzt? Im Endeffekt macht die API nichts anderes als einen Computational Graph zu erstellen, zu kompilieren und diesen auszuführen. Die WebNN API stellt auch verschiedene Funktionen bereit um verschiedene Arten von Hidden Layers zu erstellen.</a:t>
            </a:r>
            <a:endParaRPr/>
          </a:p>
          <a:p>
            <a:pPr indent="0" lvl="0" marL="0" rtl="0" algn="l">
              <a:spcBef>
                <a:spcPts val="0"/>
              </a:spcBef>
              <a:spcAft>
                <a:spcPts val="0"/>
              </a:spcAft>
              <a:buNone/>
            </a:pPr>
            <a:r>
              <a:rPr lang="en"/>
              <a:t>Wie bereits auf der vohherigen Folie erwähnt setzt sich die WebNN API von </a:t>
            </a:r>
            <a:r>
              <a:rPr lang="en"/>
              <a:t>bestehenden Browser ML Frameworks ab, indem sie die ML optimierte Hardware des Betriebssystems nutzen kann. Damit kann die WebNN API nahezu native Performance beim ausführen des Models erreichen.</a:t>
            </a:r>
            <a:br>
              <a:rPr lang="en"/>
            </a:br>
            <a:r>
              <a:rPr lang="en"/>
              <a:t>Aus der Architektur haben wir auch gesehen, dass die WebNN API nicht an bestimmte Hardware voraussetzungen gebuinden ist, sondern nur die Existenz eder nativen ML API voraussetzt.</a:t>
            </a:r>
            <a:br>
              <a:rPr lang="en"/>
            </a:br>
            <a:r>
              <a:rPr lang="en"/>
              <a:t>Ein weiteres Alleinstellungsmerkmal der WebNN API ist es, dass der Input aus anderen Web APIs kommen kann, so kann zum Beispiel ein Bild oder Video Stream direkt von der Media API abgegriffen werden.</a:t>
            </a:r>
            <a:endParaRPr/>
          </a:p>
          <a:p>
            <a:pPr indent="0" lvl="0" marL="0" rtl="0" algn="l">
              <a:spcBef>
                <a:spcPts val="0"/>
              </a:spcBef>
              <a:spcAft>
                <a:spcPts val="0"/>
              </a:spcAft>
              <a:buNone/>
            </a:pPr>
            <a:r>
              <a:rPr lang="en"/>
              <a:t>Was die WebNN API nicht kann und auch nicht unterstützen wird ist das Trainieren von eigenen Models. Es können nur vortrainierte Models verwendet werden</a:t>
            </a:r>
            <a:r>
              <a:rPr lang="en"/>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70883561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7088356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Bevor ich euch in das heutige Thema einführe gibt es eine kleine 5 minütige Umfrage welche Begriffe euch spontan zu neuronale Netzen einfallen.</a:t>
            </a:r>
            <a:endParaRPr/>
          </a:p>
          <a:p>
            <a:pPr indent="0" lvl="0" marL="0" rtl="0" algn="l">
              <a:spcBef>
                <a:spcPts val="0"/>
              </a:spcBef>
              <a:spcAft>
                <a:spcPts val="0"/>
              </a:spcAft>
              <a:buNone/>
            </a:pPr>
            <a:r>
              <a:rPr lang="en"/>
              <a:t>Dazu einfach den QR Code abscannen. Alternativ habe ich den Link auch schon in den Chat geschick</a:t>
            </a:r>
            <a:endParaRPr/>
          </a:p>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41ddfacfa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41ddfacfa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Kommen wir nun zur Implementierung der WebNN API. Da es noch keine Browser Implementierung gibt muss aktuell mit einem Polyfill gearbeitet werden, welcher auf TensorFlowJS basiert.</a:t>
            </a:r>
            <a:endParaRPr/>
          </a:p>
          <a:p>
            <a:pPr indent="0" lvl="0" marL="0" rtl="0" algn="l">
              <a:spcBef>
                <a:spcPts val="0"/>
              </a:spcBef>
              <a:spcAft>
                <a:spcPts val="0"/>
              </a:spcAft>
              <a:buNone/>
            </a:pPr>
            <a:r>
              <a:rPr lang="en"/>
              <a:t>Wie erwähnt ist die Nutzung nur mit </a:t>
            </a:r>
            <a:r>
              <a:rPr lang="en"/>
              <a:t>vor trainierten</a:t>
            </a:r>
            <a:r>
              <a:rPr lang="en"/>
              <a:t> Models möglich und das Bauen eines Computational Graphs ist momentan noch sehr viel Handarbeit. Zunächst müssen die Wights und der Bias aus den </a:t>
            </a:r>
            <a:r>
              <a:rPr lang="en"/>
              <a:t>vor trainierten</a:t>
            </a:r>
            <a:r>
              <a:rPr lang="en"/>
              <a:t> Models extrahiert und in .npy Files gespeichert werden. Jeder Graph muss mit seine Layers händisch codiert werden. Das setzt viiel Wissen um das verwendete Model voraus und auch um die Funktionsweise und Anordnung der Layers in dem Graph. Das ist auch der Grund, warum ich bei der Architektur vorhin </a:t>
            </a:r>
            <a:r>
              <a:rPr lang="en"/>
              <a:t>gesagt habe,</a:t>
            </a:r>
            <a:r>
              <a:rPr lang="en"/>
              <a:t> dass es praktisch noch nicht so ist, dass direkt ein </a:t>
            </a:r>
            <a:r>
              <a:rPr lang="en"/>
              <a:t>vor trainiertes</a:t>
            </a:r>
            <a:r>
              <a:rPr lang="en"/>
              <a:t> Model in die WebNN API </a:t>
            </a:r>
            <a:r>
              <a:rPr lang="en"/>
              <a:t>gefüttert</a:t>
            </a:r>
            <a:r>
              <a:rPr lang="en"/>
              <a:t> </a:t>
            </a:r>
            <a:r>
              <a:rPr lang="en"/>
              <a:t>werden</a:t>
            </a:r>
            <a:r>
              <a:rPr lang="en"/>
              <a:t> kann.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438250aca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438250aca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Damit kommen wir auch schon zur ersten Aufgabe. In der sollt ihr mal die deployte Version meiner Implementierung des Computational Graph testen und euch überlegen, wie der Graph aufgebaut sein könnte. Als Hinweis, ich habe bei dem Graphen keine Weights, Bias oder Aktivierungsfunktionen reingenommen. Es gibt also nur eure Eingaben die die Ausgabe beeinflussen.</a:t>
            </a:r>
            <a:endParaRPr/>
          </a:p>
          <a:p>
            <a:pPr indent="0" lvl="0" marL="0" rtl="0" algn="l">
              <a:spcBef>
                <a:spcPts val="0"/>
              </a:spcBef>
              <a:spcAft>
                <a:spcPts val="0"/>
              </a:spcAft>
              <a:buNone/>
            </a:pPr>
            <a:r>
              <a:rPr lang="en"/>
              <a:t>Ich sag mal so 15 Minuten für die Aufgabe</a:t>
            </a:r>
            <a:endParaRPr/>
          </a:p>
          <a:p>
            <a:pPr indent="0" lvl="0" marL="0" rtl="0" algn="l">
              <a:spcBef>
                <a:spcPts val="0"/>
              </a:spcBef>
              <a:spcAft>
                <a:spcPts val="0"/>
              </a:spcAft>
              <a:buNone/>
            </a:pPr>
            <a:r>
              <a:rPr lang="en"/>
              <a:t>15 MINUTES LATER</a:t>
            </a:r>
            <a:endParaRPr/>
          </a:p>
          <a:p>
            <a:pPr indent="0" lvl="0" marL="0" rtl="0" algn="l">
              <a:spcBef>
                <a:spcPts val="0"/>
              </a:spcBef>
              <a:spcAft>
                <a:spcPts val="0"/>
              </a:spcAft>
              <a:buNone/>
            </a:pPr>
            <a:r>
              <a:rPr lang="en"/>
              <a:t>So, die Zeit ist um. Seid ihr alle gut durchgekommen oder braucht ihr noch mehr Zeit? </a:t>
            </a:r>
            <a:endParaRPr/>
          </a:p>
          <a:p>
            <a:pPr indent="0" lvl="0" marL="0" rtl="0" algn="l">
              <a:spcBef>
                <a:spcPts val="0"/>
              </a:spcBef>
              <a:spcAft>
                <a:spcPts val="0"/>
              </a:spcAft>
              <a:buNone/>
            </a:pPr>
            <a:r>
              <a:rPr lang="en"/>
              <a:t>Wer hat will denn mal seine Lösung vorstellen?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438250aca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438250aca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Rechts ist die Lösung als Zeichnung dargestellt. Wir haben unsere 4 Eingaben und addieren die Paarweise in jeweils </a:t>
            </a:r>
            <a:r>
              <a:rPr lang="en"/>
              <a:t>einem</a:t>
            </a:r>
            <a:r>
              <a:rPr lang="en"/>
              <a:t> Hidden Layer. Der Output Layer addiert die Ausgaben der Hidden </a:t>
            </a:r>
            <a:r>
              <a:rPr lang="en"/>
              <a:t>Layer, um auf</a:t>
            </a:r>
            <a:r>
              <a:rPr lang="en"/>
              <a:t> die Ausgabe zu kommen.</a:t>
            </a:r>
            <a:br>
              <a:rPr lang="en"/>
            </a:br>
            <a:r>
              <a:rPr lang="en"/>
              <a:t>Wenn euch der code dahinter interessiert, könnt ihr euch den Code  Ausschnitt in einem Gist anschauen, was hier links verlinkt ist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42b8707a79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42b8707a79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Damit sind wir auch schon bei der Zusammenfassung und dem Ausblick der Web Neural Network API. Wir haben gesehen, dass die API uns einen Computational Graph bauen, kompilieren und ausführen kann. Leider ist das momentan nur mithilfe eines Polyfills möglich. Die erwartete </a:t>
            </a:r>
            <a:r>
              <a:rPr lang="en"/>
              <a:t>Fertigstellung</a:t>
            </a:r>
            <a:r>
              <a:rPr lang="en"/>
              <a:t> der API ist 2025, wobei es heute schon testbaren Code für eine Native C/C++ </a:t>
            </a:r>
            <a:r>
              <a:rPr lang="en"/>
              <a:t>Implementierung gibt. Ich selbst habe die Native Version nicht getestet, erwarte aber eine bessere Performance gegenüber des aktuellen Polyfills, da der eventuelle Overhead von TensorflowJS wegfällt.</a:t>
            </a:r>
            <a:endParaRPr/>
          </a:p>
          <a:p>
            <a:pPr indent="0" lvl="0" marL="0" rtl="0" algn="l">
              <a:spcBef>
                <a:spcPts val="0"/>
              </a:spcBef>
              <a:spcAft>
                <a:spcPts val="0"/>
              </a:spcAft>
              <a:buNone/>
            </a:pPr>
            <a:r>
              <a:rPr lang="en"/>
              <a:t>Es wurde auch erwähnt, dass das Bauen des Computational Graphs für vor trainierte Models noch händisch geschehen muss. Die Working Group hat dafür bereits eine Lösung angedacht: Die Model Loader API. Diese ist aktuell noch ein W3C Draft, bei dem Google Federführend ist. DIe Model Loader API soll das Laden von vor trainierten Models vereinfachen. WIe genau ging aus der Draft jetzt nicht hervor. Es kann sein, dass durch diese API die händische Konstruktion des Graphen komplett entfällt und die API damit für Standard Web Developer zugänglicher wird. Leider ist noch kein Code für diese API verfügbar der getestet werden könnte.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42b8707a7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42b8707a7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Bevor es in die Pause geht habe ich noch eine 2. Aufgabe: Startet bei euch Lokal das Projekt und führt mal die Models aus. Ihr werdet sehen, dass die Models mit NCHW Tensor Layout gut durchlaufen, aber einen Fehler beim NHWC Layout werfen. In der Datei webnnFunction.js könnt ihr die Funktion getInputTensor so anpassen, dass auch die NHWC Version der Models durchläuft.</a:t>
            </a:r>
            <a:br>
              <a:rPr lang="en"/>
            </a:br>
            <a:r>
              <a:rPr lang="en"/>
              <a:t>Ich würde so in 30 Minuten weitermachen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42b8707a7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42b8707a7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Willkommen</a:t>
            </a:r>
            <a:r>
              <a:rPr lang="en"/>
              <a:t> zurück. Wer hat denn eine Lösung zur Aufgabe und will diese kurz vorstellen?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42b8707a7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42b8707a7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Kommen wir zum </a:t>
            </a:r>
            <a:r>
              <a:rPr lang="en"/>
              <a:t>abschließenden</a:t>
            </a:r>
            <a:r>
              <a:rPr lang="en"/>
              <a:t> Thema heute: Die Ethischen Prinzipien der Working Group.</a:t>
            </a:r>
            <a:br>
              <a:rPr lang="en"/>
            </a:br>
            <a:r>
              <a:rPr lang="en">
                <a:solidFill>
                  <a:schemeClr val="dk1"/>
                </a:solidFill>
              </a:rPr>
              <a:t>DIesen Teil will ich gerne wieder mit einer Umfrage beginnen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SLIDES_API160285909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SLIDES_API160285909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Welche </a:t>
            </a:r>
            <a:r>
              <a:rPr lang="en"/>
              <a:t>ethischen</a:t>
            </a:r>
            <a:r>
              <a:rPr lang="en"/>
              <a:t> Herausforderungen seht generell bei ML?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42b8707a79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42b8707a79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Die ethischen herausforderungen der </a:t>
            </a:r>
            <a:r>
              <a:rPr lang="en"/>
              <a:t>Working</a:t>
            </a:r>
            <a:r>
              <a:rPr lang="en"/>
              <a:t> </a:t>
            </a:r>
            <a:r>
              <a:rPr lang="en"/>
              <a:t>Group</a:t>
            </a:r>
            <a:r>
              <a:rPr lang="en"/>
              <a:t> sind in einer W3C </a:t>
            </a:r>
            <a:r>
              <a:rPr lang="en"/>
              <a:t>Draft</a:t>
            </a:r>
            <a:r>
              <a:rPr lang="en"/>
              <a:t> Note </a:t>
            </a:r>
            <a:r>
              <a:rPr lang="en"/>
              <a:t>festgehalten mit dem Titel Ethical Principles for Web Machine Learning. Diese Note identifiziert 10 ethische Probleme in Bezug auf ML generell. Ich habe mir mal die 4 wichtigsten rausgeschrieben.</a:t>
            </a:r>
            <a:br>
              <a:rPr lang="en"/>
            </a:br>
            <a:r>
              <a:rPr lang="en"/>
              <a:t>Da ungenaue Vorhersagen von ML Systemen zu Fehlern führen müssen diese genau sein. Desto genauer vorhersagen sind, desto mehr Daten werden benötigt, was die Privatheit beeinträchtigen kann. Eine zu hohe Genaugkeit der Vorhersagen kann jedoch auch die Autonomie des einzelnen beeinträchtigen, wenn ihm zum Beispiel bestimmte Produkte nicht angeboten werden.</a:t>
            </a:r>
            <a:endParaRPr/>
          </a:p>
          <a:p>
            <a:pPr indent="0" lvl="0" marL="0" rtl="0" algn="l">
              <a:spcBef>
                <a:spcPts val="0"/>
              </a:spcBef>
              <a:spcAft>
                <a:spcPts val="0"/>
              </a:spcAft>
              <a:buNone/>
            </a:pPr>
            <a:r>
              <a:rPr lang="en"/>
              <a:t>Des Weiteren dürfen Vorhersagen keine Einzelpersonen oder ein bestimmte Gruppe anders behandeln als andere. Hier stellt sich aber die Frage, ob es überhaupt möglich ist, vorurteilsfreie Daten zu erheben. Wenn noch Ziet ist, können wir diese Frage gern im Anschluss diskutieren.</a:t>
            </a:r>
            <a:endParaRPr/>
          </a:p>
          <a:p>
            <a:pPr indent="0" lvl="0" marL="0" rtl="0" algn="l">
              <a:spcBef>
                <a:spcPts val="0"/>
              </a:spcBef>
              <a:spcAft>
                <a:spcPts val="0"/>
              </a:spcAft>
              <a:buNone/>
            </a:pPr>
            <a:r>
              <a:rPr lang="en"/>
              <a:t>Ein weiteres Problem tritt dann auf, wenn ML Systeme ohne das Wissen des Anwenders eingesetzt werden oder der Anwender dessen Nutzung nicht widersprechen kann. Hier sind zum einen Massenüberwachungen zu nennen, aber auch andere Systeme, die ML nutzen und dies nicht transparent machen.</a:t>
            </a:r>
            <a:endParaRPr/>
          </a:p>
          <a:p>
            <a:pPr indent="0" lvl="0" marL="0" rtl="0" algn="l">
              <a:spcBef>
                <a:spcPts val="0"/>
              </a:spcBef>
              <a:spcAft>
                <a:spcPts val="0"/>
              </a:spcAft>
              <a:buNone/>
            </a:pPr>
            <a:r>
              <a:rPr lang="en"/>
              <a:t>Bei der Privatheit ist es auch wichtig, wie die Daten erhoben werden. Denn in der Vergangenheit ist es oft vorgekommen, dass vor allem zum Antrainieren von Models Daten teilweise auch urheberrechtswidrig verwendet wurden. Und als letzten Punkt: Entwickler von ML Systemen sollten ihr System immer erklären können, um nicht in dem sogenannten Black Box Problem zu landen, wo keiner mehr weis was eigentlich passiert.</a:t>
            </a:r>
            <a:br>
              <a:rPr lang="en"/>
            </a:br>
            <a:r>
              <a:rPr lang="en"/>
              <a:t>Dies sind nur einige der Probleme zusammengefasst, die die Working Group dokumentiert hat.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42b8707a79_0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42b8707a79_0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demselben Dokument nennt die Working Group auch einige Punkte </a:t>
            </a:r>
            <a:r>
              <a:rPr lang="en"/>
              <a:t>aus einem</a:t>
            </a:r>
            <a:r>
              <a:rPr lang="en"/>
              <a:t> Dokument  der UNESCO, welche die UNESCO Recommendation on Ethics of Artificial </a:t>
            </a:r>
            <a:r>
              <a:rPr lang="en"/>
              <a:t>Intelligence</a:t>
            </a:r>
            <a:r>
              <a:rPr lang="en"/>
              <a:t> geschrieben hat. Darin geht es zum Beispiel um das Achten und Schützen der Menschen- und Grundrecht sowie den Schutz der Menschenwürde. ML Systeme müssen alle Menschen gleich behandeln und dürfen weder Massenüberwachung noch Zensur fördern.</a:t>
            </a:r>
            <a:endParaRPr/>
          </a:p>
          <a:p>
            <a:pPr indent="0" lvl="0" marL="0" rtl="0" algn="l">
              <a:spcBef>
                <a:spcPts val="0"/>
              </a:spcBef>
              <a:spcAft>
                <a:spcPts val="0"/>
              </a:spcAft>
              <a:buNone/>
            </a:pPr>
            <a:r>
              <a:rPr lang="en"/>
              <a:t>Es geht auch </a:t>
            </a:r>
            <a:r>
              <a:rPr lang="en"/>
              <a:t>darum, in einer</a:t>
            </a:r>
            <a:r>
              <a:rPr lang="en"/>
              <a:t> friedlichen, gerechten und vernetzten Gesellschaft zu Leben. ML Systeme müssen also Mensch und Gemeinschaft schützen und dürfen diese nicht gefährden. Es gilt auch die Entscheidung von menschen zu respektieren, die keine ML Systeme einsetzen wollen. Diese dürfen </a:t>
            </a:r>
            <a:r>
              <a:rPr lang="en"/>
              <a:t>dadurch</a:t>
            </a:r>
            <a:r>
              <a:rPr lang="en"/>
              <a:t> keine Nachteile erfahren.</a:t>
            </a:r>
            <a:endParaRPr/>
          </a:p>
          <a:p>
            <a:pPr indent="0" lvl="0" marL="0" rtl="0" algn="l">
              <a:spcBef>
                <a:spcPts val="0"/>
              </a:spcBef>
              <a:spcAft>
                <a:spcPts val="0"/>
              </a:spcAft>
              <a:buNone/>
            </a:pPr>
            <a:r>
              <a:rPr lang="en"/>
              <a:t>Auch dies ist nur ein Auszug aus dem was </a:t>
            </a:r>
            <a:r>
              <a:rPr lang="en"/>
              <a:t>im eigentlichen</a:t>
            </a:r>
            <a:r>
              <a:rPr lang="en"/>
              <a:t> Dokument steht. </a:t>
            </a:r>
            <a:endParaRPr/>
          </a:p>
          <a:p>
            <a:pPr indent="0" lvl="0" marL="0" rtl="0" algn="l">
              <a:spcBef>
                <a:spcPts val="0"/>
              </a:spcBef>
              <a:spcAft>
                <a:spcPts val="0"/>
              </a:spcAft>
              <a:buNone/>
            </a:pPr>
            <a:r>
              <a:rPr lang="en"/>
              <a:t>UNESCO Recommendations erweiteret die Working Group um den Punkt Autonomie, den wir vorher bereits angerissen </a:t>
            </a:r>
            <a:r>
              <a:rPr lang="en"/>
              <a:t>haben.</a:t>
            </a:r>
            <a:r>
              <a:rPr lang="en"/>
              <a:t> Nutzer müssen also aktiv ihre Einwilligung geben Web ML zu verwenden. Des Weiteren darf Web ML nicht dazu eingesetzt werden, Menschen zu manipulieren und zu täuschen.</a:t>
            </a:r>
            <a:br>
              <a:rPr lang="en"/>
            </a:br>
            <a:r>
              <a:rPr lang="en"/>
              <a:t>Damit sind wir am Ende des Workshops und gehen in das Q&amp;A über.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41ace01e6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41ace01e6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Kommen wir nun zur heutigen Agenda. Es beginnt mit einer kurzen Einführung in </a:t>
            </a:r>
            <a:r>
              <a:rPr lang="en"/>
              <a:t>neuronale</a:t>
            </a:r>
            <a:r>
              <a:rPr lang="en"/>
              <a:t> Netze. </a:t>
            </a:r>
            <a:endParaRPr/>
          </a:p>
          <a:p>
            <a:pPr indent="0" lvl="0" marL="0" rtl="0" algn="l">
              <a:spcBef>
                <a:spcPts val="0"/>
              </a:spcBef>
              <a:spcAft>
                <a:spcPts val="0"/>
              </a:spcAft>
              <a:buNone/>
            </a:pPr>
            <a:r>
              <a:rPr lang="en"/>
              <a:t>Dann geht es weiter mit dem eigentlichen Thema heute, der Web NN API. Nach dem Stellen der 2. Aufgabe gibts eine Pause und nach der Pause ein Diskussion zur Aufgabe und sonstigen Fragen. </a:t>
            </a:r>
            <a:endParaRPr/>
          </a:p>
          <a:p>
            <a:pPr indent="0" lvl="0" marL="0" rtl="0" algn="l">
              <a:spcBef>
                <a:spcPts val="0"/>
              </a:spcBef>
              <a:spcAft>
                <a:spcPts val="0"/>
              </a:spcAft>
              <a:buNone/>
            </a:pPr>
            <a:r>
              <a:rPr lang="en"/>
              <a:t>Dann </a:t>
            </a:r>
            <a:r>
              <a:rPr lang="en"/>
              <a:t>schließe</a:t>
            </a:r>
            <a:r>
              <a:rPr lang="en"/>
              <a:t> ich den Workshop mit einer kurzen Betrachtung der Ethischen Prinzipien ab. </a:t>
            </a:r>
            <a:endParaRPr/>
          </a:p>
          <a:p>
            <a:pPr indent="0" lvl="0" marL="0" rtl="0" algn="l">
              <a:spcBef>
                <a:spcPts val="0"/>
              </a:spcBef>
              <a:spcAft>
                <a:spcPts val="0"/>
              </a:spcAft>
              <a:buNone/>
            </a:pPr>
            <a:r>
              <a:rPr lang="en"/>
              <a:t>Am Ende habe ich noch ein Q&amp;A angesetzt. Wenn ihr generelle Fragen habt oder euch etwas über das Gesagte hinaus interessiert, könnt ihr das in dem Q&amp;A Tab der Umfrage eintragen und wir können am Ende ausführlich darauf eingehen. Wenn ihr </a:t>
            </a:r>
            <a:r>
              <a:rPr lang="en"/>
              <a:t>zwischendurch</a:t>
            </a:r>
            <a:r>
              <a:rPr lang="en"/>
              <a:t> </a:t>
            </a:r>
            <a:r>
              <a:rPr lang="en"/>
              <a:t>Fragen</a:t>
            </a:r>
            <a:r>
              <a:rPr lang="en"/>
              <a:t> </a:t>
            </a:r>
            <a:r>
              <a:rPr lang="en"/>
              <a:t>habt, könnt</a:t>
            </a:r>
            <a:r>
              <a:rPr lang="en"/>
              <a:t> ihr diese natürlich auch gerne stellen. Soweit fragen?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SLIDES_API96117478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SLIDES_API96117478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questions from your audience will appear when you get to this slide.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42b8707a79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42b8707a79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Ich bedanke mich für eure rege Teilnahem und die Aufmerksamkeit. Ich </a:t>
            </a:r>
            <a:r>
              <a:rPr lang="en"/>
              <a:t>hoffe, der</a:t>
            </a:r>
            <a:r>
              <a:rPr lang="en"/>
              <a:t> Workshop war interessant und das ihr was davon mitnehmt.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41ace01e6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41ace01e6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Dann legen wir direkt mal los mit einer groben Einführung in neuronale Netze. Hier auf dem Bild sehen wir die Typische Darstellung eines NN und auch die verschiedenen Layer Typen, die in einem Netz existieren</a:t>
            </a:r>
            <a:endParaRPr/>
          </a:p>
          <a:p>
            <a:pPr indent="0" lvl="0" marL="0" rtl="0" algn="l">
              <a:spcBef>
                <a:spcPts val="0"/>
              </a:spcBef>
              <a:spcAft>
                <a:spcPts val="0"/>
              </a:spcAft>
              <a:buNone/>
            </a:pPr>
            <a:r>
              <a:rPr lang="en"/>
              <a:t>Wir schauen uns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438250aca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438250aca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Schauen wir uns jetzt die Bestandteile eines neuronalen Netzes genauer an. Wie wir eben gesehen haben, besteht jedes neuronale Netz aus einem Graphen. Dieser ist gerichtet, gibt also Daten nur nach vorne weiter, bis diese im Output Layer angelegt sind. Um im Jargon eines neuronalen Netzes zu bleiben, werde ich heute von Neuronen und Synapsen sprechen. Neuronen sind die Knoten des Graphen und Synapsen die Kanten. Jede Synapse hat ein Weight, das pro Synapse unterschiedlich ist. Pro Layer des neuronalen Netzes gibt es einen Bias, der für einen Layer immer gleich ist. Die Funktion des Bias ist es, den Eingabewert des Neurons anzuheben oder zu senken, um das Netz flexibler zu machen. CLICK</a:t>
            </a:r>
            <a:endParaRPr/>
          </a:p>
          <a:p>
            <a:pPr indent="0" lvl="0" marL="0" rtl="0" algn="l">
              <a:spcBef>
                <a:spcPts val="0"/>
              </a:spcBef>
              <a:spcAft>
                <a:spcPts val="0"/>
              </a:spcAft>
              <a:buNone/>
            </a:pPr>
            <a:r>
              <a:rPr lang="en"/>
              <a:t>In der rechten Abbildung sehen wir, wie die Eingabe eines Neurons berechnet wird: Der jeweilige Wert des Neurons, hier X1 und </a:t>
            </a:r>
            <a:r>
              <a:rPr lang="en"/>
              <a:t>X2, werden </a:t>
            </a:r>
            <a:r>
              <a:rPr lang="en"/>
              <a:t>mit deren jeweiligen Weight multipliziert. Dies geschieht pro Input. Alle Resultate werden </a:t>
            </a:r>
            <a:r>
              <a:rPr lang="en"/>
              <a:t>addiert, bevor</a:t>
            </a:r>
            <a:r>
              <a:rPr lang="en"/>
              <a:t> der Bias draufgerechnet wird. Unten hab ich euch die allgemeine Formel, die hier Anwendung findet, mitgebracht. Diese Gesamtsumme bildet die Eingabe in das nächste Neuron.</a:t>
            </a:r>
            <a:endParaRPr/>
          </a:p>
          <a:p>
            <a:pPr indent="0" lvl="0" marL="0" rtl="0" algn="l">
              <a:spcBef>
                <a:spcPts val="0"/>
              </a:spcBef>
              <a:spcAft>
                <a:spcPts val="0"/>
              </a:spcAft>
              <a:buNone/>
            </a:pPr>
            <a:r>
              <a:rPr lang="en"/>
              <a:t>Die Aktivierungsfunktion transformiert die Eingabedaten nach einer vordefinierten Mathematische Formel. Diese ist im Regelfall nicht linear, um dem Netz Flexibilität zu geben und nicht lineare echte Probleme zu lösen. Neben dem Transformieren der Daten, bestimmt der Ausgabewert der Aktivierungsfunktion, ob das nächste Neuron aktiviert wird oder nicht, indem der Ausgabewert mit einem zuvor definierten Threshold verglichen wird. Ist der Ausgabewert größer, wird das nachfolgende Neuron aktiviert, sonst nicht.</a:t>
            </a:r>
            <a:br>
              <a:rPr lang="en"/>
            </a:br>
            <a:r>
              <a:rPr lang="en"/>
              <a:t>Dieses</a:t>
            </a:r>
            <a:r>
              <a:rPr lang="en"/>
              <a:t> gerichtete Graph wird in der Mathematik Computational Graph genannt und stellt zusammen mit den Weights und dem Bias unser komplettes Model dar. Die Werte für die Weights und Bias sind während des Trainings erlernt und können in Numpy Files extrahiert werden..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41ace01e6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41ace01e6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Ich bin ein sehr praktischer Mensch. Ich muss Sachen immer ausprobieren bevor ich sagen kann, dass ich diese verstanden habe. AUs diesem Grund habe ich ein Beispiel vorbereitet um das eben gesagte zu verdeutlichen. Zun:achst aber müssen wir einige Parameter definieren.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1ace01e6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1ace01e6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Hier haben wir eine Übersicht des kompletten Beispiels. Wir sehen Links den input Layer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4323d6c85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4323d6c85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 den Werten 1 und 3 und den Weights -0,1, 0.7, 0.9, </a:t>
            </a:r>
            <a:r>
              <a:rPr lang="en"/>
              <a:t>0.3, -5.9 und 1.1, die</a:t>
            </a:r>
            <a:r>
              <a:rPr lang="en"/>
              <a:t> mit dem Ausgabewert des Input Layers multipliziert werden. Diese Ergebnisse werden addiert und in die Sigmoid Aktivierungsfunktion gegeben.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4323d6c85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4323d6c85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 Hidden Layer sind diese Ausgabewerte die Eingabewerte in das Neuron. Da wir den Threshold auf 0.5 gesetzt haben, sehen wir, dass das </a:t>
            </a:r>
            <a:r>
              <a:rPr lang="en"/>
              <a:t>zweite</a:t>
            </a:r>
            <a:r>
              <a:rPr lang="en"/>
              <a:t> Neuron des Hidden Layers keine Werte weitergibt, also nicht aktiviert wird. Die anderen beiden Neuronen geben ihre Werte weiter. Ich habe mich </a:t>
            </a:r>
            <a:r>
              <a:rPr lang="en"/>
              <a:t>entschieden,</a:t>
            </a:r>
            <a:r>
              <a:rPr lang="en"/>
              <a:t> </a:t>
            </a:r>
            <a:r>
              <a:rPr lang="en"/>
              <a:t>für</a:t>
            </a:r>
            <a:r>
              <a:rPr lang="en"/>
              <a:t> diese Synapsen dieselben Weights und Bias Werte zu nehmen. Diese könnten in einem echten Neuronalen Netz natuerlich unterschiedlich sein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jpg"/><Relationship Id="rId4" Type="http://schemas.openxmlformats.org/officeDocument/2006/relationships/image" Target="../media/image10.jpg"/><Relationship Id="rId5"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www.sli.do/features-google-slides?interaction-type=V29yZENsb3Vk" TargetMode="External"/><Relationship Id="rId4" Type="http://schemas.openxmlformats.org/officeDocument/2006/relationships/image" Target="../media/image5.png"/><Relationship Id="rId5" Type="http://schemas.openxmlformats.org/officeDocument/2006/relationships/hyperlink" Target="https://www.sli.do/features-google-slides?payload=eyJwcmVzZW50YXRpb25JZCI6IjE0U2VTWjZPUEg3TkRvYzNyX0lGdDJBMlpwX29RT2JBLVdRdWdYOGNyNmg4Iiwic2xpZGVJZCI6IlNMSURFU19BUEk3MDg4MzU2MThfMCJ9" TargetMode="External"/><Relationship Id="rId6"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github.com/acvm007/wt-workshop/issues/1" TargetMode="Externa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jpg"/><Relationship Id="rId4" Type="http://schemas.openxmlformats.org/officeDocument/2006/relationships/hyperlink" Target="https://gist.github.com/acvm007/bf85653143b33e81953ad417d942de56" TargetMode="External"/><Relationship Id="rId5"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github.com/acvm007/wt-workshop/issues/2" TargetMode="Externa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 Id="rId4" Type="http://schemas.openxmlformats.org/officeDocument/2006/relationships/hyperlink" Target="https://gist.github.com/acvm007/83b88d438166e514687943cb959a499a"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hyperlink" Target="https://www.sli.do/features-google-slides?interaction-type=V29yZENsb3Vk" TargetMode="External"/><Relationship Id="rId4" Type="http://schemas.openxmlformats.org/officeDocument/2006/relationships/image" Target="../media/image5.png"/><Relationship Id="rId5" Type="http://schemas.openxmlformats.org/officeDocument/2006/relationships/hyperlink" Target="https://www.sli.do/features-google-slides?payload=eyJwcmVzZW50YXRpb25JZCI6IjE0U2VTWjZPUEg3TkRvYzNyX0lGdDJBMlpwX29RT2JBLVdRdWdYOGNyNmg4Iiwic2xpZGVJZCI6IlNMSURFU19BUEkxNjAyODU5MDkwXzAifQ%3D%3D" TargetMode="External"/><Relationship Id="rId6"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hyperlink" Target="https://www.sli.do/features-google-slides?interaction-type=UUE%3D" TargetMode="External"/><Relationship Id="rId4" Type="http://schemas.openxmlformats.org/officeDocument/2006/relationships/image" Target="../media/image17.png"/><Relationship Id="rId5" Type="http://schemas.openxmlformats.org/officeDocument/2006/relationships/hyperlink" Target="https://www.sli.do/features-google-slides?payload=eyJwcmVzZW50YXRpb25JZCI6IjE0U2VTWjZPUEg3TkRvYzNyX0lGdDJBMlpwX29RT2JBLVdRdWdYOGNyNmg4Iiwic2xpZGVJZCI6IlNMSURFU19BUEk5NjExNzQ3ODlfMCJ9" TargetMode="External"/><Relationship Id="rId6"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Web Neural Network API</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Neuronale Netze im Web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Einführung in Neuronale Netze - Beispiel: Ergebnis</a:t>
            </a:r>
            <a:endParaRPr/>
          </a:p>
        </p:txBody>
      </p:sp>
      <p:pic>
        <p:nvPicPr>
          <p:cNvPr id="126" name="Google Shape;126;p22"/>
          <p:cNvPicPr preferRelativeResize="0"/>
          <p:nvPr/>
        </p:nvPicPr>
        <p:blipFill rotWithShape="1">
          <a:blip r:embed="rId3">
            <a:alphaModFix/>
          </a:blip>
          <a:srcRect b="0" l="0" r="0" t="0"/>
          <a:stretch/>
        </p:blipFill>
        <p:spPr>
          <a:xfrm>
            <a:off x="0" y="1529117"/>
            <a:ext cx="9144003" cy="3045024"/>
          </a:xfrm>
          <a:prstGeom prst="rect">
            <a:avLst/>
          </a:prstGeom>
          <a:noFill/>
          <a:ln>
            <a:noFill/>
          </a:ln>
        </p:spPr>
      </p:pic>
      <p:sp>
        <p:nvSpPr>
          <p:cNvPr id="127" name="Google Shape;127;p22"/>
          <p:cNvSpPr/>
          <p:nvPr/>
        </p:nvSpPr>
        <p:spPr>
          <a:xfrm>
            <a:off x="0" y="1529150"/>
            <a:ext cx="7947300" cy="3045000"/>
          </a:xfrm>
          <a:prstGeom prst="rect">
            <a:avLst/>
          </a:prstGeom>
          <a:solidFill>
            <a:srgbClr val="212121">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Einführung in Neuronale Netze - Tensor: Erklärung</a:t>
            </a:r>
            <a:endParaRPr/>
          </a:p>
        </p:txBody>
      </p:sp>
      <p:sp>
        <p:nvSpPr>
          <p:cNvPr id="133" name="Google Shape;133;p23"/>
          <p:cNvSpPr txBox="1"/>
          <p:nvPr>
            <p:ph idx="1" type="body"/>
          </p:nvPr>
        </p:nvSpPr>
        <p:spPr>
          <a:xfrm>
            <a:off x="311700" y="1152475"/>
            <a:ext cx="8520600" cy="38208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Input des neuronale Netzes</a:t>
            </a:r>
            <a:endParaRPr/>
          </a:p>
          <a:p>
            <a:pPr indent="-334327" lvl="0" marL="457200" rtl="0" algn="l">
              <a:spcBef>
                <a:spcPts val="0"/>
              </a:spcBef>
              <a:spcAft>
                <a:spcPts val="0"/>
              </a:spcAft>
              <a:buSzPct val="100000"/>
              <a:buChar char="●"/>
            </a:pPr>
            <a:r>
              <a:rPr lang="en"/>
              <a:t>Sammelbegriff für verschiedene Arten von Arrays</a:t>
            </a:r>
            <a:endParaRPr/>
          </a:p>
          <a:p>
            <a:pPr indent="-334327" lvl="0" marL="457200" rtl="0" algn="l">
              <a:spcBef>
                <a:spcPts val="0"/>
              </a:spcBef>
              <a:spcAft>
                <a:spcPts val="0"/>
              </a:spcAft>
              <a:buSzPct val="100000"/>
              <a:buChar char="●"/>
            </a:pPr>
            <a:r>
              <a:rPr lang="en"/>
              <a:t>Bestandteile eines Tensors </a:t>
            </a:r>
            <a:endParaRPr/>
          </a:p>
          <a:p>
            <a:pPr indent="-310832" lvl="1" marL="1371600" rtl="0" algn="l">
              <a:spcBef>
                <a:spcPts val="0"/>
              </a:spcBef>
              <a:spcAft>
                <a:spcPts val="0"/>
              </a:spcAft>
              <a:buSzPct val="100000"/>
              <a:buChar char="○"/>
            </a:pPr>
            <a:r>
              <a:rPr lang="en"/>
              <a:t>Rank: Anzahl der Dimensionen (Anzahl der benötigten Indizes um 1 bestimmtes Element zu bekommen)</a:t>
            </a:r>
            <a:endParaRPr/>
          </a:p>
          <a:p>
            <a:pPr indent="-310832" lvl="2" marL="1828800" rtl="0" algn="l">
              <a:spcBef>
                <a:spcPts val="0"/>
              </a:spcBef>
              <a:spcAft>
                <a:spcPts val="0"/>
              </a:spcAft>
              <a:buSzPct val="100000"/>
              <a:buChar char="■"/>
            </a:pPr>
            <a:r>
              <a:rPr lang="en"/>
              <a:t>0d Tensor (Zahl): 1 =&gt; 1</a:t>
            </a:r>
            <a:endParaRPr/>
          </a:p>
          <a:p>
            <a:pPr indent="-310832" lvl="2" marL="1828800" rtl="0" algn="l">
              <a:spcBef>
                <a:spcPts val="0"/>
              </a:spcBef>
              <a:spcAft>
                <a:spcPts val="0"/>
              </a:spcAft>
              <a:buSzPct val="100000"/>
              <a:buChar char="■"/>
            </a:pPr>
            <a:r>
              <a:rPr lang="en"/>
              <a:t>1d Tensor (Array): [1,2,3] =&gt; 1 = [0]</a:t>
            </a:r>
            <a:endParaRPr/>
          </a:p>
          <a:p>
            <a:pPr indent="-310832" lvl="2" marL="1828800" rtl="0" algn="l">
              <a:spcBef>
                <a:spcPts val="0"/>
              </a:spcBef>
              <a:spcAft>
                <a:spcPts val="0"/>
              </a:spcAft>
              <a:buSzPct val="100000"/>
              <a:buChar char="■"/>
            </a:pPr>
            <a:r>
              <a:rPr lang="en"/>
              <a:t>2d Tensor (Matrix): [[1,2,3],[4,5,6]] =&gt; 4 = [1][0]</a:t>
            </a:r>
            <a:endParaRPr/>
          </a:p>
          <a:p>
            <a:pPr indent="-310832" lvl="2" marL="1828800" rtl="0" algn="l">
              <a:spcBef>
                <a:spcPts val="0"/>
              </a:spcBef>
              <a:spcAft>
                <a:spcPts val="0"/>
              </a:spcAft>
              <a:buSzPct val="100000"/>
              <a:buChar char="■"/>
            </a:pPr>
            <a:r>
              <a:rPr lang="en"/>
              <a:t>3d Tensor (nd Tensor): [[[1,2,3],[4,5,6]]] =&gt; 5 = [0][1][1]</a:t>
            </a:r>
            <a:endParaRPr/>
          </a:p>
          <a:p>
            <a:pPr indent="-310832" lvl="1" marL="1371600" rtl="0" algn="l">
              <a:spcBef>
                <a:spcPts val="0"/>
              </a:spcBef>
              <a:spcAft>
                <a:spcPts val="0"/>
              </a:spcAft>
              <a:buSzPct val="100000"/>
              <a:buChar char="○"/>
            </a:pPr>
            <a:r>
              <a:rPr lang="en"/>
              <a:t>Axis: Eine spezifische Dimension des Tensors</a:t>
            </a:r>
            <a:endParaRPr/>
          </a:p>
          <a:p>
            <a:pPr indent="-310832" lvl="2" marL="1828800" rtl="0" algn="l">
              <a:spcBef>
                <a:spcPts val="0"/>
              </a:spcBef>
              <a:spcAft>
                <a:spcPts val="0"/>
              </a:spcAft>
              <a:buSzPct val="100000"/>
              <a:buChar char="■"/>
            </a:pPr>
            <a:r>
              <a:rPr lang="en"/>
              <a:t>Anzahl der Axes = Rank des Tensors</a:t>
            </a:r>
            <a:endParaRPr/>
          </a:p>
          <a:p>
            <a:pPr indent="-310832" lvl="2" marL="1828800" rtl="0" algn="l">
              <a:spcBef>
                <a:spcPts val="0"/>
              </a:spcBef>
              <a:spcAft>
                <a:spcPts val="0"/>
              </a:spcAft>
              <a:buSzPct val="100000"/>
              <a:buChar char="■"/>
            </a:pPr>
            <a:r>
              <a:rPr lang="en"/>
              <a:t>Länge einer Axis = Element in der DImension</a:t>
            </a:r>
            <a:endParaRPr/>
          </a:p>
          <a:p>
            <a:pPr indent="-310832" lvl="3" marL="2286000" rtl="0" algn="l">
              <a:spcBef>
                <a:spcPts val="0"/>
              </a:spcBef>
              <a:spcAft>
                <a:spcPts val="0"/>
              </a:spcAft>
              <a:buSzPct val="100000"/>
              <a:buChar char="●"/>
            </a:pPr>
            <a:r>
              <a:rPr lang="en"/>
              <a:t>Axenlänge 3 = 3 Elemente, Max Index 2</a:t>
            </a:r>
            <a:endParaRPr/>
          </a:p>
          <a:p>
            <a:pPr indent="-310832" lvl="2" marL="1828800" rtl="0" algn="l">
              <a:spcBef>
                <a:spcPts val="0"/>
              </a:spcBef>
              <a:spcAft>
                <a:spcPts val="0"/>
              </a:spcAft>
              <a:buSzPct val="100000"/>
              <a:buChar char="■"/>
            </a:pPr>
            <a:r>
              <a:rPr lang="en"/>
              <a:t>Elemente der letzten Axe immer Zahl, vorher nd Tensors</a:t>
            </a:r>
            <a:endParaRPr/>
          </a:p>
          <a:p>
            <a:pPr indent="-310832" lvl="1" marL="1371600" rtl="0" algn="l">
              <a:spcBef>
                <a:spcPts val="0"/>
              </a:spcBef>
              <a:spcAft>
                <a:spcPts val="0"/>
              </a:spcAft>
              <a:buSzPct val="100000"/>
              <a:buChar char="○"/>
            </a:pPr>
            <a:r>
              <a:rPr lang="en"/>
              <a:t>Shape: Beschreibt Pro Dimension die länge der jeweiligen Axis</a:t>
            </a:r>
            <a:endParaRPr/>
          </a:p>
          <a:p>
            <a:pPr indent="-310832" lvl="2" marL="1828800" rtl="0" algn="l">
              <a:spcBef>
                <a:spcPts val="0"/>
              </a:spcBef>
              <a:spcAft>
                <a:spcPts val="0"/>
              </a:spcAft>
              <a:buSzPct val="100000"/>
              <a:buChar char="■"/>
            </a:pPr>
            <a:r>
              <a:rPr lang="en"/>
              <a:t>[[1,2,3],[4,5,6]] =&gt; Shape  [2,3]</a:t>
            </a:r>
            <a:endParaRPr/>
          </a:p>
          <a:p>
            <a:pPr indent="-334327" lvl="0" marL="457200" rtl="0" algn="l">
              <a:spcBef>
                <a:spcPts val="0"/>
              </a:spcBef>
              <a:spcAft>
                <a:spcPts val="0"/>
              </a:spcAft>
              <a:buSzPct val="100000"/>
              <a:buChar char="●"/>
            </a:pPr>
            <a:r>
              <a:rPr lang="en"/>
              <a:t>Size/Länge eines Tensor = Gesamtanzahl der Skalaren Elemente</a:t>
            </a:r>
            <a:endParaRPr/>
          </a:p>
          <a:p>
            <a:pPr indent="-310832" lvl="1" marL="1371600" rtl="0" algn="l">
              <a:spcBef>
                <a:spcPts val="0"/>
              </a:spcBef>
              <a:spcAft>
                <a:spcPts val="0"/>
              </a:spcAft>
              <a:buSzPct val="100000"/>
              <a:buChar char="○"/>
            </a:pPr>
            <a:r>
              <a:rPr lang="en"/>
              <a:t>Multiplizieren aller Axen miteinander </a:t>
            </a:r>
            <a:r>
              <a:rPr lang="en"/>
              <a:t>[[1,2,3],[4,5,6]] =&gt; Shape [2,3] =&gt; Length 2*3 = </a:t>
            </a:r>
            <a:r>
              <a:rPr b="1" lang="en"/>
              <a:t>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animEffect filter="fade" transition="in">
                                      <p:cBhvr>
                                        <p:cTn dur="1000"/>
                                        <p:tgtEl>
                                          <p:spTgt spid="1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animEffect filter="fade" transition="in">
                                      <p:cBhvr>
                                        <p:cTn dur="1000"/>
                                        <p:tgtEl>
                                          <p:spTgt spid="1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animEffect filter="fade" transition="in">
                                      <p:cBhvr>
                                        <p:cTn dur="1000"/>
                                        <p:tgtEl>
                                          <p:spTgt spid="1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3" st="3"/>
                                            </p:txEl>
                                          </p:spTgt>
                                        </p:tgtEl>
                                        <p:attrNameLst>
                                          <p:attrName>style.visibility</p:attrName>
                                        </p:attrNameLst>
                                      </p:cBhvr>
                                      <p:to>
                                        <p:strVal val="visible"/>
                                      </p:to>
                                    </p:set>
                                    <p:animEffect filter="fade" transition="in">
                                      <p:cBhvr>
                                        <p:cTn dur="1000"/>
                                        <p:tgtEl>
                                          <p:spTgt spid="1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4" st="4"/>
                                            </p:txEl>
                                          </p:spTgt>
                                        </p:tgtEl>
                                        <p:attrNameLst>
                                          <p:attrName>style.visibility</p:attrName>
                                        </p:attrNameLst>
                                      </p:cBhvr>
                                      <p:to>
                                        <p:strVal val="visible"/>
                                      </p:to>
                                    </p:set>
                                    <p:animEffect filter="fade" transition="in">
                                      <p:cBhvr>
                                        <p:cTn dur="1000"/>
                                        <p:tgtEl>
                                          <p:spTgt spid="13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5" st="5"/>
                                            </p:txEl>
                                          </p:spTgt>
                                        </p:tgtEl>
                                        <p:attrNameLst>
                                          <p:attrName>style.visibility</p:attrName>
                                        </p:attrNameLst>
                                      </p:cBhvr>
                                      <p:to>
                                        <p:strVal val="visible"/>
                                      </p:to>
                                    </p:set>
                                    <p:animEffect filter="fade" transition="in">
                                      <p:cBhvr>
                                        <p:cTn dur="1000"/>
                                        <p:tgtEl>
                                          <p:spTgt spid="13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6" st="6"/>
                                            </p:txEl>
                                          </p:spTgt>
                                        </p:tgtEl>
                                        <p:attrNameLst>
                                          <p:attrName>style.visibility</p:attrName>
                                        </p:attrNameLst>
                                      </p:cBhvr>
                                      <p:to>
                                        <p:strVal val="visible"/>
                                      </p:to>
                                    </p:set>
                                    <p:animEffect filter="fade" transition="in">
                                      <p:cBhvr>
                                        <p:cTn dur="1000"/>
                                        <p:tgtEl>
                                          <p:spTgt spid="13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7" st="7"/>
                                            </p:txEl>
                                          </p:spTgt>
                                        </p:tgtEl>
                                        <p:attrNameLst>
                                          <p:attrName>style.visibility</p:attrName>
                                        </p:attrNameLst>
                                      </p:cBhvr>
                                      <p:to>
                                        <p:strVal val="visible"/>
                                      </p:to>
                                    </p:set>
                                    <p:animEffect filter="fade" transition="in">
                                      <p:cBhvr>
                                        <p:cTn dur="1000"/>
                                        <p:tgtEl>
                                          <p:spTgt spid="13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8" st="8"/>
                                            </p:txEl>
                                          </p:spTgt>
                                        </p:tgtEl>
                                        <p:attrNameLst>
                                          <p:attrName>style.visibility</p:attrName>
                                        </p:attrNameLst>
                                      </p:cBhvr>
                                      <p:to>
                                        <p:strVal val="visible"/>
                                      </p:to>
                                    </p:set>
                                    <p:animEffect filter="fade" transition="in">
                                      <p:cBhvr>
                                        <p:cTn dur="1000"/>
                                        <p:tgtEl>
                                          <p:spTgt spid="13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9" st="9"/>
                                            </p:txEl>
                                          </p:spTgt>
                                        </p:tgtEl>
                                        <p:attrNameLst>
                                          <p:attrName>style.visibility</p:attrName>
                                        </p:attrNameLst>
                                      </p:cBhvr>
                                      <p:to>
                                        <p:strVal val="visible"/>
                                      </p:to>
                                    </p:set>
                                    <p:animEffect filter="fade" transition="in">
                                      <p:cBhvr>
                                        <p:cTn dur="1000"/>
                                        <p:tgtEl>
                                          <p:spTgt spid="13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0" st="10"/>
                                            </p:txEl>
                                          </p:spTgt>
                                        </p:tgtEl>
                                        <p:attrNameLst>
                                          <p:attrName>style.visibility</p:attrName>
                                        </p:attrNameLst>
                                      </p:cBhvr>
                                      <p:to>
                                        <p:strVal val="visible"/>
                                      </p:to>
                                    </p:set>
                                    <p:animEffect filter="fade" transition="in">
                                      <p:cBhvr>
                                        <p:cTn dur="1000"/>
                                        <p:tgtEl>
                                          <p:spTgt spid="13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1" st="11"/>
                                            </p:txEl>
                                          </p:spTgt>
                                        </p:tgtEl>
                                        <p:attrNameLst>
                                          <p:attrName>style.visibility</p:attrName>
                                        </p:attrNameLst>
                                      </p:cBhvr>
                                      <p:to>
                                        <p:strVal val="visible"/>
                                      </p:to>
                                    </p:set>
                                    <p:animEffect filter="fade" transition="in">
                                      <p:cBhvr>
                                        <p:cTn dur="1000"/>
                                        <p:tgtEl>
                                          <p:spTgt spid="133">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2" st="12"/>
                                            </p:txEl>
                                          </p:spTgt>
                                        </p:tgtEl>
                                        <p:attrNameLst>
                                          <p:attrName>style.visibility</p:attrName>
                                        </p:attrNameLst>
                                      </p:cBhvr>
                                      <p:to>
                                        <p:strVal val="visible"/>
                                      </p:to>
                                    </p:set>
                                    <p:animEffect filter="fade" transition="in">
                                      <p:cBhvr>
                                        <p:cTn dur="1000"/>
                                        <p:tgtEl>
                                          <p:spTgt spid="133">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3" st="13"/>
                                            </p:txEl>
                                          </p:spTgt>
                                        </p:tgtEl>
                                        <p:attrNameLst>
                                          <p:attrName>style.visibility</p:attrName>
                                        </p:attrNameLst>
                                      </p:cBhvr>
                                      <p:to>
                                        <p:strVal val="visible"/>
                                      </p:to>
                                    </p:set>
                                    <p:animEffect filter="fade" transition="in">
                                      <p:cBhvr>
                                        <p:cTn dur="1000"/>
                                        <p:tgtEl>
                                          <p:spTgt spid="133">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4" st="14"/>
                                            </p:txEl>
                                          </p:spTgt>
                                        </p:tgtEl>
                                        <p:attrNameLst>
                                          <p:attrName>style.visibility</p:attrName>
                                        </p:attrNameLst>
                                      </p:cBhvr>
                                      <p:to>
                                        <p:strVal val="visible"/>
                                      </p:to>
                                    </p:set>
                                    <p:animEffect filter="fade" transition="in">
                                      <p:cBhvr>
                                        <p:cTn dur="1000"/>
                                        <p:tgtEl>
                                          <p:spTgt spid="133">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5" st="15"/>
                                            </p:txEl>
                                          </p:spTgt>
                                        </p:tgtEl>
                                        <p:attrNameLst>
                                          <p:attrName>style.visibility</p:attrName>
                                        </p:attrNameLst>
                                      </p:cBhvr>
                                      <p:to>
                                        <p:strVal val="visible"/>
                                      </p:to>
                                    </p:set>
                                    <p:animEffect filter="fade" transition="in">
                                      <p:cBhvr>
                                        <p:cTn dur="1000"/>
                                        <p:tgtEl>
                                          <p:spTgt spid="133">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6" st="16"/>
                                            </p:txEl>
                                          </p:spTgt>
                                        </p:tgtEl>
                                        <p:attrNameLst>
                                          <p:attrName>style.visibility</p:attrName>
                                        </p:attrNameLst>
                                      </p:cBhvr>
                                      <p:to>
                                        <p:strVal val="visible"/>
                                      </p:to>
                                    </p:set>
                                    <p:animEffect filter="fade" transition="in">
                                      <p:cBhvr>
                                        <p:cTn dur="1000"/>
                                        <p:tgtEl>
                                          <p:spTgt spid="133">
                                            <p:txEl>
                                              <p:pRg end="16" st="1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nvSpPr>
        <p:spPr>
          <a:xfrm>
            <a:off x="4271100" y="1017725"/>
            <a:ext cx="1889700" cy="381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 [ [ 18  15  10]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[ 18  15  10]</a:t>
            </a:r>
            <a:endParaRPr>
              <a:solidFill>
                <a:schemeClr val="dk1"/>
              </a:solidFill>
            </a:endParaRPr>
          </a:p>
          <a:p>
            <a:pPr indent="0" lvl="0" marL="0" rtl="0" algn="l">
              <a:spcBef>
                <a:spcPts val="0"/>
              </a:spcBef>
              <a:spcAft>
                <a:spcPts val="0"/>
              </a:spcAft>
              <a:buNone/>
            </a:pPr>
            <a:r>
              <a:rPr lang="en">
                <a:solidFill>
                  <a:schemeClr val="dk1"/>
                </a:solidFill>
              </a:rPr>
              <a:t>    [ 21  16  12]</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    [ 91 107 122]</a:t>
            </a:r>
            <a:endParaRPr>
              <a:solidFill>
                <a:schemeClr val="dk1"/>
              </a:solidFill>
            </a:endParaRPr>
          </a:p>
          <a:p>
            <a:pPr indent="0" lvl="0" marL="0" rtl="0" algn="l">
              <a:spcBef>
                <a:spcPts val="0"/>
              </a:spcBef>
              <a:spcAft>
                <a:spcPts val="0"/>
              </a:spcAft>
              <a:buNone/>
            </a:pPr>
            <a:r>
              <a:rPr lang="en">
                <a:solidFill>
                  <a:schemeClr val="dk1"/>
                </a:solidFill>
              </a:rPr>
              <a:t>    [ 92 108 124]</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[ 94 110 126]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[[166 156 147]</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[166 156 147]</a:t>
            </a:r>
            <a:endParaRPr>
              <a:solidFill>
                <a:schemeClr val="dk1"/>
              </a:solidFill>
            </a:endParaRPr>
          </a:p>
          <a:p>
            <a:pPr indent="0" lvl="0" marL="0" rtl="0" algn="l">
              <a:spcBef>
                <a:spcPts val="0"/>
              </a:spcBef>
              <a:spcAft>
                <a:spcPts val="0"/>
              </a:spcAft>
              <a:buNone/>
            </a:pPr>
            <a:r>
              <a:rPr lang="en">
                <a:solidFill>
                  <a:schemeClr val="dk1"/>
                </a:solidFill>
              </a:rPr>
              <a:t>   [166 156 147]</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[ 21  14   8]</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[ 22  15   9]</a:t>
            </a:r>
            <a:endParaRPr>
              <a:solidFill>
                <a:schemeClr val="dk1"/>
              </a:solidFill>
            </a:endParaRPr>
          </a:p>
          <a:p>
            <a:pPr indent="0" lvl="0" marL="0" rtl="0" algn="l">
              <a:spcBef>
                <a:spcPts val="0"/>
              </a:spcBef>
              <a:spcAft>
                <a:spcPts val="0"/>
              </a:spcAft>
              <a:buNone/>
            </a:pPr>
            <a:r>
              <a:rPr lang="en">
                <a:solidFill>
                  <a:schemeClr val="dk1"/>
                </a:solidFill>
              </a:rPr>
              <a:t>   [ 22  15   9]    </a:t>
            </a:r>
            <a:r>
              <a:rPr lang="en">
                <a:solidFill>
                  <a:schemeClr val="dk1"/>
                </a:solidFill>
              </a:rPr>
              <a:t>]  ]</a:t>
            </a:r>
            <a:endParaRPr>
              <a:solidFill>
                <a:schemeClr val="dk1"/>
              </a:solidFill>
            </a:endParaRPr>
          </a:p>
        </p:txBody>
      </p:sp>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Einführung in Neuronale Netze - Tensor: </a:t>
            </a:r>
            <a:r>
              <a:rPr lang="en"/>
              <a:t>Beispiel</a:t>
            </a:r>
            <a:endParaRPr/>
          </a:p>
        </p:txBody>
      </p:sp>
      <p:sp>
        <p:nvSpPr>
          <p:cNvPr id="140" name="Google Shape;140;p24"/>
          <p:cNvSpPr txBox="1"/>
          <p:nvPr/>
        </p:nvSpPr>
        <p:spPr>
          <a:xfrm>
            <a:off x="0" y="4835700"/>
            <a:ext cx="91440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accent3"/>
                </a:solidFill>
              </a:rPr>
              <a:t>https://unsplash.com/photos/1rBg5YSi00c</a:t>
            </a:r>
            <a:endParaRPr sz="800">
              <a:solidFill>
                <a:schemeClr val="accent3"/>
              </a:solidFill>
            </a:endParaRPr>
          </a:p>
        </p:txBody>
      </p:sp>
      <p:pic>
        <p:nvPicPr>
          <p:cNvPr id="141" name="Google Shape;141;p24"/>
          <p:cNvPicPr preferRelativeResize="0"/>
          <p:nvPr/>
        </p:nvPicPr>
        <p:blipFill>
          <a:blip r:embed="rId3">
            <a:alphaModFix/>
          </a:blip>
          <a:stretch>
            <a:fillRect/>
          </a:stretch>
        </p:blipFill>
        <p:spPr>
          <a:xfrm>
            <a:off x="311700" y="1017725"/>
            <a:ext cx="3053641" cy="3817974"/>
          </a:xfrm>
          <a:prstGeom prst="rect">
            <a:avLst/>
          </a:prstGeom>
          <a:noFill/>
          <a:ln>
            <a:noFill/>
          </a:ln>
        </p:spPr>
      </p:pic>
      <p:sp>
        <p:nvSpPr>
          <p:cNvPr id="142" name="Google Shape;142;p24"/>
          <p:cNvSpPr/>
          <p:nvPr/>
        </p:nvSpPr>
        <p:spPr>
          <a:xfrm>
            <a:off x="3536525" y="2772813"/>
            <a:ext cx="563400" cy="307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txBox="1"/>
          <p:nvPr/>
        </p:nvSpPr>
        <p:spPr>
          <a:xfrm>
            <a:off x="6614950" y="2571750"/>
            <a:ext cx="2026500" cy="8313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
                <a:solidFill>
                  <a:schemeClr val="dk1"/>
                </a:solidFill>
              </a:rPr>
              <a:t>Shape: [</a:t>
            </a:r>
            <a:r>
              <a:rPr lang="en">
                <a:solidFill>
                  <a:srgbClr val="F6B26B"/>
                </a:solidFill>
              </a:rPr>
              <a:t>2700</a:t>
            </a:r>
            <a:r>
              <a:rPr lang="en">
                <a:solidFill>
                  <a:schemeClr val="dk1"/>
                </a:solidFill>
              </a:rPr>
              <a:t>, </a:t>
            </a:r>
            <a:r>
              <a:rPr lang="en">
                <a:solidFill>
                  <a:srgbClr val="93C47D"/>
                </a:solidFill>
              </a:rPr>
              <a:t>2160</a:t>
            </a:r>
            <a:r>
              <a:rPr lang="en">
                <a:solidFill>
                  <a:schemeClr val="dk1"/>
                </a:solidFill>
              </a:rPr>
              <a:t>, </a:t>
            </a:r>
            <a:r>
              <a:rPr lang="en">
                <a:solidFill>
                  <a:srgbClr val="E06666"/>
                </a:solidFill>
              </a:rPr>
              <a:t>3</a:t>
            </a: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Layout: [   </a:t>
            </a:r>
            <a:r>
              <a:rPr lang="en">
                <a:solidFill>
                  <a:srgbClr val="F6B26B"/>
                </a:solidFill>
              </a:rPr>
              <a:t>H </a:t>
            </a:r>
            <a:r>
              <a:rPr lang="en">
                <a:solidFill>
                  <a:schemeClr val="dk1"/>
                </a:solidFill>
              </a:rPr>
              <a:t> ,   </a:t>
            </a:r>
            <a:r>
              <a:rPr lang="en">
                <a:solidFill>
                  <a:srgbClr val="93C47D"/>
                </a:solidFill>
              </a:rPr>
              <a:t>W </a:t>
            </a:r>
            <a:r>
              <a:rPr lang="en">
                <a:solidFill>
                  <a:schemeClr val="dk1"/>
                </a:solidFill>
              </a:rPr>
              <a:t> , </a:t>
            </a:r>
            <a:r>
              <a:rPr lang="en">
                <a:solidFill>
                  <a:srgbClr val="E06666"/>
                </a:solidFill>
              </a:rPr>
              <a:t>C</a:t>
            </a: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Size: 17,496.000</a:t>
            </a:r>
            <a:endParaRPr>
              <a:solidFill>
                <a:schemeClr val="dk1"/>
              </a:solidFill>
            </a:endParaRPr>
          </a:p>
        </p:txBody>
      </p:sp>
      <p:sp>
        <p:nvSpPr>
          <p:cNvPr id="144" name="Google Shape;144;p24"/>
          <p:cNvSpPr/>
          <p:nvPr/>
        </p:nvSpPr>
        <p:spPr>
          <a:xfrm>
            <a:off x="5969813" y="2772800"/>
            <a:ext cx="563400" cy="307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 name="Google Shape;145;p24"/>
          <p:cNvGrpSpPr/>
          <p:nvPr/>
        </p:nvGrpSpPr>
        <p:grpSpPr>
          <a:xfrm>
            <a:off x="4452850" y="1221050"/>
            <a:ext cx="1259700" cy="3377700"/>
            <a:chOff x="4452850" y="1221050"/>
            <a:chExt cx="1259700" cy="3377700"/>
          </a:xfrm>
        </p:grpSpPr>
        <p:sp>
          <p:nvSpPr>
            <p:cNvPr id="146" name="Google Shape;146;p24"/>
            <p:cNvSpPr/>
            <p:nvPr/>
          </p:nvSpPr>
          <p:spPr>
            <a:xfrm>
              <a:off x="4452850" y="1221050"/>
              <a:ext cx="1259700" cy="3377700"/>
            </a:xfrm>
            <a:prstGeom prst="rect">
              <a:avLst/>
            </a:prstGeom>
            <a:noFill/>
            <a:ln cap="flat" cmpd="sng" w="19050">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p:nvPr/>
          </p:nvSpPr>
          <p:spPr>
            <a:xfrm>
              <a:off x="4525550" y="1311925"/>
              <a:ext cx="1099500" cy="1544700"/>
            </a:xfrm>
            <a:prstGeom prst="rect">
              <a:avLst/>
            </a:prstGeom>
            <a:no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4"/>
            <p:cNvSpPr/>
            <p:nvPr/>
          </p:nvSpPr>
          <p:spPr>
            <a:xfrm>
              <a:off x="4525550" y="1766300"/>
              <a:ext cx="1026900" cy="199800"/>
            </a:xfrm>
            <a:prstGeom prst="rect">
              <a:avLst/>
            </a:prstGeom>
            <a:no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24"/>
          <p:cNvSpPr txBox="1"/>
          <p:nvPr/>
        </p:nvSpPr>
        <p:spPr>
          <a:xfrm>
            <a:off x="3481975" y="2456475"/>
            <a:ext cx="563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T =</a:t>
            </a:r>
            <a:endParaRPr>
              <a:solidFill>
                <a:schemeClr val="dk1"/>
              </a:solidFill>
            </a:endParaRPr>
          </a:p>
        </p:txBody>
      </p:sp>
      <p:pic>
        <p:nvPicPr>
          <p:cNvPr id="150" name="Google Shape;150;p24"/>
          <p:cNvPicPr preferRelativeResize="0"/>
          <p:nvPr/>
        </p:nvPicPr>
        <p:blipFill rotWithShape="1">
          <a:blip r:embed="rId4">
            <a:alphaModFix/>
          </a:blip>
          <a:srcRect b="970" l="0" r="0" t="980"/>
          <a:stretch/>
        </p:blipFill>
        <p:spPr>
          <a:xfrm>
            <a:off x="6930275" y="1017725"/>
            <a:ext cx="1395855" cy="1368596"/>
          </a:xfrm>
          <a:prstGeom prst="rect">
            <a:avLst/>
          </a:prstGeom>
          <a:noFill/>
          <a:ln>
            <a:noFill/>
          </a:ln>
        </p:spPr>
      </p:pic>
      <p:pic>
        <p:nvPicPr>
          <p:cNvPr id="151" name="Google Shape;151;p24"/>
          <p:cNvPicPr preferRelativeResize="0"/>
          <p:nvPr/>
        </p:nvPicPr>
        <p:blipFill>
          <a:blip r:embed="rId5">
            <a:alphaModFix/>
          </a:blip>
          <a:stretch>
            <a:fillRect/>
          </a:stretch>
        </p:blipFill>
        <p:spPr>
          <a:xfrm>
            <a:off x="6930275" y="3467237"/>
            <a:ext cx="1395855" cy="136859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par>
                                <p:cTn fill="hold" nodeType="with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445025"/>
            <a:ext cx="8739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Einführung in Neuronale Netze -</a:t>
            </a:r>
            <a:r>
              <a:rPr lang="en"/>
              <a:t> Tensor: Batches, </a:t>
            </a:r>
            <a:r>
              <a:rPr lang="en"/>
              <a:t>Layouts</a:t>
            </a:r>
            <a:endParaRPr/>
          </a:p>
        </p:txBody>
      </p:sp>
      <p:sp>
        <p:nvSpPr>
          <p:cNvPr id="157" name="Google Shape;157;p25"/>
          <p:cNvSpPr txBox="1"/>
          <p:nvPr/>
        </p:nvSpPr>
        <p:spPr>
          <a:xfrm>
            <a:off x="0" y="4835700"/>
            <a:ext cx="91440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accent3"/>
                </a:solidFill>
              </a:rPr>
              <a:t>https://unsplash.com/photos/1rBg5YSi00c (adrianne geo)</a:t>
            </a:r>
            <a:endParaRPr sz="800">
              <a:solidFill>
                <a:schemeClr val="accent3"/>
              </a:solidFill>
            </a:endParaRPr>
          </a:p>
        </p:txBody>
      </p:sp>
      <p:sp>
        <p:nvSpPr>
          <p:cNvPr id="158" name="Google Shape;158;p25"/>
          <p:cNvSpPr txBox="1"/>
          <p:nvPr/>
        </p:nvSpPr>
        <p:spPr>
          <a:xfrm>
            <a:off x="311700" y="1017725"/>
            <a:ext cx="8412300" cy="3818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2"/>
              </a:buClr>
              <a:buSzPts val="1400"/>
              <a:buChar char="●"/>
            </a:pPr>
            <a:r>
              <a:rPr lang="en">
                <a:solidFill>
                  <a:schemeClr val="lt2"/>
                </a:solidFill>
              </a:rPr>
              <a:t>Batches sind eine Menge an X gleichförmigen Tensoren</a:t>
            </a:r>
            <a:endParaRPr>
              <a:solidFill>
                <a:schemeClr val="lt2"/>
              </a:solidFill>
            </a:endParaRPr>
          </a:p>
          <a:p>
            <a:pPr indent="-317500" lvl="1" marL="914400" rtl="0" algn="l">
              <a:spcBef>
                <a:spcPts val="0"/>
              </a:spcBef>
              <a:spcAft>
                <a:spcPts val="0"/>
              </a:spcAft>
              <a:buClr>
                <a:schemeClr val="lt2"/>
              </a:buClr>
              <a:buSzPts val="1400"/>
              <a:buChar char="○"/>
            </a:pPr>
            <a:r>
              <a:rPr lang="en">
                <a:solidFill>
                  <a:schemeClr val="lt2"/>
                </a:solidFill>
              </a:rPr>
              <a:t>Batch Size beschreibt diese Menge an gleichförmigen Tensoren als Zahl</a:t>
            </a:r>
            <a:endParaRPr>
              <a:solidFill>
                <a:schemeClr val="lt2"/>
              </a:solidFill>
            </a:endParaRPr>
          </a:p>
          <a:p>
            <a:pPr indent="-317500" lvl="1" marL="914400" rtl="0" algn="l">
              <a:spcBef>
                <a:spcPts val="0"/>
              </a:spcBef>
              <a:spcAft>
                <a:spcPts val="0"/>
              </a:spcAft>
              <a:buClr>
                <a:schemeClr val="lt2"/>
              </a:buClr>
              <a:buSzPts val="1400"/>
              <a:buChar char="○"/>
            </a:pPr>
            <a:r>
              <a:rPr lang="en">
                <a:solidFill>
                  <a:schemeClr val="lt2"/>
                </a:solidFill>
              </a:rPr>
              <a:t>Batch Size ist immer die erste Axe des Tensors</a:t>
            </a:r>
            <a:endParaRPr>
              <a:solidFill>
                <a:schemeClr val="lt2"/>
              </a:solidFill>
            </a:endParaRPr>
          </a:p>
          <a:p>
            <a:pPr indent="-317500" lvl="1" marL="914400" rtl="0" algn="l">
              <a:spcBef>
                <a:spcPts val="0"/>
              </a:spcBef>
              <a:spcAft>
                <a:spcPts val="0"/>
              </a:spcAft>
              <a:buClr>
                <a:schemeClr val="lt2"/>
              </a:buClr>
              <a:buSzPts val="1400"/>
              <a:buChar char="○"/>
            </a:pPr>
            <a:r>
              <a:rPr lang="en">
                <a:solidFill>
                  <a:schemeClr val="lt2"/>
                </a:solidFill>
              </a:rPr>
              <a:t>Im Falle der Neural Network API, meist 1</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Dies bedeutet, dass die Eingabe in ein Neuronale Netz immer 4 Dimensional hat</a:t>
            </a:r>
            <a:endParaRPr>
              <a:solidFill>
                <a:schemeClr val="lt2"/>
              </a:solidFill>
            </a:endParaRPr>
          </a:p>
          <a:p>
            <a:pPr indent="-317500" lvl="1" marL="914400" rtl="0" algn="l">
              <a:spcBef>
                <a:spcPts val="0"/>
              </a:spcBef>
              <a:spcAft>
                <a:spcPts val="0"/>
              </a:spcAft>
              <a:buClr>
                <a:schemeClr val="lt2"/>
              </a:buClr>
              <a:buSzPts val="1400"/>
              <a:buChar char="○"/>
            </a:pPr>
            <a:r>
              <a:rPr lang="en">
                <a:solidFill>
                  <a:schemeClr val="lt2"/>
                </a:solidFill>
              </a:rPr>
              <a:t>Width W (2160)</a:t>
            </a:r>
            <a:endParaRPr>
              <a:solidFill>
                <a:schemeClr val="lt2"/>
              </a:solidFill>
            </a:endParaRPr>
          </a:p>
          <a:p>
            <a:pPr indent="-317500" lvl="1" marL="914400" rtl="0" algn="l">
              <a:spcBef>
                <a:spcPts val="0"/>
              </a:spcBef>
              <a:spcAft>
                <a:spcPts val="0"/>
              </a:spcAft>
              <a:buClr>
                <a:schemeClr val="lt2"/>
              </a:buClr>
              <a:buSzPts val="1400"/>
              <a:buChar char="○"/>
            </a:pPr>
            <a:r>
              <a:rPr lang="en">
                <a:solidFill>
                  <a:schemeClr val="lt2"/>
                </a:solidFill>
              </a:rPr>
              <a:t>Height H (</a:t>
            </a:r>
            <a:r>
              <a:rPr lang="en">
                <a:solidFill>
                  <a:schemeClr val="lt2"/>
                </a:solidFill>
              </a:rPr>
              <a:t>2700</a:t>
            </a:r>
            <a:r>
              <a:rPr lang="en">
                <a:solidFill>
                  <a:schemeClr val="lt2"/>
                </a:solidFill>
              </a:rPr>
              <a:t>)</a:t>
            </a:r>
            <a:endParaRPr>
              <a:solidFill>
                <a:schemeClr val="lt2"/>
              </a:solidFill>
            </a:endParaRPr>
          </a:p>
          <a:p>
            <a:pPr indent="-317500" lvl="1" marL="914400" rtl="0" algn="l">
              <a:spcBef>
                <a:spcPts val="0"/>
              </a:spcBef>
              <a:spcAft>
                <a:spcPts val="0"/>
              </a:spcAft>
              <a:buClr>
                <a:schemeClr val="lt2"/>
              </a:buClr>
              <a:buSzPts val="1400"/>
              <a:buChar char="○"/>
            </a:pPr>
            <a:r>
              <a:rPr lang="en">
                <a:solidFill>
                  <a:schemeClr val="lt2"/>
                </a:solidFill>
              </a:rPr>
              <a:t>Channels C (3)</a:t>
            </a:r>
            <a:endParaRPr>
              <a:solidFill>
                <a:schemeClr val="lt2"/>
              </a:solidFill>
            </a:endParaRPr>
          </a:p>
          <a:p>
            <a:pPr indent="-317500" lvl="1" marL="914400" rtl="0" algn="l">
              <a:spcBef>
                <a:spcPts val="0"/>
              </a:spcBef>
              <a:spcAft>
                <a:spcPts val="0"/>
              </a:spcAft>
              <a:buClr>
                <a:schemeClr val="lt2"/>
              </a:buClr>
              <a:buSzPts val="1400"/>
              <a:buChar char="○"/>
            </a:pPr>
            <a:r>
              <a:rPr lang="en">
                <a:solidFill>
                  <a:schemeClr val="lt2"/>
                </a:solidFill>
              </a:rPr>
              <a:t>Batch Size N (1)</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Zwei Arten einen solchen 4d Tensor zu organisieren</a:t>
            </a:r>
            <a:endParaRPr>
              <a:solidFill>
                <a:schemeClr val="lt2"/>
              </a:solidFill>
            </a:endParaRPr>
          </a:p>
          <a:p>
            <a:pPr indent="-317500" lvl="1" marL="914400" rtl="0" algn="l">
              <a:spcBef>
                <a:spcPts val="0"/>
              </a:spcBef>
              <a:spcAft>
                <a:spcPts val="0"/>
              </a:spcAft>
              <a:buClr>
                <a:schemeClr val="lt2"/>
              </a:buClr>
              <a:buSzPts val="1400"/>
              <a:buChar char="○"/>
            </a:pPr>
            <a:r>
              <a:rPr lang="en">
                <a:solidFill>
                  <a:schemeClr val="lt2"/>
                </a:solidFill>
              </a:rPr>
              <a:t>NCHW =&gt; [1, 3, 2700, 2160]</a:t>
            </a:r>
            <a:endParaRPr>
              <a:solidFill>
                <a:schemeClr val="lt2"/>
              </a:solidFill>
            </a:endParaRPr>
          </a:p>
          <a:p>
            <a:pPr indent="-317500" lvl="1" marL="914400" rtl="0" algn="l">
              <a:spcBef>
                <a:spcPts val="0"/>
              </a:spcBef>
              <a:spcAft>
                <a:spcPts val="0"/>
              </a:spcAft>
              <a:buClr>
                <a:schemeClr val="lt2"/>
              </a:buClr>
              <a:buSzPts val="1400"/>
              <a:buChar char="○"/>
            </a:pPr>
            <a:r>
              <a:rPr lang="en">
                <a:solidFill>
                  <a:schemeClr val="lt2"/>
                </a:solidFill>
              </a:rPr>
              <a:t>NHWC =&gt; [1, 2700, 2160, 3]</a:t>
            </a:r>
            <a:endParaRPr>
              <a:solidFill>
                <a:schemeClr val="l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animEffect filter="fade" transition="in">
                                      <p:cBhvr>
                                        <p:cTn dur="1000"/>
                                        <p:tgtEl>
                                          <p:spTgt spid="1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animEffect filter="fade" transition="in">
                                      <p:cBhvr>
                                        <p:cTn dur="1000"/>
                                        <p:tgtEl>
                                          <p:spTgt spid="1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animEffect filter="fade" transition="in">
                                      <p:cBhvr>
                                        <p:cTn dur="1000"/>
                                        <p:tgtEl>
                                          <p:spTgt spid="1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animEffect filter="fade" transition="in">
                                      <p:cBhvr>
                                        <p:cTn dur="1000"/>
                                        <p:tgtEl>
                                          <p:spTgt spid="1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4" st="4"/>
                                            </p:txEl>
                                          </p:spTgt>
                                        </p:tgtEl>
                                        <p:attrNameLst>
                                          <p:attrName>style.visibility</p:attrName>
                                        </p:attrNameLst>
                                      </p:cBhvr>
                                      <p:to>
                                        <p:strVal val="visible"/>
                                      </p:to>
                                    </p:set>
                                    <p:animEffect filter="fade" transition="in">
                                      <p:cBhvr>
                                        <p:cTn dur="1000"/>
                                        <p:tgtEl>
                                          <p:spTgt spid="1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5" st="5"/>
                                            </p:txEl>
                                          </p:spTgt>
                                        </p:tgtEl>
                                        <p:attrNameLst>
                                          <p:attrName>style.visibility</p:attrName>
                                        </p:attrNameLst>
                                      </p:cBhvr>
                                      <p:to>
                                        <p:strVal val="visible"/>
                                      </p:to>
                                    </p:set>
                                    <p:animEffect filter="fade" transition="in">
                                      <p:cBhvr>
                                        <p:cTn dur="1000"/>
                                        <p:tgtEl>
                                          <p:spTgt spid="15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6" st="6"/>
                                            </p:txEl>
                                          </p:spTgt>
                                        </p:tgtEl>
                                        <p:attrNameLst>
                                          <p:attrName>style.visibility</p:attrName>
                                        </p:attrNameLst>
                                      </p:cBhvr>
                                      <p:to>
                                        <p:strVal val="visible"/>
                                      </p:to>
                                    </p:set>
                                    <p:animEffect filter="fade" transition="in">
                                      <p:cBhvr>
                                        <p:cTn dur="1000"/>
                                        <p:tgtEl>
                                          <p:spTgt spid="15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7" st="7"/>
                                            </p:txEl>
                                          </p:spTgt>
                                        </p:tgtEl>
                                        <p:attrNameLst>
                                          <p:attrName>style.visibility</p:attrName>
                                        </p:attrNameLst>
                                      </p:cBhvr>
                                      <p:to>
                                        <p:strVal val="visible"/>
                                      </p:to>
                                    </p:set>
                                    <p:animEffect filter="fade" transition="in">
                                      <p:cBhvr>
                                        <p:cTn dur="1000"/>
                                        <p:tgtEl>
                                          <p:spTgt spid="15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8" st="8"/>
                                            </p:txEl>
                                          </p:spTgt>
                                        </p:tgtEl>
                                        <p:attrNameLst>
                                          <p:attrName>style.visibility</p:attrName>
                                        </p:attrNameLst>
                                      </p:cBhvr>
                                      <p:to>
                                        <p:strVal val="visible"/>
                                      </p:to>
                                    </p:set>
                                    <p:animEffect filter="fade" transition="in">
                                      <p:cBhvr>
                                        <p:cTn dur="1000"/>
                                        <p:tgtEl>
                                          <p:spTgt spid="15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9" st="9"/>
                                            </p:txEl>
                                          </p:spTgt>
                                        </p:tgtEl>
                                        <p:attrNameLst>
                                          <p:attrName>style.visibility</p:attrName>
                                        </p:attrNameLst>
                                      </p:cBhvr>
                                      <p:to>
                                        <p:strVal val="visible"/>
                                      </p:to>
                                    </p:set>
                                    <p:animEffect filter="fade" transition="in">
                                      <p:cBhvr>
                                        <p:cTn dur="1000"/>
                                        <p:tgtEl>
                                          <p:spTgt spid="15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0" st="10"/>
                                            </p:txEl>
                                          </p:spTgt>
                                        </p:tgtEl>
                                        <p:attrNameLst>
                                          <p:attrName>style.visibility</p:attrName>
                                        </p:attrNameLst>
                                      </p:cBhvr>
                                      <p:to>
                                        <p:strVal val="visible"/>
                                      </p:to>
                                    </p:set>
                                    <p:animEffect filter="fade" transition="in">
                                      <p:cBhvr>
                                        <p:cTn dur="1000"/>
                                        <p:tgtEl>
                                          <p:spTgt spid="15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1" st="11"/>
                                            </p:txEl>
                                          </p:spTgt>
                                        </p:tgtEl>
                                        <p:attrNameLst>
                                          <p:attrName>style.visibility</p:attrName>
                                        </p:attrNameLst>
                                      </p:cBhvr>
                                      <p:to>
                                        <p:strVal val="visible"/>
                                      </p:to>
                                    </p:set>
                                    <p:animEffect filter="fade" transition="in">
                                      <p:cBhvr>
                                        <p:cTn dur="1000"/>
                                        <p:tgtEl>
                                          <p:spTgt spid="158">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Einführung in Neuronale Netze - Zusammenfassung</a:t>
            </a:r>
            <a:endParaRPr/>
          </a:p>
        </p:txBody>
      </p:sp>
      <p:sp>
        <p:nvSpPr>
          <p:cNvPr id="164" name="Google Shape;16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Jedes Model ist ein Computational Graph</a:t>
            </a:r>
            <a:endParaRPr/>
          </a:p>
          <a:p>
            <a:pPr indent="-317500" lvl="1" marL="914400" rtl="0" algn="l">
              <a:spcBef>
                <a:spcPts val="0"/>
              </a:spcBef>
              <a:spcAft>
                <a:spcPts val="0"/>
              </a:spcAft>
              <a:buSzPts val="1400"/>
              <a:buChar char="○"/>
            </a:pPr>
            <a:r>
              <a:rPr lang="en"/>
              <a:t>Exakt 1 Input Layer</a:t>
            </a:r>
            <a:endParaRPr/>
          </a:p>
          <a:p>
            <a:pPr indent="-317500" lvl="1" marL="914400" rtl="0" algn="l">
              <a:spcBef>
                <a:spcPts val="0"/>
              </a:spcBef>
              <a:spcAft>
                <a:spcPts val="0"/>
              </a:spcAft>
              <a:buSzPts val="1400"/>
              <a:buChar char="○"/>
            </a:pPr>
            <a:r>
              <a:rPr lang="en"/>
              <a:t>Mindestens 1 Hidden Layer</a:t>
            </a:r>
            <a:endParaRPr/>
          </a:p>
          <a:p>
            <a:pPr indent="-317500" lvl="1" marL="914400" rtl="0" algn="l">
              <a:spcBef>
                <a:spcPts val="0"/>
              </a:spcBef>
              <a:spcAft>
                <a:spcPts val="0"/>
              </a:spcAft>
              <a:buSzPts val="1400"/>
              <a:buChar char="○"/>
            </a:pPr>
            <a:r>
              <a:rPr lang="en"/>
              <a:t>Exakt ein Output Layer</a:t>
            </a:r>
            <a:endParaRPr/>
          </a:p>
          <a:p>
            <a:pPr indent="-342900" lvl="0" marL="457200" rtl="0" algn="l">
              <a:spcBef>
                <a:spcPts val="0"/>
              </a:spcBef>
              <a:spcAft>
                <a:spcPts val="0"/>
              </a:spcAft>
              <a:buSzPts val="1800"/>
              <a:buChar char="●"/>
            </a:pPr>
            <a:r>
              <a:rPr lang="en"/>
              <a:t>Jedes Neuron ist mit jedem Neuron im nächsten Layer durch Synapsen Verbunden</a:t>
            </a:r>
            <a:endParaRPr/>
          </a:p>
          <a:p>
            <a:pPr indent="-317500" lvl="1" marL="914400" rtl="0" algn="l">
              <a:spcBef>
                <a:spcPts val="0"/>
              </a:spcBef>
              <a:spcAft>
                <a:spcPts val="0"/>
              </a:spcAft>
              <a:buSzPts val="1400"/>
              <a:buChar char="○"/>
            </a:pPr>
            <a:r>
              <a:rPr lang="en"/>
              <a:t>Synapsen haben unterschiedliche Weights</a:t>
            </a:r>
            <a:endParaRPr/>
          </a:p>
          <a:p>
            <a:pPr indent="-342900" lvl="0" marL="457200" rtl="0" algn="l">
              <a:spcBef>
                <a:spcPts val="0"/>
              </a:spcBef>
              <a:spcAft>
                <a:spcPts val="0"/>
              </a:spcAft>
              <a:buSzPts val="1800"/>
              <a:buChar char="●"/>
            </a:pPr>
            <a:r>
              <a:rPr lang="en"/>
              <a:t>Pro Layer kann es mehrer Neuronen Geben</a:t>
            </a:r>
            <a:endParaRPr/>
          </a:p>
          <a:p>
            <a:pPr indent="-317500" lvl="1" marL="914400" rtl="0" algn="l">
              <a:spcBef>
                <a:spcPts val="0"/>
              </a:spcBef>
              <a:spcAft>
                <a:spcPts val="0"/>
              </a:spcAft>
              <a:buSzPts val="1400"/>
              <a:buChar char="○"/>
            </a:pPr>
            <a:r>
              <a:rPr lang="en"/>
              <a:t>Bias ist Pro Layer gleich</a:t>
            </a:r>
            <a:endParaRPr/>
          </a:p>
          <a:p>
            <a:pPr indent="-342900" lvl="0" marL="457200" rtl="0" algn="l">
              <a:spcBef>
                <a:spcPts val="0"/>
              </a:spcBef>
              <a:spcAft>
                <a:spcPts val="0"/>
              </a:spcAft>
              <a:buSzPts val="1800"/>
              <a:buChar char="●"/>
            </a:pPr>
            <a:r>
              <a:rPr lang="en"/>
              <a:t>Tensoren bilden Zentrale Datenstruktur eines Neuronalen Netzes</a:t>
            </a:r>
            <a:endParaRPr/>
          </a:p>
          <a:p>
            <a:pPr indent="-317500" lvl="1" marL="914400" rtl="0" algn="l">
              <a:spcBef>
                <a:spcPts val="0"/>
              </a:spcBef>
              <a:spcAft>
                <a:spcPts val="0"/>
              </a:spcAft>
              <a:buSzPts val="1400"/>
              <a:buChar char="○"/>
            </a:pPr>
            <a:r>
              <a:rPr lang="en"/>
              <a:t>Enthalten Eingaben und  können </a:t>
            </a:r>
            <a:r>
              <a:rPr lang="en"/>
              <a:t>manipuliert</a:t>
            </a:r>
            <a:r>
              <a:rPr lang="en"/>
              <a:t> werden um gewünschten </a:t>
            </a:r>
            <a:r>
              <a:rPr lang="en"/>
              <a:t>Output Tensor</a:t>
            </a:r>
            <a:r>
              <a:rPr lang="en"/>
              <a:t>  zu erzeugen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animEffect filter="fade" transition="in">
                                      <p:cBhvr>
                                        <p:cTn dur="1000"/>
                                        <p:tgtEl>
                                          <p:spTgt spid="1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animEffect filter="fade" transition="in">
                                      <p:cBhvr>
                                        <p:cTn dur="1000"/>
                                        <p:tgtEl>
                                          <p:spTgt spid="1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2" st="2"/>
                                            </p:txEl>
                                          </p:spTgt>
                                        </p:tgtEl>
                                        <p:attrNameLst>
                                          <p:attrName>style.visibility</p:attrName>
                                        </p:attrNameLst>
                                      </p:cBhvr>
                                      <p:to>
                                        <p:strVal val="visible"/>
                                      </p:to>
                                    </p:set>
                                    <p:animEffect filter="fade" transition="in">
                                      <p:cBhvr>
                                        <p:cTn dur="1000"/>
                                        <p:tgtEl>
                                          <p:spTgt spid="1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3" st="3"/>
                                            </p:txEl>
                                          </p:spTgt>
                                        </p:tgtEl>
                                        <p:attrNameLst>
                                          <p:attrName>style.visibility</p:attrName>
                                        </p:attrNameLst>
                                      </p:cBhvr>
                                      <p:to>
                                        <p:strVal val="visible"/>
                                      </p:to>
                                    </p:set>
                                    <p:animEffect filter="fade" transition="in">
                                      <p:cBhvr>
                                        <p:cTn dur="1000"/>
                                        <p:tgtEl>
                                          <p:spTgt spid="1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4" st="4"/>
                                            </p:txEl>
                                          </p:spTgt>
                                        </p:tgtEl>
                                        <p:attrNameLst>
                                          <p:attrName>style.visibility</p:attrName>
                                        </p:attrNameLst>
                                      </p:cBhvr>
                                      <p:to>
                                        <p:strVal val="visible"/>
                                      </p:to>
                                    </p:set>
                                    <p:animEffect filter="fade" transition="in">
                                      <p:cBhvr>
                                        <p:cTn dur="1000"/>
                                        <p:tgtEl>
                                          <p:spTgt spid="16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5" st="5"/>
                                            </p:txEl>
                                          </p:spTgt>
                                        </p:tgtEl>
                                        <p:attrNameLst>
                                          <p:attrName>style.visibility</p:attrName>
                                        </p:attrNameLst>
                                      </p:cBhvr>
                                      <p:to>
                                        <p:strVal val="visible"/>
                                      </p:to>
                                    </p:set>
                                    <p:animEffect filter="fade" transition="in">
                                      <p:cBhvr>
                                        <p:cTn dur="1000"/>
                                        <p:tgtEl>
                                          <p:spTgt spid="16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6" st="6"/>
                                            </p:txEl>
                                          </p:spTgt>
                                        </p:tgtEl>
                                        <p:attrNameLst>
                                          <p:attrName>style.visibility</p:attrName>
                                        </p:attrNameLst>
                                      </p:cBhvr>
                                      <p:to>
                                        <p:strVal val="visible"/>
                                      </p:to>
                                    </p:set>
                                    <p:animEffect filter="fade" transition="in">
                                      <p:cBhvr>
                                        <p:cTn dur="1000"/>
                                        <p:tgtEl>
                                          <p:spTgt spid="16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7" st="7"/>
                                            </p:txEl>
                                          </p:spTgt>
                                        </p:tgtEl>
                                        <p:attrNameLst>
                                          <p:attrName>style.visibility</p:attrName>
                                        </p:attrNameLst>
                                      </p:cBhvr>
                                      <p:to>
                                        <p:strVal val="visible"/>
                                      </p:to>
                                    </p:set>
                                    <p:animEffect filter="fade" transition="in">
                                      <p:cBhvr>
                                        <p:cTn dur="1000"/>
                                        <p:tgtEl>
                                          <p:spTgt spid="16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8" st="8"/>
                                            </p:txEl>
                                          </p:spTgt>
                                        </p:tgtEl>
                                        <p:attrNameLst>
                                          <p:attrName>style.visibility</p:attrName>
                                        </p:attrNameLst>
                                      </p:cBhvr>
                                      <p:to>
                                        <p:strVal val="visible"/>
                                      </p:to>
                                    </p:set>
                                    <p:animEffect filter="fade" transition="in">
                                      <p:cBhvr>
                                        <p:cTn dur="1000"/>
                                        <p:tgtEl>
                                          <p:spTgt spid="16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9" st="9"/>
                                            </p:txEl>
                                          </p:spTgt>
                                        </p:tgtEl>
                                        <p:attrNameLst>
                                          <p:attrName>style.visibility</p:attrName>
                                        </p:attrNameLst>
                                      </p:cBhvr>
                                      <p:to>
                                        <p:strVal val="visible"/>
                                      </p:to>
                                    </p:set>
                                    <p:animEffect filter="fade" transition="in">
                                      <p:cBhvr>
                                        <p:cTn dur="1000"/>
                                        <p:tgtEl>
                                          <p:spTgt spid="164">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 Neural Network API</a:t>
            </a:r>
            <a:endParaRPr/>
          </a:p>
        </p:txBody>
      </p:sp>
      <p:sp>
        <p:nvSpPr>
          <p:cNvPr id="170" name="Google Shape;170;p27"/>
          <p:cNvSpPr/>
          <p:nvPr/>
        </p:nvSpPr>
        <p:spPr>
          <a:xfrm>
            <a:off x="311694" y="1398284"/>
            <a:ext cx="8004412" cy="3268525"/>
          </a:xfrm>
          <a:custGeom>
            <a:rect b="b" l="l" r="r" t="t"/>
            <a:pathLst>
              <a:path extrusionOk="0" h="3268525" w="8004412">
                <a:moveTo>
                  <a:pt x="0" y="565966"/>
                </a:moveTo>
                <a:lnTo>
                  <a:pt x="123389" y="565966"/>
                </a:lnTo>
                <a:lnTo>
                  <a:pt x="120769" y="591950"/>
                </a:lnTo>
                <a:lnTo>
                  <a:pt x="120769" y="2676576"/>
                </a:lnTo>
                <a:cubicBezTo>
                  <a:pt x="120769" y="2936802"/>
                  <a:pt x="331724" y="3147757"/>
                  <a:pt x="591950" y="3147757"/>
                </a:cubicBezTo>
                <a:lnTo>
                  <a:pt x="6707306" y="3147757"/>
                </a:lnTo>
                <a:lnTo>
                  <a:pt x="6707306" y="3268525"/>
                </a:lnTo>
                <a:lnTo>
                  <a:pt x="544765" y="3268525"/>
                </a:lnTo>
                <a:cubicBezTo>
                  <a:pt x="243900" y="3268525"/>
                  <a:pt x="0" y="3024625"/>
                  <a:pt x="0" y="2723760"/>
                </a:cubicBezTo>
                <a:close/>
                <a:moveTo>
                  <a:pt x="1297106" y="0"/>
                </a:moveTo>
                <a:lnTo>
                  <a:pt x="7459647" y="0"/>
                </a:lnTo>
                <a:cubicBezTo>
                  <a:pt x="7760512" y="0"/>
                  <a:pt x="8004412" y="243900"/>
                  <a:pt x="8004412" y="544765"/>
                </a:cubicBezTo>
                <a:lnTo>
                  <a:pt x="8004412" y="2702559"/>
                </a:lnTo>
                <a:lnTo>
                  <a:pt x="7881024" y="2702559"/>
                </a:lnTo>
                <a:lnTo>
                  <a:pt x="7883643" y="2676576"/>
                </a:lnTo>
                <a:lnTo>
                  <a:pt x="7883643" y="591950"/>
                </a:lnTo>
                <a:cubicBezTo>
                  <a:pt x="7883643" y="331724"/>
                  <a:pt x="7672688" y="120769"/>
                  <a:pt x="7412462" y="120769"/>
                </a:cubicBezTo>
                <a:lnTo>
                  <a:pt x="1297106" y="120769"/>
                </a:lnTo>
                <a:close/>
              </a:path>
            </a:pathLst>
          </a:custGeom>
          <a:solidFill>
            <a:schemeClr val="dk1"/>
          </a:solidFill>
          <a:ln>
            <a:noFill/>
          </a:ln>
        </p:spPr>
        <p:txBody>
          <a:bodyPr anchorCtr="0" anchor="t" bIns="45700" lIns="640075" spcFirstLastPara="1" rIns="640075" wrap="square" tIns="457200">
            <a:noAutofit/>
          </a:bodyPr>
          <a:lstStyle/>
          <a:p>
            <a:pPr indent="0" lvl="0" marL="0" rtl="0" algn="ctr">
              <a:lnSpc>
                <a:spcPct val="115000"/>
              </a:lnSpc>
              <a:spcBef>
                <a:spcPts val="0"/>
              </a:spcBef>
              <a:spcAft>
                <a:spcPts val="0"/>
              </a:spcAft>
              <a:buClr>
                <a:schemeClr val="dk1"/>
              </a:buClr>
              <a:buSzPts val="1100"/>
              <a:buFont typeface="Arial"/>
              <a:buNone/>
            </a:pPr>
            <a:r>
              <a:rPr lang="en" sz="1800">
                <a:solidFill>
                  <a:schemeClr val="dk1"/>
                </a:solidFill>
              </a:rPr>
              <a:t>Computer Vision enables computers to gain understanding from images or videos, Natural Language Processing enables interaction between computers and human languages, and Speech Recognition enables computers to recognize and translate spoken language into text. Bringing these experiences to the web in a privacy-preserving manner requires efficient machine learning inference capabilities built into the browser.</a:t>
            </a:r>
            <a:endParaRPr sz="1800">
              <a:solidFill>
                <a:schemeClr val="dk1"/>
              </a:solidFill>
            </a:endParaRPr>
          </a:p>
          <a:p>
            <a:pPr indent="0" lvl="0" marL="0" marR="0" rtl="0" algn="r">
              <a:spcBef>
                <a:spcPts val="1200"/>
              </a:spcBef>
              <a:spcAft>
                <a:spcPts val="0"/>
              </a:spcAft>
              <a:buNone/>
            </a:pPr>
            <a:r>
              <a:t/>
            </a:r>
            <a:endParaRPr sz="2400">
              <a:solidFill>
                <a:schemeClr val="dk1"/>
              </a:solidFill>
              <a:latin typeface="Calibri"/>
              <a:ea typeface="Calibri"/>
              <a:cs typeface="Calibri"/>
              <a:sym typeface="Calibri"/>
            </a:endParaRPr>
          </a:p>
        </p:txBody>
      </p:sp>
      <p:sp>
        <p:nvSpPr>
          <p:cNvPr id="171" name="Google Shape;171;p27"/>
          <p:cNvSpPr/>
          <p:nvPr/>
        </p:nvSpPr>
        <p:spPr>
          <a:xfrm>
            <a:off x="311694" y="1017733"/>
            <a:ext cx="1005227" cy="761102"/>
          </a:xfrm>
          <a:custGeom>
            <a:rect b="b" l="l" r="r" t="t"/>
            <a:pathLst>
              <a:path extrusionOk="0" h="761102" w="1005227">
                <a:moveTo>
                  <a:pt x="933203" y="0"/>
                </a:moveTo>
                <a:cubicBezTo>
                  <a:pt x="949029" y="0"/>
                  <a:pt x="962381" y="741"/>
                  <a:pt x="973261" y="2225"/>
                </a:cubicBezTo>
                <a:cubicBezTo>
                  <a:pt x="984141" y="3709"/>
                  <a:pt x="992054" y="6181"/>
                  <a:pt x="997000" y="9643"/>
                </a:cubicBezTo>
                <a:cubicBezTo>
                  <a:pt x="1001945" y="13105"/>
                  <a:pt x="1004665" y="17803"/>
                  <a:pt x="1005160" y="23738"/>
                </a:cubicBezTo>
                <a:cubicBezTo>
                  <a:pt x="1005654" y="29672"/>
                  <a:pt x="1003429" y="36596"/>
                  <a:pt x="998483" y="44509"/>
                </a:cubicBezTo>
                <a:lnTo>
                  <a:pt x="804128" y="452507"/>
                </a:lnTo>
                <a:lnTo>
                  <a:pt x="804128" y="639445"/>
                </a:lnTo>
                <a:cubicBezTo>
                  <a:pt x="804128" y="665161"/>
                  <a:pt x="801408" y="685932"/>
                  <a:pt x="795968" y="701757"/>
                </a:cubicBezTo>
                <a:cubicBezTo>
                  <a:pt x="790528" y="717582"/>
                  <a:pt x="782120" y="729946"/>
                  <a:pt x="770746" y="738848"/>
                </a:cubicBezTo>
                <a:cubicBezTo>
                  <a:pt x="759371" y="747749"/>
                  <a:pt x="745030" y="753684"/>
                  <a:pt x="727721" y="756651"/>
                </a:cubicBezTo>
                <a:cubicBezTo>
                  <a:pt x="710412" y="759618"/>
                  <a:pt x="689888" y="761102"/>
                  <a:pt x="666150" y="761102"/>
                </a:cubicBezTo>
                <a:cubicBezTo>
                  <a:pt x="642412" y="761102"/>
                  <a:pt x="622136" y="759618"/>
                  <a:pt x="605321" y="756651"/>
                </a:cubicBezTo>
                <a:cubicBezTo>
                  <a:pt x="588507" y="753684"/>
                  <a:pt x="574659" y="747749"/>
                  <a:pt x="563779" y="738848"/>
                </a:cubicBezTo>
                <a:cubicBezTo>
                  <a:pt x="552899" y="729946"/>
                  <a:pt x="544739" y="717582"/>
                  <a:pt x="539300" y="701757"/>
                </a:cubicBezTo>
                <a:cubicBezTo>
                  <a:pt x="533860" y="685932"/>
                  <a:pt x="531140" y="665161"/>
                  <a:pt x="531140" y="639445"/>
                </a:cubicBezTo>
                <a:cubicBezTo>
                  <a:pt x="531140" y="609772"/>
                  <a:pt x="532623" y="582325"/>
                  <a:pt x="535590" y="557103"/>
                </a:cubicBezTo>
                <a:cubicBezTo>
                  <a:pt x="538558" y="531881"/>
                  <a:pt x="543256" y="507896"/>
                  <a:pt x="549685" y="485147"/>
                </a:cubicBezTo>
                <a:cubicBezTo>
                  <a:pt x="556114" y="462398"/>
                  <a:pt x="565016" y="439896"/>
                  <a:pt x="576390" y="417642"/>
                </a:cubicBezTo>
                <a:cubicBezTo>
                  <a:pt x="587765" y="395387"/>
                  <a:pt x="601365" y="371896"/>
                  <a:pt x="617190" y="347169"/>
                </a:cubicBezTo>
                <a:lnTo>
                  <a:pt x="817480" y="43025"/>
                </a:lnTo>
                <a:cubicBezTo>
                  <a:pt x="822426" y="35112"/>
                  <a:pt x="827866" y="28683"/>
                  <a:pt x="833800" y="23738"/>
                </a:cubicBezTo>
                <a:cubicBezTo>
                  <a:pt x="839735" y="18792"/>
                  <a:pt x="847153" y="14589"/>
                  <a:pt x="856055" y="11127"/>
                </a:cubicBezTo>
                <a:cubicBezTo>
                  <a:pt x="864956" y="7665"/>
                  <a:pt x="875589" y="4945"/>
                  <a:pt x="887953" y="2967"/>
                </a:cubicBezTo>
                <a:cubicBezTo>
                  <a:pt x="900316" y="989"/>
                  <a:pt x="915400" y="0"/>
                  <a:pt x="933203" y="0"/>
                </a:cubicBezTo>
                <a:close/>
                <a:moveTo>
                  <a:pt x="402064" y="0"/>
                </a:moveTo>
                <a:cubicBezTo>
                  <a:pt x="417889" y="0"/>
                  <a:pt x="430995" y="741"/>
                  <a:pt x="441380" y="2225"/>
                </a:cubicBezTo>
                <a:cubicBezTo>
                  <a:pt x="451765" y="3709"/>
                  <a:pt x="459678" y="6181"/>
                  <a:pt x="465118" y="9643"/>
                </a:cubicBezTo>
                <a:cubicBezTo>
                  <a:pt x="470558" y="13105"/>
                  <a:pt x="473278" y="17803"/>
                  <a:pt x="473278" y="23738"/>
                </a:cubicBezTo>
                <a:cubicBezTo>
                  <a:pt x="473278" y="29672"/>
                  <a:pt x="471300" y="36596"/>
                  <a:pt x="467343" y="44509"/>
                </a:cubicBezTo>
                <a:lnTo>
                  <a:pt x="272988" y="452507"/>
                </a:lnTo>
                <a:lnTo>
                  <a:pt x="272988" y="639445"/>
                </a:lnTo>
                <a:cubicBezTo>
                  <a:pt x="272988" y="665161"/>
                  <a:pt x="270268" y="685932"/>
                  <a:pt x="264828" y="701757"/>
                </a:cubicBezTo>
                <a:cubicBezTo>
                  <a:pt x="259388" y="717582"/>
                  <a:pt x="250981" y="729946"/>
                  <a:pt x="239606" y="738848"/>
                </a:cubicBezTo>
                <a:cubicBezTo>
                  <a:pt x="228232" y="747749"/>
                  <a:pt x="213890" y="753684"/>
                  <a:pt x="196581" y="756651"/>
                </a:cubicBezTo>
                <a:cubicBezTo>
                  <a:pt x="179272" y="759618"/>
                  <a:pt x="158748" y="761102"/>
                  <a:pt x="135010" y="761102"/>
                </a:cubicBezTo>
                <a:cubicBezTo>
                  <a:pt x="111272" y="761102"/>
                  <a:pt x="90996" y="759618"/>
                  <a:pt x="74181" y="756651"/>
                </a:cubicBezTo>
                <a:cubicBezTo>
                  <a:pt x="57367" y="753684"/>
                  <a:pt x="43520" y="747749"/>
                  <a:pt x="32640" y="738848"/>
                </a:cubicBezTo>
                <a:cubicBezTo>
                  <a:pt x="21760" y="729946"/>
                  <a:pt x="13600" y="717582"/>
                  <a:pt x="8160" y="701757"/>
                </a:cubicBezTo>
                <a:cubicBezTo>
                  <a:pt x="2720" y="685932"/>
                  <a:pt x="0" y="665161"/>
                  <a:pt x="0" y="639445"/>
                </a:cubicBezTo>
                <a:cubicBezTo>
                  <a:pt x="0" y="609772"/>
                  <a:pt x="1483" y="582325"/>
                  <a:pt x="4451" y="557103"/>
                </a:cubicBezTo>
                <a:cubicBezTo>
                  <a:pt x="7418" y="531881"/>
                  <a:pt x="12116" y="507896"/>
                  <a:pt x="18545" y="485147"/>
                </a:cubicBezTo>
                <a:cubicBezTo>
                  <a:pt x="24974" y="462398"/>
                  <a:pt x="33876" y="439896"/>
                  <a:pt x="45251" y="417642"/>
                </a:cubicBezTo>
                <a:cubicBezTo>
                  <a:pt x="56625" y="395387"/>
                  <a:pt x="70225" y="371896"/>
                  <a:pt x="86050" y="347169"/>
                </a:cubicBezTo>
                <a:lnTo>
                  <a:pt x="286341" y="43025"/>
                </a:lnTo>
                <a:cubicBezTo>
                  <a:pt x="291286" y="35112"/>
                  <a:pt x="296726" y="28683"/>
                  <a:pt x="302661" y="23738"/>
                </a:cubicBezTo>
                <a:cubicBezTo>
                  <a:pt x="308595" y="18792"/>
                  <a:pt x="316013" y="14589"/>
                  <a:pt x="324915" y="11127"/>
                </a:cubicBezTo>
                <a:cubicBezTo>
                  <a:pt x="333817" y="7665"/>
                  <a:pt x="344449" y="4945"/>
                  <a:pt x="356813" y="2967"/>
                </a:cubicBezTo>
                <a:cubicBezTo>
                  <a:pt x="369177" y="989"/>
                  <a:pt x="384260" y="0"/>
                  <a:pt x="402064" y="0"/>
                </a:cubicBezTo>
                <a:close/>
              </a:path>
            </a:pathLst>
          </a:custGeom>
          <a:solidFill>
            <a:srgbClr val="FFCC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72" name="Google Shape;172;p27"/>
          <p:cNvSpPr/>
          <p:nvPr/>
        </p:nvSpPr>
        <p:spPr>
          <a:xfrm>
            <a:off x="7310864" y="4315467"/>
            <a:ext cx="1005242" cy="761102"/>
          </a:xfrm>
          <a:custGeom>
            <a:rect b="b" l="l" r="r" t="t"/>
            <a:pathLst>
              <a:path extrusionOk="0" h="761102" w="1005242">
                <a:moveTo>
                  <a:pt x="870232" y="0"/>
                </a:moveTo>
                <a:cubicBezTo>
                  <a:pt x="892981" y="0"/>
                  <a:pt x="913010" y="1483"/>
                  <a:pt x="930319" y="4451"/>
                </a:cubicBezTo>
                <a:cubicBezTo>
                  <a:pt x="947628" y="7418"/>
                  <a:pt x="961723" y="13105"/>
                  <a:pt x="972602" y="21512"/>
                </a:cubicBezTo>
                <a:cubicBezTo>
                  <a:pt x="983483" y="29919"/>
                  <a:pt x="991643" y="42036"/>
                  <a:pt x="997082" y="57861"/>
                </a:cubicBezTo>
                <a:cubicBezTo>
                  <a:pt x="1002523" y="73687"/>
                  <a:pt x="1005242" y="94458"/>
                  <a:pt x="1005242" y="120174"/>
                </a:cubicBezTo>
                <a:cubicBezTo>
                  <a:pt x="1005242" y="150835"/>
                  <a:pt x="1003759" y="178777"/>
                  <a:pt x="1000792" y="203999"/>
                </a:cubicBezTo>
                <a:cubicBezTo>
                  <a:pt x="997824" y="229221"/>
                  <a:pt x="993126" y="253206"/>
                  <a:pt x="986697" y="275955"/>
                </a:cubicBezTo>
                <a:cubicBezTo>
                  <a:pt x="980268" y="298704"/>
                  <a:pt x="971366" y="321206"/>
                  <a:pt x="959992" y="343460"/>
                </a:cubicBezTo>
                <a:cubicBezTo>
                  <a:pt x="948618" y="365715"/>
                  <a:pt x="935018" y="388711"/>
                  <a:pt x="919192" y="412449"/>
                </a:cubicBezTo>
                <a:lnTo>
                  <a:pt x="717418" y="716593"/>
                </a:lnTo>
                <a:cubicBezTo>
                  <a:pt x="713462" y="724506"/>
                  <a:pt x="708269" y="731182"/>
                  <a:pt x="701840" y="736622"/>
                </a:cubicBezTo>
                <a:cubicBezTo>
                  <a:pt x="695411" y="742062"/>
                  <a:pt x="687746" y="746513"/>
                  <a:pt x="678844" y="749975"/>
                </a:cubicBezTo>
                <a:cubicBezTo>
                  <a:pt x="669942" y="753437"/>
                  <a:pt x="659557" y="756157"/>
                  <a:pt x="647688" y="758135"/>
                </a:cubicBezTo>
                <a:cubicBezTo>
                  <a:pt x="635819" y="760113"/>
                  <a:pt x="620982" y="761102"/>
                  <a:pt x="603179" y="761102"/>
                </a:cubicBezTo>
                <a:cubicBezTo>
                  <a:pt x="587354" y="761102"/>
                  <a:pt x="574248" y="760360"/>
                  <a:pt x="563863" y="758877"/>
                </a:cubicBezTo>
                <a:cubicBezTo>
                  <a:pt x="553477" y="757393"/>
                  <a:pt x="545565" y="754673"/>
                  <a:pt x="540124" y="750717"/>
                </a:cubicBezTo>
                <a:cubicBezTo>
                  <a:pt x="534685" y="746760"/>
                  <a:pt x="531965" y="741815"/>
                  <a:pt x="531965" y="735880"/>
                </a:cubicBezTo>
                <a:cubicBezTo>
                  <a:pt x="531965" y="729946"/>
                  <a:pt x="533448" y="722528"/>
                  <a:pt x="536415" y="713626"/>
                </a:cubicBezTo>
                <a:lnTo>
                  <a:pt x="732255" y="308595"/>
                </a:lnTo>
                <a:lnTo>
                  <a:pt x="732255" y="120174"/>
                </a:lnTo>
                <a:cubicBezTo>
                  <a:pt x="732255" y="94458"/>
                  <a:pt x="734728" y="73687"/>
                  <a:pt x="739673" y="57861"/>
                </a:cubicBezTo>
                <a:cubicBezTo>
                  <a:pt x="744618" y="42036"/>
                  <a:pt x="752778" y="29919"/>
                  <a:pt x="764153" y="21512"/>
                </a:cubicBezTo>
                <a:cubicBezTo>
                  <a:pt x="775527" y="13105"/>
                  <a:pt x="789869" y="7418"/>
                  <a:pt x="807178" y="4451"/>
                </a:cubicBezTo>
                <a:cubicBezTo>
                  <a:pt x="824487" y="1483"/>
                  <a:pt x="845505" y="0"/>
                  <a:pt x="870232" y="0"/>
                </a:cubicBezTo>
                <a:close/>
                <a:moveTo>
                  <a:pt x="339093" y="0"/>
                </a:moveTo>
                <a:cubicBezTo>
                  <a:pt x="362831" y="0"/>
                  <a:pt x="383107" y="1483"/>
                  <a:pt x="399921" y="4451"/>
                </a:cubicBezTo>
                <a:cubicBezTo>
                  <a:pt x="416736" y="7418"/>
                  <a:pt x="430583" y="13105"/>
                  <a:pt x="441463" y="21512"/>
                </a:cubicBezTo>
                <a:cubicBezTo>
                  <a:pt x="452343" y="29919"/>
                  <a:pt x="460503" y="42036"/>
                  <a:pt x="465943" y="57861"/>
                </a:cubicBezTo>
                <a:cubicBezTo>
                  <a:pt x="471383" y="73687"/>
                  <a:pt x="474103" y="94458"/>
                  <a:pt x="474103" y="120174"/>
                </a:cubicBezTo>
                <a:cubicBezTo>
                  <a:pt x="474103" y="150835"/>
                  <a:pt x="472619" y="178777"/>
                  <a:pt x="469652" y="203999"/>
                </a:cubicBezTo>
                <a:cubicBezTo>
                  <a:pt x="466685" y="229221"/>
                  <a:pt x="461987" y="253206"/>
                  <a:pt x="455558" y="275955"/>
                </a:cubicBezTo>
                <a:cubicBezTo>
                  <a:pt x="449129" y="298704"/>
                  <a:pt x="440227" y="321206"/>
                  <a:pt x="428852" y="343460"/>
                </a:cubicBezTo>
                <a:cubicBezTo>
                  <a:pt x="417478" y="365715"/>
                  <a:pt x="403878" y="388711"/>
                  <a:pt x="388052" y="412449"/>
                </a:cubicBezTo>
                <a:lnTo>
                  <a:pt x="186279" y="716593"/>
                </a:lnTo>
                <a:cubicBezTo>
                  <a:pt x="182322" y="724506"/>
                  <a:pt x="177130" y="731182"/>
                  <a:pt x="170701" y="736622"/>
                </a:cubicBezTo>
                <a:cubicBezTo>
                  <a:pt x="164272" y="742062"/>
                  <a:pt x="156606" y="746513"/>
                  <a:pt x="147704" y="749975"/>
                </a:cubicBezTo>
                <a:cubicBezTo>
                  <a:pt x="138803" y="753437"/>
                  <a:pt x="128417" y="756157"/>
                  <a:pt x="116548" y="758135"/>
                </a:cubicBezTo>
                <a:cubicBezTo>
                  <a:pt x="104679" y="760113"/>
                  <a:pt x="89843" y="761102"/>
                  <a:pt x="72039" y="761102"/>
                </a:cubicBezTo>
                <a:cubicBezTo>
                  <a:pt x="56214" y="761102"/>
                  <a:pt x="42861" y="760360"/>
                  <a:pt x="31981" y="758877"/>
                </a:cubicBezTo>
                <a:cubicBezTo>
                  <a:pt x="21101" y="757393"/>
                  <a:pt x="13189" y="754673"/>
                  <a:pt x="8243" y="750717"/>
                </a:cubicBezTo>
                <a:cubicBezTo>
                  <a:pt x="3298" y="746760"/>
                  <a:pt x="578" y="741815"/>
                  <a:pt x="83" y="735880"/>
                </a:cubicBezTo>
                <a:cubicBezTo>
                  <a:pt x="-411" y="729946"/>
                  <a:pt x="1320" y="722528"/>
                  <a:pt x="5276" y="713626"/>
                </a:cubicBezTo>
                <a:lnTo>
                  <a:pt x="201115" y="308595"/>
                </a:lnTo>
                <a:lnTo>
                  <a:pt x="201115" y="120174"/>
                </a:lnTo>
                <a:cubicBezTo>
                  <a:pt x="201115" y="94458"/>
                  <a:pt x="203588" y="73687"/>
                  <a:pt x="208533" y="57861"/>
                </a:cubicBezTo>
                <a:cubicBezTo>
                  <a:pt x="213479" y="42036"/>
                  <a:pt x="221639" y="29919"/>
                  <a:pt x="233013" y="21512"/>
                </a:cubicBezTo>
                <a:cubicBezTo>
                  <a:pt x="244388" y="13105"/>
                  <a:pt x="258729" y="7418"/>
                  <a:pt x="276038" y="4451"/>
                </a:cubicBezTo>
                <a:cubicBezTo>
                  <a:pt x="293348" y="1483"/>
                  <a:pt x="314366" y="0"/>
                  <a:pt x="339093" y="0"/>
                </a:cubicBezTo>
                <a:close/>
              </a:path>
            </a:pathLst>
          </a:custGeom>
          <a:solidFill>
            <a:srgbClr val="FFCC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Die Web Neural Network API - Aktueller Stand</a:t>
            </a:r>
            <a:endParaRPr/>
          </a:p>
          <a:p>
            <a:pPr indent="0" lvl="0" marL="0" rtl="0" algn="l">
              <a:spcBef>
                <a:spcPts val="0"/>
              </a:spcBef>
              <a:spcAft>
                <a:spcPts val="0"/>
              </a:spcAft>
              <a:buNone/>
            </a:pPr>
            <a:r>
              <a:t/>
            </a:r>
            <a:endParaRPr/>
          </a:p>
        </p:txBody>
      </p:sp>
      <p:sp>
        <p:nvSpPr>
          <p:cNvPr id="178" name="Google Shape;178;p28"/>
          <p:cNvSpPr txBox="1"/>
          <p:nvPr>
            <p:ph idx="1" type="body"/>
          </p:nvPr>
        </p:nvSpPr>
        <p:spPr>
          <a:xfrm>
            <a:off x="311700" y="1152475"/>
            <a:ext cx="8520600" cy="36831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W3C Candidate Recommendation (14.04.2023)</a:t>
            </a:r>
            <a:endParaRPr/>
          </a:p>
          <a:p>
            <a:pPr indent="-317500" lvl="1" marL="914400" rtl="0" algn="l">
              <a:spcBef>
                <a:spcPts val="0"/>
              </a:spcBef>
              <a:spcAft>
                <a:spcPts val="0"/>
              </a:spcAft>
              <a:buSzPts val="1400"/>
              <a:buChar char="○"/>
            </a:pPr>
            <a:r>
              <a:rPr lang="en"/>
              <a:t>Noch keine fertige Implementierung im Browser</a:t>
            </a:r>
            <a:endParaRPr/>
          </a:p>
          <a:p>
            <a:pPr indent="-317500" lvl="1" marL="914400" rtl="0" algn="l">
              <a:spcBef>
                <a:spcPts val="0"/>
              </a:spcBef>
              <a:spcAft>
                <a:spcPts val="0"/>
              </a:spcAft>
              <a:buSzPts val="1400"/>
              <a:buChar char="○"/>
            </a:pPr>
            <a:r>
              <a:rPr lang="en"/>
              <a:t>Bereits mehrfach gereviewed, es werden Implementierungserfahrungen gesammelt</a:t>
            </a:r>
            <a:endParaRPr/>
          </a:p>
          <a:p>
            <a:pPr indent="-317500" lvl="1" marL="914400" rtl="0" algn="l">
              <a:spcBef>
                <a:spcPts val="0"/>
              </a:spcBef>
              <a:spcAft>
                <a:spcPts val="0"/>
              </a:spcAft>
              <a:buSzPts val="1400"/>
              <a:buChar char="○"/>
            </a:pPr>
            <a:r>
              <a:rPr lang="en"/>
              <a:t>Erwartete Fertigestellung: Q1 2025</a:t>
            </a:r>
            <a:r>
              <a:rPr baseline="30000" lang="en"/>
              <a:t>1</a:t>
            </a:r>
            <a:endParaRPr baseline="30000"/>
          </a:p>
          <a:p>
            <a:pPr indent="-342900" lvl="0" marL="457200" rtl="0" algn="l">
              <a:spcBef>
                <a:spcPts val="0"/>
              </a:spcBef>
              <a:spcAft>
                <a:spcPts val="0"/>
              </a:spcAft>
              <a:buSzPts val="1800"/>
              <a:buChar char="●"/>
            </a:pPr>
            <a:r>
              <a:rPr lang="en"/>
              <a:t>Entwickelt von der Web Machine Learning</a:t>
            </a:r>
            <a:endParaRPr/>
          </a:p>
          <a:p>
            <a:pPr indent="-317500" lvl="1" marL="914400" rtl="0" algn="l">
              <a:spcBef>
                <a:spcPts val="0"/>
              </a:spcBef>
              <a:spcAft>
                <a:spcPts val="0"/>
              </a:spcAft>
              <a:buSzPts val="1400"/>
              <a:buChar char="○"/>
            </a:pPr>
            <a:r>
              <a:rPr lang="en"/>
              <a:t>Insgesamt 17 Firmen mit 39 Teilnehmern und 3 Experten vom W3C</a:t>
            </a:r>
            <a:r>
              <a:rPr baseline="30000" lang="en"/>
              <a:t>1</a:t>
            </a:r>
            <a:endParaRPr/>
          </a:p>
          <a:p>
            <a:pPr indent="-317500" lvl="1" marL="914400" rtl="0" algn="l">
              <a:spcBef>
                <a:spcPts val="0"/>
              </a:spcBef>
              <a:spcAft>
                <a:spcPts val="0"/>
              </a:spcAft>
              <a:buSzPts val="1400"/>
              <a:buChar char="○"/>
            </a:pPr>
            <a:r>
              <a:rPr lang="en"/>
              <a:t>Intel (Chair)</a:t>
            </a:r>
            <a:endParaRPr/>
          </a:p>
          <a:p>
            <a:pPr indent="-317500" lvl="1" marL="914400" rtl="0" algn="l">
              <a:spcBef>
                <a:spcPts val="0"/>
              </a:spcBef>
              <a:spcAft>
                <a:spcPts val="0"/>
              </a:spcAft>
              <a:buSzPts val="1400"/>
              <a:buChar char="○"/>
            </a:pPr>
            <a:r>
              <a:rPr lang="en"/>
              <a:t>Google</a:t>
            </a:r>
            <a:endParaRPr/>
          </a:p>
          <a:p>
            <a:pPr indent="-317500" lvl="1" marL="914400" rtl="0" algn="l">
              <a:spcBef>
                <a:spcPts val="0"/>
              </a:spcBef>
              <a:spcAft>
                <a:spcPts val="0"/>
              </a:spcAft>
              <a:buSzPts val="1400"/>
              <a:buChar char="○"/>
            </a:pPr>
            <a:r>
              <a:rPr lang="en"/>
              <a:t>Microsoft</a:t>
            </a:r>
            <a:endParaRPr/>
          </a:p>
          <a:p>
            <a:pPr indent="-317500" lvl="1" marL="914400" rtl="0" algn="l">
              <a:spcBef>
                <a:spcPts val="0"/>
              </a:spcBef>
              <a:spcAft>
                <a:spcPts val="0"/>
              </a:spcAft>
              <a:buSzPts val="1400"/>
              <a:buChar char="○"/>
            </a:pPr>
            <a:r>
              <a:rPr lang="en"/>
              <a:t>NVIDIA</a:t>
            </a:r>
            <a:endParaRPr/>
          </a:p>
          <a:p>
            <a:pPr indent="-317500" lvl="1" marL="914400" rtl="0" algn="l">
              <a:spcBef>
                <a:spcPts val="0"/>
              </a:spcBef>
              <a:spcAft>
                <a:spcPts val="0"/>
              </a:spcAft>
              <a:buSzPts val="1400"/>
              <a:buChar char="○"/>
            </a:pPr>
            <a:r>
              <a:rPr lang="en"/>
              <a:t>Deutsches Forschungszentrum für KI</a:t>
            </a:r>
            <a:endParaRPr/>
          </a:p>
          <a:p>
            <a:pPr indent="-317500" lvl="1" marL="914400" rtl="0" algn="l">
              <a:spcBef>
                <a:spcPts val="0"/>
              </a:spcBef>
              <a:spcAft>
                <a:spcPts val="0"/>
              </a:spcAft>
              <a:buSzPts val="1400"/>
              <a:buChar char="○"/>
            </a:pPr>
            <a:r>
              <a:rPr lang="en"/>
              <a:t>British Broadcasting Coorperation</a:t>
            </a:r>
            <a:endParaRPr/>
          </a:p>
          <a:p>
            <a:pPr indent="-317500" lvl="1" marL="914400" rtl="0" algn="l">
              <a:spcBef>
                <a:spcPts val="0"/>
              </a:spcBef>
              <a:spcAft>
                <a:spcPts val="0"/>
              </a:spcAft>
              <a:buSzPts val="1400"/>
              <a:buChar char="○"/>
            </a:pPr>
            <a:r>
              <a:rPr lang="en"/>
              <a:t>AliBaba Group</a:t>
            </a:r>
            <a:endParaRPr/>
          </a:p>
          <a:p>
            <a:pPr indent="-317500" lvl="1" marL="914400" rtl="0" algn="l">
              <a:spcBef>
                <a:spcPts val="0"/>
              </a:spcBef>
              <a:spcAft>
                <a:spcPts val="0"/>
              </a:spcAft>
              <a:buSzPts val="1400"/>
              <a:buChar char="○"/>
            </a:pPr>
            <a:r>
              <a:rPr lang="en"/>
              <a:t>U.v.m</a:t>
            </a:r>
            <a:endParaRPr baseline="30000"/>
          </a:p>
        </p:txBody>
      </p:sp>
      <p:sp>
        <p:nvSpPr>
          <p:cNvPr id="179" name="Google Shape;179;p28"/>
          <p:cNvSpPr txBox="1"/>
          <p:nvPr/>
        </p:nvSpPr>
        <p:spPr>
          <a:xfrm>
            <a:off x="0" y="4835700"/>
            <a:ext cx="91440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aseline="30000" lang="en" sz="800">
                <a:solidFill>
                  <a:schemeClr val="accent3"/>
                </a:solidFill>
              </a:rPr>
              <a:t>1</a:t>
            </a:r>
            <a:r>
              <a:rPr lang="en" sz="800">
                <a:solidFill>
                  <a:schemeClr val="accent3"/>
                </a:solidFill>
              </a:rPr>
              <a:t>https://www.w3.org/groups/wg/webmachinelearning/participants?sortaff=1</a:t>
            </a:r>
            <a:endParaRPr sz="800">
              <a:solidFill>
                <a:schemeClr val="accent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0" st="0"/>
                                            </p:txEl>
                                          </p:spTgt>
                                        </p:tgtEl>
                                        <p:attrNameLst>
                                          <p:attrName>style.visibility</p:attrName>
                                        </p:attrNameLst>
                                      </p:cBhvr>
                                      <p:to>
                                        <p:strVal val="visible"/>
                                      </p:to>
                                    </p:set>
                                    <p:animEffect filter="fade" transition="in">
                                      <p:cBhvr>
                                        <p:cTn dur="1000"/>
                                        <p:tgtEl>
                                          <p:spTgt spid="1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1" st="1"/>
                                            </p:txEl>
                                          </p:spTgt>
                                        </p:tgtEl>
                                        <p:attrNameLst>
                                          <p:attrName>style.visibility</p:attrName>
                                        </p:attrNameLst>
                                      </p:cBhvr>
                                      <p:to>
                                        <p:strVal val="visible"/>
                                      </p:to>
                                    </p:set>
                                    <p:animEffect filter="fade" transition="in">
                                      <p:cBhvr>
                                        <p:cTn dur="1000"/>
                                        <p:tgtEl>
                                          <p:spTgt spid="1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2" st="2"/>
                                            </p:txEl>
                                          </p:spTgt>
                                        </p:tgtEl>
                                        <p:attrNameLst>
                                          <p:attrName>style.visibility</p:attrName>
                                        </p:attrNameLst>
                                      </p:cBhvr>
                                      <p:to>
                                        <p:strVal val="visible"/>
                                      </p:to>
                                    </p:set>
                                    <p:animEffect filter="fade" transition="in">
                                      <p:cBhvr>
                                        <p:cTn dur="1000"/>
                                        <p:tgtEl>
                                          <p:spTgt spid="1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3" st="3"/>
                                            </p:txEl>
                                          </p:spTgt>
                                        </p:tgtEl>
                                        <p:attrNameLst>
                                          <p:attrName>style.visibility</p:attrName>
                                        </p:attrNameLst>
                                      </p:cBhvr>
                                      <p:to>
                                        <p:strVal val="visible"/>
                                      </p:to>
                                    </p:set>
                                    <p:animEffect filter="fade" transition="in">
                                      <p:cBhvr>
                                        <p:cTn dur="1000"/>
                                        <p:tgtEl>
                                          <p:spTgt spid="17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4" st="4"/>
                                            </p:txEl>
                                          </p:spTgt>
                                        </p:tgtEl>
                                        <p:attrNameLst>
                                          <p:attrName>style.visibility</p:attrName>
                                        </p:attrNameLst>
                                      </p:cBhvr>
                                      <p:to>
                                        <p:strVal val="visible"/>
                                      </p:to>
                                    </p:set>
                                    <p:animEffect filter="fade" transition="in">
                                      <p:cBhvr>
                                        <p:cTn dur="1000"/>
                                        <p:tgtEl>
                                          <p:spTgt spid="17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5" st="5"/>
                                            </p:txEl>
                                          </p:spTgt>
                                        </p:tgtEl>
                                        <p:attrNameLst>
                                          <p:attrName>style.visibility</p:attrName>
                                        </p:attrNameLst>
                                      </p:cBhvr>
                                      <p:to>
                                        <p:strVal val="visible"/>
                                      </p:to>
                                    </p:set>
                                    <p:animEffect filter="fade" transition="in">
                                      <p:cBhvr>
                                        <p:cTn dur="1000"/>
                                        <p:tgtEl>
                                          <p:spTgt spid="17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6" st="6"/>
                                            </p:txEl>
                                          </p:spTgt>
                                        </p:tgtEl>
                                        <p:attrNameLst>
                                          <p:attrName>style.visibility</p:attrName>
                                        </p:attrNameLst>
                                      </p:cBhvr>
                                      <p:to>
                                        <p:strVal val="visible"/>
                                      </p:to>
                                    </p:set>
                                    <p:animEffect filter="fade" transition="in">
                                      <p:cBhvr>
                                        <p:cTn dur="1000"/>
                                        <p:tgtEl>
                                          <p:spTgt spid="17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7" st="7"/>
                                            </p:txEl>
                                          </p:spTgt>
                                        </p:tgtEl>
                                        <p:attrNameLst>
                                          <p:attrName>style.visibility</p:attrName>
                                        </p:attrNameLst>
                                      </p:cBhvr>
                                      <p:to>
                                        <p:strVal val="visible"/>
                                      </p:to>
                                    </p:set>
                                    <p:animEffect filter="fade" transition="in">
                                      <p:cBhvr>
                                        <p:cTn dur="1000"/>
                                        <p:tgtEl>
                                          <p:spTgt spid="17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8" st="8"/>
                                            </p:txEl>
                                          </p:spTgt>
                                        </p:tgtEl>
                                        <p:attrNameLst>
                                          <p:attrName>style.visibility</p:attrName>
                                        </p:attrNameLst>
                                      </p:cBhvr>
                                      <p:to>
                                        <p:strVal val="visible"/>
                                      </p:to>
                                    </p:set>
                                    <p:animEffect filter="fade" transition="in">
                                      <p:cBhvr>
                                        <p:cTn dur="1000"/>
                                        <p:tgtEl>
                                          <p:spTgt spid="17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9" st="9"/>
                                            </p:txEl>
                                          </p:spTgt>
                                        </p:tgtEl>
                                        <p:attrNameLst>
                                          <p:attrName>style.visibility</p:attrName>
                                        </p:attrNameLst>
                                      </p:cBhvr>
                                      <p:to>
                                        <p:strVal val="visible"/>
                                      </p:to>
                                    </p:set>
                                    <p:animEffect filter="fade" transition="in">
                                      <p:cBhvr>
                                        <p:cTn dur="1000"/>
                                        <p:tgtEl>
                                          <p:spTgt spid="17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10" st="10"/>
                                            </p:txEl>
                                          </p:spTgt>
                                        </p:tgtEl>
                                        <p:attrNameLst>
                                          <p:attrName>style.visibility</p:attrName>
                                        </p:attrNameLst>
                                      </p:cBhvr>
                                      <p:to>
                                        <p:strVal val="visible"/>
                                      </p:to>
                                    </p:set>
                                    <p:animEffect filter="fade" transition="in">
                                      <p:cBhvr>
                                        <p:cTn dur="1000"/>
                                        <p:tgtEl>
                                          <p:spTgt spid="17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11" st="11"/>
                                            </p:txEl>
                                          </p:spTgt>
                                        </p:tgtEl>
                                        <p:attrNameLst>
                                          <p:attrName>style.visibility</p:attrName>
                                        </p:attrNameLst>
                                      </p:cBhvr>
                                      <p:to>
                                        <p:strVal val="visible"/>
                                      </p:to>
                                    </p:set>
                                    <p:animEffect filter="fade" transition="in">
                                      <p:cBhvr>
                                        <p:cTn dur="1000"/>
                                        <p:tgtEl>
                                          <p:spTgt spid="17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12" st="12"/>
                                            </p:txEl>
                                          </p:spTgt>
                                        </p:tgtEl>
                                        <p:attrNameLst>
                                          <p:attrName>style.visibility</p:attrName>
                                        </p:attrNameLst>
                                      </p:cBhvr>
                                      <p:to>
                                        <p:strVal val="visible"/>
                                      </p:to>
                                    </p:set>
                                    <p:animEffect filter="fade" transition="in">
                                      <p:cBhvr>
                                        <p:cTn dur="1000"/>
                                        <p:tgtEl>
                                          <p:spTgt spid="17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13" st="13"/>
                                            </p:txEl>
                                          </p:spTgt>
                                        </p:tgtEl>
                                        <p:attrNameLst>
                                          <p:attrName>style.visibility</p:attrName>
                                        </p:attrNameLst>
                                      </p:cBhvr>
                                      <p:to>
                                        <p:strVal val="visible"/>
                                      </p:to>
                                    </p:set>
                                    <p:animEffect filter="fade" transition="in">
                                      <p:cBhvr>
                                        <p:cTn dur="1000"/>
                                        <p:tgtEl>
                                          <p:spTgt spid="178">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445025"/>
            <a:ext cx="8603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Die Web Neural Network API - Anwendungsbeispiele</a:t>
            </a:r>
            <a:endParaRPr/>
          </a:p>
        </p:txBody>
      </p:sp>
      <p:sp>
        <p:nvSpPr>
          <p:cNvPr id="185" name="Google Shape;185;p29"/>
          <p:cNvSpPr txBox="1"/>
          <p:nvPr>
            <p:ph idx="1" type="body"/>
          </p:nvPr>
        </p:nvSpPr>
        <p:spPr>
          <a:xfrm>
            <a:off x="311700" y="1152475"/>
            <a:ext cx="8520600" cy="3683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93C47D"/>
              </a:buClr>
              <a:buSzPts val="1800"/>
              <a:buChar char="●"/>
            </a:pPr>
            <a:r>
              <a:rPr lang="en">
                <a:solidFill>
                  <a:srgbClr val="93C47D"/>
                </a:solidFill>
              </a:rPr>
              <a:t>Klassifiziern von Bildern</a:t>
            </a:r>
            <a:endParaRPr>
              <a:solidFill>
                <a:srgbClr val="93C47D"/>
              </a:solidFill>
            </a:endParaRPr>
          </a:p>
          <a:p>
            <a:pPr indent="-342900" lvl="0" marL="457200" rtl="0" algn="l">
              <a:spcBef>
                <a:spcPts val="0"/>
              </a:spcBef>
              <a:spcAft>
                <a:spcPts val="0"/>
              </a:spcAft>
              <a:buClr>
                <a:srgbClr val="93C47D"/>
              </a:buClr>
              <a:buSzPts val="1800"/>
              <a:buChar char="●"/>
            </a:pPr>
            <a:r>
              <a:rPr lang="en">
                <a:solidFill>
                  <a:srgbClr val="93C47D"/>
                </a:solidFill>
              </a:rPr>
              <a:t>Objekterkennnung</a:t>
            </a:r>
            <a:endParaRPr/>
          </a:p>
          <a:p>
            <a:pPr indent="-342900" lvl="0" marL="457200" rtl="0" algn="l">
              <a:spcBef>
                <a:spcPts val="0"/>
              </a:spcBef>
              <a:spcAft>
                <a:spcPts val="0"/>
              </a:spcAft>
              <a:buClr>
                <a:srgbClr val="F1C232"/>
              </a:buClr>
              <a:buSzPts val="1800"/>
              <a:buChar char="●"/>
            </a:pPr>
            <a:r>
              <a:rPr lang="en">
                <a:solidFill>
                  <a:srgbClr val="F1C232"/>
                </a:solidFill>
              </a:rPr>
              <a:t>Semantische Segmentierung</a:t>
            </a:r>
            <a:endParaRPr>
              <a:solidFill>
                <a:srgbClr val="F1C232"/>
              </a:solidFill>
            </a:endParaRPr>
          </a:p>
          <a:p>
            <a:pPr indent="-317500" lvl="1" marL="914400" rtl="0" algn="l">
              <a:spcBef>
                <a:spcPts val="0"/>
              </a:spcBef>
              <a:spcAft>
                <a:spcPts val="0"/>
              </a:spcAft>
              <a:buClr>
                <a:srgbClr val="F1C232"/>
              </a:buClr>
              <a:buSzPts val="1400"/>
              <a:buChar char="○"/>
            </a:pPr>
            <a:r>
              <a:rPr lang="en">
                <a:solidFill>
                  <a:srgbClr val="F1C232"/>
                </a:solidFill>
              </a:rPr>
              <a:t>Falsche Ausgaben</a:t>
            </a:r>
            <a:endParaRPr>
              <a:solidFill>
                <a:srgbClr val="F1C232"/>
              </a:solidFill>
            </a:endParaRPr>
          </a:p>
          <a:p>
            <a:pPr indent="-342900" lvl="0" marL="457200" rtl="0" algn="l">
              <a:spcBef>
                <a:spcPts val="0"/>
              </a:spcBef>
              <a:spcAft>
                <a:spcPts val="0"/>
              </a:spcAft>
              <a:buClr>
                <a:srgbClr val="F1C232"/>
              </a:buClr>
              <a:buSzPts val="1800"/>
              <a:buChar char="●"/>
            </a:pPr>
            <a:r>
              <a:rPr lang="en">
                <a:solidFill>
                  <a:srgbClr val="F1C232"/>
                </a:solidFill>
              </a:rPr>
              <a:t>Style Transfer</a:t>
            </a:r>
            <a:endParaRPr>
              <a:solidFill>
                <a:srgbClr val="F1C232"/>
              </a:solidFill>
            </a:endParaRPr>
          </a:p>
          <a:p>
            <a:pPr indent="-317500" lvl="1" marL="914400" rtl="0" algn="l">
              <a:spcBef>
                <a:spcPts val="0"/>
              </a:spcBef>
              <a:spcAft>
                <a:spcPts val="0"/>
              </a:spcAft>
              <a:buClr>
                <a:srgbClr val="F1C232"/>
              </a:buClr>
              <a:buSzPts val="1400"/>
              <a:buChar char="○"/>
            </a:pPr>
            <a:r>
              <a:rPr lang="en">
                <a:solidFill>
                  <a:srgbClr val="F1C232"/>
                </a:solidFill>
              </a:rPr>
              <a:t>Fehler beim builder</a:t>
            </a:r>
            <a:endParaRPr>
              <a:solidFill>
                <a:srgbClr val="F1C232"/>
              </a:solidFill>
            </a:endParaRPr>
          </a:p>
          <a:p>
            <a:pPr indent="-342900" lvl="0" marL="457200" rtl="0" algn="l">
              <a:spcBef>
                <a:spcPts val="0"/>
              </a:spcBef>
              <a:spcAft>
                <a:spcPts val="0"/>
              </a:spcAft>
              <a:buSzPts val="1800"/>
              <a:buChar char="●"/>
            </a:pPr>
            <a:r>
              <a:rPr lang="en"/>
              <a:t>Gesichtserkennung</a:t>
            </a:r>
            <a:endParaRPr/>
          </a:p>
          <a:p>
            <a:pPr indent="-317500" lvl="1" marL="914400" rtl="0" algn="l">
              <a:spcBef>
                <a:spcPts val="0"/>
              </a:spcBef>
              <a:spcAft>
                <a:spcPts val="0"/>
              </a:spcAft>
              <a:buSzPts val="1400"/>
              <a:buChar char="○"/>
            </a:pPr>
            <a:r>
              <a:rPr lang="en"/>
              <a:t>MobileNet V2, FaceNet</a:t>
            </a:r>
            <a:endParaRPr/>
          </a:p>
          <a:p>
            <a:pPr indent="-342900" lvl="0" marL="457200" rtl="0" algn="l">
              <a:spcBef>
                <a:spcPts val="0"/>
              </a:spcBef>
              <a:spcAft>
                <a:spcPts val="0"/>
              </a:spcAft>
              <a:buSzPts val="1800"/>
              <a:buChar char="●"/>
            </a:pPr>
            <a:r>
              <a:rPr lang="en"/>
              <a:t>Erkennen von Gesichtsregionen</a:t>
            </a:r>
            <a:endParaRPr/>
          </a:p>
          <a:p>
            <a:pPr indent="-317500" lvl="1" marL="914400" rtl="0" algn="l">
              <a:spcBef>
                <a:spcPts val="0"/>
              </a:spcBef>
              <a:spcAft>
                <a:spcPts val="0"/>
              </a:spcAft>
              <a:buSzPts val="1400"/>
              <a:buChar char="○"/>
            </a:pPr>
            <a:r>
              <a:rPr lang="en"/>
              <a:t>MovielNet V2, FacialLandmark</a:t>
            </a:r>
            <a:endParaRPr/>
          </a:p>
          <a:p>
            <a:pPr indent="-342900" lvl="0" marL="457200" rtl="0" algn="l">
              <a:spcBef>
                <a:spcPts val="0"/>
              </a:spcBef>
              <a:spcAft>
                <a:spcPts val="0"/>
              </a:spcAft>
              <a:buSzPts val="1800"/>
              <a:buChar char="●"/>
            </a:pPr>
            <a:r>
              <a:rPr lang="en"/>
              <a:t>u.m</a:t>
            </a:r>
            <a:endParaRPr/>
          </a:p>
        </p:txBody>
      </p:sp>
      <p:sp>
        <p:nvSpPr>
          <p:cNvPr id="186" name="Google Shape;186;p29"/>
          <p:cNvSpPr txBox="1"/>
          <p:nvPr/>
        </p:nvSpPr>
        <p:spPr>
          <a:xfrm>
            <a:off x="0" y="4835575"/>
            <a:ext cx="91440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accent3"/>
                </a:solidFill>
              </a:rPr>
              <a:t>https://webmachinelearning.github.io/webnn-samples-intro/</a:t>
            </a:r>
            <a:endParaRPr sz="800">
              <a:solidFill>
                <a:schemeClr val="accent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Die Web Neural Network API - Architektur</a:t>
            </a:r>
            <a:endParaRPr/>
          </a:p>
          <a:p>
            <a:pPr indent="0" lvl="0" marL="0" rtl="0" algn="l">
              <a:spcBef>
                <a:spcPts val="0"/>
              </a:spcBef>
              <a:spcAft>
                <a:spcPts val="0"/>
              </a:spcAft>
              <a:buNone/>
            </a:pPr>
            <a:r>
              <a:t/>
            </a:r>
            <a:endParaRPr/>
          </a:p>
        </p:txBody>
      </p:sp>
      <p:pic>
        <p:nvPicPr>
          <p:cNvPr id="192" name="Google Shape;192;p30"/>
          <p:cNvPicPr preferRelativeResize="0"/>
          <p:nvPr/>
        </p:nvPicPr>
        <p:blipFill>
          <a:blip r:embed="rId3">
            <a:alphaModFix/>
          </a:blip>
          <a:stretch>
            <a:fillRect/>
          </a:stretch>
        </p:blipFill>
        <p:spPr>
          <a:xfrm>
            <a:off x="152400" y="1170125"/>
            <a:ext cx="8839204" cy="379377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311700" y="445025"/>
            <a:ext cx="8603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Die Web Neural Network API - Funktionsweise und Vorteile</a:t>
            </a:r>
            <a:endParaRPr/>
          </a:p>
        </p:txBody>
      </p:sp>
      <p:sp>
        <p:nvSpPr>
          <p:cNvPr id="198" name="Google Shape;198;p31"/>
          <p:cNvSpPr txBox="1"/>
          <p:nvPr>
            <p:ph idx="1" type="body"/>
          </p:nvPr>
        </p:nvSpPr>
        <p:spPr>
          <a:xfrm>
            <a:off x="311700" y="1152475"/>
            <a:ext cx="8520600" cy="3683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Ermöglicht</a:t>
            </a:r>
            <a:r>
              <a:rPr lang="en"/>
              <a:t> Erstellen, Kompilieren und ausführen eines Computational Graphs</a:t>
            </a:r>
            <a:endParaRPr/>
          </a:p>
          <a:p>
            <a:pPr indent="-317500" lvl="1" marL="914400" rtl="0" algn="l">
              <a:spcBef>
                <a:spcPts val="0"/>
              </a:spcBef>
              <a:spcAft>
                <a:spcPts val="0"/>
              </a:spcAft>
              <a:buSzPts val="1400"/>
              <a:buChar char="○"/>
            </a:pPr>
            <a:r>
              <a:rPr lang="en"/>
              <a:t>Stellte Funktionen bereit um Layers zu definieren</a:t>
            </a:r>
            <a:endParaRPr/>
          </a:p>
          <a:p>
            <a:pPr indent="-342900" lvl="0" marL="457200" rtl="0" algn="l">
              <a:spcBef>
                <a:spcPts val="0"/>
              </a:spcBef>
              <a:spcAft>
                <a:spcPts val="0"/>
              </a:spcAft>
              <a:buSzPts val="1800"/>
              <a:buChar char="●"/>
            </a:pPr>
            <a:r>
              <a:rPr lang="en"/>
              <a:t>Unterschieder der Web NN API zu anderen Browser ML Framewerks</a:t>
            </a:r>
            <a:endParaRPr/>
          </a:p>
          <a:p>
            <a:pPr indent="-317500" lvl="1" marL="914400" rtl="0" algn="l">
              <a:spcBef>
                <a:spcPts val="0"/>
              </a:spcBef>
              <a:spcAft>
                <a:spcPts val="0"/>
              </a:spcAft>
              <a:buSzPts val="1400"/>
              <a:buChar char="○"/>
            </a:pPr>
            <a:r>
              <a:rPr lang="en"/>
              <a:t>Nutzen der ML optimiereten Hardware des Betriebssystems</a:t>
            </a:r>
            <a:endParaRPr/>
          </a:p>
          <a:p>
            <a:pPr indent="-317500" lvl="1" marL="914400" rtl="0" algn="l">
              <a:spcBef>
                <a:spcPts val="0"/>
              </a:spcBef>
              <a:spcAft>
                <a:spcPts val="0"/>
              </a:spcAft>
              <a:buSzPts val="1400"/>
              <a:buChar char="○"/>
            </a:pPr>
            <a:r>
              <a:rPr lang="en"/>
              <a:t>Nahezu native Perfomance beim Ausführen eines Neuronalen Netzes</a:t>
            </a:r>
            <a:endParaRPr/>
          </a:p>
          <a:p>
            <a:pPr indent="-342900" lvl="0" marL="457200" rtl="0" algn="l">
              <a:spcBef>
                <a:spcPts val="0"/>
              </a:spcBef>
              <a:spcAft>
                <a:spcPts val="0"/>
              </a:spcAft>
              <a:buSzPts val="1800"/>
              <a:buChar char="●"/>
            </a:pPr>
            <a:r>
              <a:rPr lang="en"/>
              <a:t>Die API ist nicht an bestimmte Betriebsysteme oder Hardware gebunden</a:t>
            </a:r>
            <a:endParaRPr/>
          </a:p>
          <a:p>
            <a:pPr indent="-317500" lvl="1" marL="914400" rtl="0" algn="l">
              <a:spcBef>
                <a:spcPts val="0"/>
              </a:spcBef>
              <a:spcAft>
                <a:spcPts val="0"/>
              </a:spcAft>
              <a:buSzPts val="1400"/>
              <a:buChar char="○"/>
            </a:pPr>
            <a:r>
              <a:rPr lang="en"/>
              <a:t>Baut aber auf den Hardware APIs, wie der Android NN API oder Windows DirectML auf </a:t>
            </a:r>
            <a:endParaRPr/>
          </a:p>
          <a:p>
            <a:pPr indent="-342900" lvl="0" marL="457200" rtl="0" algn="l">
              <a:spcBef>
                <a:spcPts val="0"/>
              </a:spcBef>
              <a:spcAft>
                <a:spcPts val="0"/>
              </a:spcAft>
              <a:buSzPts val="1800"/>
              <a:buChar char="●"/>
            </a:pPr>
            <a:r>
              <a:rPr lang="en"/>
              <a:t>Eingabe in das NN kann auch aus anderen Web APIs kommen</a:t>
            </a:r>
            <a:endParaRPr/>
          </a:p>
          <a:p>
            <a:pPr indent="-317500" lvl="1" marL="914400" rtl="0" algn="l">
              <a:spcBef>
                <a:spcPts val="0"/>
              </a:spcBef>
              <a:spcAft>
                <a:spcPts val="0"/>
              </a:spcAft>
              <a:buSzPts val="1400"/>
              <a:buChar char="○"/>
            </a:pPr>
            <a:r>
              <a:rPr lang="en"/>
              <a:t>Zum Beispiel Video Input kann direkt aus der Media API abgegriffen werden</a:t>
            </a:r>
            <a:endParaRPr/>
          </a:p>
          <a:p>
            <a:pPr indent="-342900" lvl="0" marL="457200" rtl="0" algn="l">
              <a:spcBef>
                <a:spcPts val="0"/>
              </a:spcBef>
              <a:spcAft>
                <a:spcPts val="0"/>
              </a:spcAft>
              <a:buSzPts val="1800"/>
              <a:buChar char="●"/>
            </a:pPr>
            <a:r>
              <a:rPr lang="en"/>
              <a:t>Web NN wird es nicht erlauben eigene Models zu Trainieren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 name="Shape 59"/>
        <p:cNvGrpSpPr/>
        <p:nvPr/>
      </p:nvGrpSpPr>
      <p:grpSpPr>
        <a:xfrm>
          <a:off x="0" y="0"/>
          <a:ext cx="0" cy="0"/>
          <a:chOff x="0" y="0"/>
          <a:chExt cx="0" cy="0"/>
        </a:xfrm>
      </p:grpSpPr>
      <p:pic>
        <p:nvPicPr>
          <p:cNvPr descr="poll-type-id" id="60" name="Google Shape;60;p14">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61" name="Google Shape;61;p14">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62" name="Google Shape;62;p14"/>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5B5B5B"/>
                </a:solidFill>
                <a:latin typeface="Roboto"/>
                <a:ea typeface="Roboto"/>
                <a:cs typeface="Roboto"/>
                <a:sym typeface="Roboto"/>
              </a:rPr>
              <a:t>Welche Begriffe fallen euch spontan zu Neuronalen Netzen ein?</a:t>
            </a:r>
            <a:endParaRPr b="1" sz="3600">
              <a:solidFill>
                <a:srgbClr val="5B5B5B"/>
              </a:solidFill>
              <a:latin typeface="Roboto"/>
              <a:ea typeface="Roboto"/>
              <a:cs typeface="Roboto"/>
              <a:sym typeface="Roboto"/>
            </a:endParaRPr>
          </a:p>
        </p:txBody>
      </p:sp>
      <p:sp>
        <p:nvSpPr>
          <p:cNvPr descr="footer-id" id="63" name="Google Shape;63;p14"/>
          <p:cNvSpPr txBox="1"/>
          <p:nvPr/>
        </p:nvSpPr>
        <p:spPr>
          <a:xfrm>
            <a:off x="2590800" y="4381500"/>
            <a:ext cx="62991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r>
              <a:rPr lang="en">
                <a:solidFill>
                  <a:srgbClr val="5B5B5B"/>
                </a:solidFill>
                <a:latin typeface="Roboto"/>
                <a:ea typeface="Roboto"/>
                <a:cs typeface="Roboto"/>
                <a:sym typeface="Roboto"/>
              </a:rPr>
              <a:t> Start presenting to display the poll results on this slide.</a:t>
            </a:r>
            <a:endParaRPr>
              <a:solidFill>
                <a:srgbClr val="5B5B5B"/>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Die Web Neural Network API - Implementierung</a:t>
            </a:r>
            <a:endParaRPr/>
          </a:p>
        </p:txBody>
      </p:sp>
      <p:sp>
        <p:nvSpPr>
          <p:cNvPr id="204" name="Google Shape;204;p32"/>
          <p:cNvSpPr txBox="1"/>
          <p:nvPr>
            <p:ph idx="1" type="body"/>
          </p:nvPr>
        </p:nvSpPr>
        <p:spPr>
          <a:xfrm>
            <a:off x="311700" y="1152475"/>
            <a:ext cx="8520600" cy="3683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Noch keine Implementierung im Browser</a:t>
            </a:r>
            <a:endParaRPr/>
          </a:p>
          <a:p>
            <a:pPr indent="-317500" lvl="1" marL="914400" rtl="0" algn="l">
              <a:spcBef>
                <a:spcPts val="0"/>
              </a:spcBef>
              <a:spcAft>
                <a:spcPts val="0"/>
              </a:spcAft>
              <a:buSzPts val="1400"/>
              <a:buChar char="○"/>
            </a:pPr>
            <a:r>
              <a:rPr lang="en"/>
              <a:t>Aktuelle Implementierung mithilfe eines Polyfills basierend auf TensorFlow möglich</a:t>
            </a:r>
            <a:endParaRPr/>
          </a:p>
          <a:p>
            <a:pPr indent="-342900" lvl="0" marL="457200" rtl="0" algn="l">
              <a:spcBef>
                <a:spcPts val="0"/>
              </a:spcBef>
              <a:spcAft>
                <a:spcPts val="0"/>
              </a:spcAft>
              <a:buSzPts val="1800"/>
              <a:buChar char="●"/>
            </a:pPr>
            <a:r>
              <a:rPr lang="en"/>
              <a:t>Nur mit vor trainierten Models möglich</a:t>
            </a:r>
            <a:endParaRPr/>
          </a:p>
          <a:p>
            <a:pPr indent="-342900" lvl="0" marL="457200" rtl="0" algn="l">
              <a:spcBef>
                <a:spcPts val="0"/>
              </a:spcBef>
              <a:spcAft>
                <a:spcPts val="0"/>
              </a:spcAft>
              <a:buSzPts val="1800"/>
              <a:buChar char="●"/>
            </a:pPr>
            <a:r>
              <a:rPr lang="en"/>
              <a:t>Implementierung noch sehr viel Handarbeit</a:t>
            </a:r>
            <a:endParaRPr/>
          </a:p>
          <a:p>
            <a:pPr indent="-317500" lvl="1" marL="914400" rtl="0" algn="l">
              <a:spcBef>
                <a:spcPts val="0"/>
              </a:spcBef>
              <a:spcAft>
                <a:spcPts val="0"/>
              </a:spcAft>
              <a:buSzPts val="1400"/>
              <a:buChar char="○"/>
            </a:pPr>
            <a:r>
              <a:rPr lang="en" sz="1400"/>
              <a:t>Weights und Bias müssen aus vortrainierten Models extrahiert werden (.npy)</a:t>
            </a:r>
            <a:endParaRPr/>
          </a:p>
          <a:p>
            <a:pPr indent="-317500" lvl="1" marL="914400" rtl="0" algn="l">
              <a:spcBef>
                <a:spcPts val="0"/>
              </a:spcBef>
              <a:spcAft>
                <a:spcPts val="0"/>
              </a:spcAft>
              <a:buSzPts val="1400"/>
              <a:buChar char="○"/>
            </a:pPr>
            <a:r>
              <a:rPr lang="en"/>
              <a:t>Jeder Graph muss noch händisch codiert werden</a:t>
            </a:r>
            <a:endParaRPr/>
          </a:p>
          <a:p>
            <a:pPr indent="-317500" lvl="1" marL="914400" rtl="0" algn="l">
              <a:spcBef>
                <a:spcPts val="0"/>
              </a:spcBef>
              <a:spcAft>
                <a:spcPts val="0"/>
              </a:spcAft>
              <a:buSzPts val="1400"/>
              <a:buChar char="○"/>
            </a:pPr>
            <a:r>
              <a:rPr lang="en"/>
              <a:t>Viel Wissen um das vortrainierte Model und die Abfolge und Funktionsweise der Layer Notwendig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Die Web Neural Network API - Aufgabe</a:t>
            </a:r>
            <a:endParaRPr/>
          </a:p>
        </p:txBody>
      </p:sp>
      <p:sp>
        <p:nvSpPr>
          <p:cNvPr id="210" name="Google Shape;210;p33"/>
          <p:cNvSpPr txBox="1"/>
          <p:nvPr>
            <p:ph idx="1" type="body"/>
          </p:nvPr>
        </p:nvSpPr>
        <p:spPr>
          <a:xfrm>
            <a:off x="311700" y="1152475"/>
            <a:ext cx="8520600" cy="3683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Aufgabe 1: Wie sieht der Graph aus?</a:t>
            </a:r>
            <a:endParaRPr/>
          </a:p>
          <a:p>
            <a:pPr indent="-342900" lvl="0" marL="457200" rtl="0" algn="l">
              <a:spcBef>
                <a:spcPts val="0"/>
              </a:spcBef>
              <a:spcAft>
                <a:spcPts val="0"/>
              </a:spcAft>
              <a:buSzPts val="1800"/>
              <a:buChar char="●"/>
            </a:pPr>
            <a:r>
              <a:rPr lang="en"/>
              <a:t>Hint: Es gibt keinerlei Weights, Bias oder Aktivierungsfunktionen zu berücksichtigen</a:t>
            </a:r>
            <a:endParaRPr/>
          </a:p>
          <a:p>
            <a:pPr indent="-342900" lvl="0" marL="457200" rtl="0" algn="l">
              <a:spcBef>
                <a:spcPts val="0"/>
              </a:spcBef>
              <a:spcAft>
                <a:spcPts val="0"/>
              </a:spcAft>
              <a:buSzPts val="1800"/>
              <a:buChar char="●"/>
            </a:pPr>
            <a:r>
              <a:rPr lang="en" u="sng">
                <a:solidFill>
                  <a:schemeClr val="hlink"/>
                </a:solidFill>
                <a:hlinkClick r:id="rId3"/>
              </a:rPr>
              <a:t>https://github.com/acvm007/wt-workshop/issues/1</a:t>
            </a:r>
            <a:endParaRPr/>
          </a:p>
          <a:p>
            <a:pPr indent="0" lvl="0" marL="457200" rtl="0" algn="l">
              <a:lnSpc>
                <a:spcPct val="100000"/>
              </a:lnSpc>
              <a:spcBef>
                <a:spcPts val="1200"/>
              </a:spcBef>
              <a:spcAft>
                <a:spcPts val="0"/>
              </a:spcAft>
              <a:buNone/>
            </a:pPr>
            <a:r>
              <a:rPr b="1" lang="en" sz="1400">
                <a:solidFill>
                  <a:schemeClr val="dk1"/>
                </a:solidFill>
              </a:rPr>
              <a:t>Zeit: 15 Minuten</a:t>
            </a:r>
            <a:endParaRPr b="1" sz="1400">
              <a:solidFill>
                <a:schemeClr val="dk1"/>
              </a:solidFill>
            </a:endParaRPr>
          </a:p>
          <a:p>
            <a:pPr indent="0" lvl="0" marL="457200" rtl="0" algn="l">
              <a:spcBef>
                <a:spcPts val="0"/>
              </a:spcBef>
              <a:spcAft>
                <a:spcPts val="1200"/>
              </a:spcAft>
              <a:buNone/>
            </a:pPr>
            <a:r>
              <a:t/>
            </a:r>
            <a:endParaRPr/>
          </a:p>
        </p:txBody>
      </p:sp>
      <p:pic>
        <p:nvPicPr>
          <p:cNvPr id="211" name="Google Shape;211;p33"/>
          <p:cNvPicPr preferRelativeResize="0"/>
          <p:nvPr/>
        </p:nvPicPr>
        <p:blipFill rotWithShape="1">
          <a:blip r:embed="rId4">
            <a:alphaModFix/>
          </a:blip>
          <a:srcRect b="0" l="0" r="0" t="0"/>
          <a:stretch/>
        </p:blipFill>
        <p:spPr>
          <a:xfrm>
            <a:off x="6142400" y="1882150"/>
            <a:ext cx="2689899" cy="314082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Die Web Neural Network API - Lösung zu Aufgabe</a:t>
            </a:r>
            <a:endParaRPr/>
          </a:p>
        </p:txBody>
      </p:sp>
      <p:pic>
        <p:nvPicPr>
          <p:cNvPr id="217" name="Google Shape;217;p34"/>
          <p:cNvPicPr preferRelativeResize="0"/>
          <p:nvPr/>
        </p:nvPicPr>
        <p:blipFill rotWithShape="1">
          <a:blip r:embed="rId3">
            <a:alphaModFix/>
          </a:blip>
          <a:srcRect b="1286" l="0" r="0" t="1276"/>
          <a:stretch/>
        </p:blipFill>
        <p:spPr>
          <a:xfrm>
            <a:off x="4191700" y="1017725"/>
            <a:ext cx="4680755" cy="3899551"/>
          </a:xfrm>
          <a:prstGeom prst="rect">
            <a:avLst/>
          </a:prstGeom>
          <a:noFill/>
          <a:ln>
            <a:noFill/>
          </a:ln>
        </p:spPr>
      </p:pic>
      <p:sp>
        <p:nvSpPr>
          <p:cNvPr id="218" name="Google Shape;218;p34"/>
          <p:cNvSpPr txBox="1"/>
          <p:nvPr/>
        </p:nvSpPr>
        <p:spPr>
          <a:xfrm>
            <a:off x="311700" y="4301675"/>
            <a:ext cx="3786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hlink"/>
                </a:solidFill>
                <a:hlinkClick r:id="rId4"/>
              </a:rPr>
              <a:t>https://gist.github.com/acvm007/bf85653143b33e81953ad417d942de56</a:t>
            </a:r>
            <a:endParaRPr>
              <a:solidFill>
                <a:schemeClr val="dk1"/>
              </a:solidFill>
            </a:endParaRPr>
          </a:p>
        </p:txBody>
      </p:sp>
      <p:pic>
        <p:nvPicPr>
          <p:cNvPr id="219" name="Google Shape;219;p34"/>
          <p:cNvPicPr preferRelativeResize="0"/>
          <p:nvPr/>
        </p:nvPicPr>
        <p:blipFill>
          <a:blip r:embed="rId5">
            <a:alphaModFix/>
          </a:blip>
          <a:stretch>
            <a:fillRect/>
          </a:stretch>
        </p:blipFill>
        <p:spPr>
          <a:xfrm>
            <a:off x="1072323" y="1422875"/>
            <a:ext cx="2466925" cy="287880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311700" y="445025"/>
            <a:ext cx="87303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Die Web Neural Network API - Zusammenfassung &amp; Ausblick	</a:t>
            </a:r>
            <a:endParaRPr sz="2300"/>
          </a:p>
        </p:txBody>
      </p:sp>
      <p:sp>
        <p:nvSpPr>
          <p:cNvPr id="225" name="Google Shape;225;p35"/>
          <p:cNvSpPr txBox="1"/>
          <p:nvPr>
            <p:ph idx="1" type="body"/>
          </p:nvPr>
        </p:nvSpPr>
        <p:spPr>
          <a:xfrm>
            <a:off x="311700" y="1152475"/>
            <a:ext cx="8520600" cy="3590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Bauen, Kompilieren und Ausführen eines Computational Graphs</a:t>
            </a:r>
            <a:endParaRPr/>
          </a:p>
          <a:p>
            <a:pPr indent="-317500" lvl="1" marL="914400" rtl="0" algn="l">
              <a:spcBef>
                <a:spcPts val="0"/>
              </a:spcBef>
              <a:spcAft>
                <a:spcPts val="0"/>
              </a:spcAft>
              <a:buSzPts val="1400"/>
              <a:buChar char="○"/>
            </a:pPr>
            <a:r>
              <a:rPr lang="en"/>
              <a:t>Im Moment nur als Polyfill mit TensoflowJS</a:t>
            </a:r>
            <a:endParaRPr/>
          </a:p>
          <a:p>
            <a:pPr indent="-342900" lvl="0" marL="457200" rtl="0" algn="l">
              <a:spcBef>
                <a:spcPts val="0"/>
              </a:spcBef>
              <a:spcAft>
                <a:spcPts val="0"/>
              </a:spcAft>
              <a:buSzPts val="1800"/>
              <a:buChar char="●"/>
            </a:pPr>
            <a:r>
              <a:rPr lang="en"/>
              <a:t>Erwartete Fertigstellung Q1 2025</a:t>
            </a:r>
            <a:endParaRPr/>
          </a:p>
          <a:p>
            <a:pPr indent="-342900" lvl="0" marL="457200" rtl="0" algn="l">
              <a:spcBef>
                <a:spcPts val="0"/>
              </a:spcBef>
              <a:spcAft>
                <a:spcPts val="0"/>
              </a:spcAft>
              <a:buSzPts val="1800"/>
              <a:buChar char="●"/>
            </a:pPr>
            <a:r>
              <a:rPr lang="en"/>
              <a:t>Web NN Native</a:t>
            </a:r>
            <a:r>
              <a:rPr baseline="30000" lang="en"/>
              <a:t>1</a:t>
            </a:r>
            <a:endParaRPr/>
          </a:p>
          <a:p>
            <a:pPr indent="-317500" lvl="1" marL="914400" rtl="0" algn="l">
              <a:spcBef>
                <a:spcPts val="0"/>
              </a:spcBef>
              <a:spcAft>
                <a:spcPts val="0"/>
              </a:spcAft>
              <a:buSzPts val="1400"/>
              <a:buChar char="○"/>
            </a:pPr>
            <a:r>
              <a:rPr lang="en"/>
              <a:t>C/C++ Implementierung der Web Neural Network API</a:t>
            </a:r>
            <a:endParaRPr/>
          </a:p>
          <a:p>
            <a:pPr indent="-317500" lvl="1" marL="914400" rtl="0" algn="l">
              <a:spcBef>
                <a:spcPts val="0"/>
              </a:spcBef>
              <a:spcAft>
                <a:spcPts val="0"/>
              </a:spcAft>
              <a:buSzPts val="1400"/>
              <a:buChar char="○"/>
            </a:pPr>
            <a:r>
              <a:rPr lang="en"/>
              <a:t>Kann bereits getestet werden</a:t>
            </a:r>
            <a:endParaRPr/>
          </a:p>
          <a:p>
            <a:pPr indent="-317500" lvl="1" marL="914400" rtl="0" algn="l">
              <a:spcBef>
                <a:spcPts val="0"/>
              </a:spcBef>
              <a:spcAft>
                <a:spcPts val="0"/>
              </a:spcAft>
              <a:buSzPts val="1400"/>
              <a:buChar char="○"/>
            </a:pPr>
            <a:r>
              <a:rPr lang="en"/>
              <a:t>Erwarte bessere Perfomance als aktueller Polyfill</a:t>
            </a:r>
            <a:endParaRPr/>
          </a:p>
          <a:p>
            <a:pPr indent="-342900" lvl="0" marL="457200" rtl="0" algn="l">
              <a:spcBef>
                <a:spcPts val="0"/>
              </a:spcBef>
              <a:spcAft>
                <a:spcPts val="0"/>
              </a:spcAft>
              <a:buSzPts val="1800"/>
              <a:buChar char="●"/>
            </a:pPr>
            <a:r>
              <a:rPr lang="en"/>
              <a:t>Model Loader API</a:t>
            </a:r>
            <a:r>
              <a:rPr baseline="30000" lang="en"/>
              <a:t>2</a:t>
            </a:r>
            <a:endParaRPr baseline="30000"/>
          </a:p>
          <a:p>
            <a:pPr indent="-317500" lvl="1" marL="914400" rtl="0" algn="l">
              <a:spcBef>
                <a:spcPts val="0"/>
              </a:spcBef>
              <a:spcAft>
                <a:spcPts val="0"/>
              </a:spcAft>
              <a:buSzPts val="1400"/>
              <a:buChar char="○"/>
            </a:pPr>
            <a:r>
              <a:rPr lang="en"/>
              <a:t>W3C Draft der Web Machine Learning Community Group</a:t>
            </a:r>
            <a:endParaRPr/>
          </a:p>
          <a:p>
            <a:pPr indent="-317500" lvl="1" marL="914400" rtl="0" algn="l">
              <a:spcBef>
                <a:spcPts val="0"/>
              </a:spcBef>
              <a:spcAft>
                <a:spcPts val="0"/>
              </a:spcAft>
              <a:buSzPts val="1400"/>
              <a:buChar char="○"/>
            </a:pPr>
            <a:r>
              <a:rPr lang="en"/>
              <a:t>Google Federführend</a:t>
            </a:r>
            <a:endParaRPr/>
          </a:p>
          <a:p>
            <a:pPr indent="-317500" lvl="1" marL="914400" rtl="0" algn="l">
              <a:spcBef>
                <a:spcPts val="0"/>
              </a:spcBef>
              <a:spcAft>
                <a:spcPts val="0"/>
              </a:spcAft>
              <a:buSzPts val="1400"/>
              <a:buChar char="○"/>
            </a:pPr>
            <a:r>
              <a:rPr lang="en"/>
              <a:t>Soll das einfache Laden von vortrainierten Models ermöglichen</a:t>
            </a:r>
            <a:endParaRPr/>
          </a:p>
          <a:p>
            <a:pPr indent="-317500" lvl="2" marL="1371600" rtl="0" algn="l">
              <a:spcBef>
                <a:spcPts val="0"/>
              </a:spcBef>
              <a:spcAft>
                <a:spcPts val="0"/>
              </a:spcAft>
              <a:buSzPts val="1400"/>
              <a:buChar char="■"/>
            </a:pPr>
            <a:r>
              <a:rPr lang="en"/>
              <a:t>Keine händische Konstruktion des Graphen?</a:t>
            </a:r>
            <a:endParaRPr/>
          </a:p>
          <a:p>
            <a:pPr indent="-317500" lvl="1" marL="914400" rtl="0" algn="l">
              <a:spcBef>
                <a:spcPts val="0"/>
              </a:spcBef>
              <a:spcAft>
                <a:spcPts val="0"/>
              </a:spcAft>
              <a:buSzPts val="1400"/>
              <a:buChar char="○"/>
            </a:pPr>
            <a:r>
              <a:rPr lang="en"/>
              <a:t>Noch kein Code Verfügbar</a:t>
            </a:r>
            <a:endParaRPr/>
          </a:p>
        </p:txBody>
      </p:sp>
      <p:sp>
        <p:nvSpPr>
          <p:cNvPr id="226" name="Google Shape;226;p35"/>
          <p:cNvSpPr txBox="1"/>
          <p:nvPr/>
        </p:nvSpPr>
        <p:spPr>
          <a:xfrm>
            <a:off x="0" y="4743300"/>
            <a:ext cx="9144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aseline="30000" lang="en" sz="800">
                <a:solidFill>
                  <a:schemeClr val="lt2"/>
                </a:solidFill>
              </a:rPr>
              <a:t>1</a:t>
            </a:r>
            <a:r>
              <a:rPr lang="en" sz="800">
                <a:solidFill>
                  <a:schemeClr val="lt2"/>
                </a:solidFill>
              </a:rPr>
              <a:t>https://github.com/webmachinelearning/webnn-native</a:t>
            </a:r>
            <a:endParaRPr sz="800">
              <a:solidFill>
                <a:schemeClr val="lt2"/>
              </a:solidFill>
            </a:endParaRPr>
          </a:p>
          <a:p>
            <a:pPr indent="0" lvl="0" marL="0" rtl="0" algn="ctr">
              <a:spcBef>
                <a:spcPts val="0"/>
              </a:spcBef>
              <a:spcAft>
                <a:spcPts val="0"/>
              </a:spcAft>
              <a:buNone/>
            </a:pPr>
            <a:r>
              <a:rPr lang="en" sz="800">
                <a:solidFill>
                  <a:schemeClr val="lt2"/>
                </a:solidFill>
              </a:rPr>
              <a:t> </a:t>
            </a:r>
            <a:r>
              <a:rPr baseline="30000" lang="en" sz="800">
                <a:solidFill>
                  <a:schemeClr val="lt2"/>
                </a:solidFill>
              </a:rPr>
              <a:t>2</a:t>
            </a:r>
            <a:r>
              <a:rPr lang="en" sz="800">
                <a:solidFill>
                  <a:schemeClr val="lt2"/>
                </a:solidFill>
              </a:rPr>
              <a:t>https://webmachinelearning.github.io/model-loader/</a:t>
            </a:r>
            <a:endParaRPr sz="800">
              <a:solidFill>
                <a:schemeClr val="lt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Die Web Neural Network API - Aufgabe</a:t>
            </a:r>
            <a:endParaRPr/>
          </a:p>
        </p:txBody>
      </p:sp>
      <p:sp>
        <p:nvSpPr>
          <p:cNvPr id="232" name="Google Shape;232;p36"/>
          <p:cNvSpPr txBox="1"/>
          <p:nvPr>
            <p:ph idx="1" type="body"/>
          </p:nvPr>
        </p:nvSpPr>
        <p:spPr>
          <a:xfrm>
            <a:off x="311700" y="1152475"/>
            <a:ext cx="8520600" cy="3683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Aufgabe 2: NCHW zu NHWC</a:t>
            </a:r>
            <a:endParaRPr/>
          </a:p>
          <a:p>
            <a:pPr indent="-342900" lvl="0" marL="457200" rtl="0" algn="l">
              <a:spcBef>
                <a:spcPts val="0"/>
              </a:spcBef>
              <a:spcAft>
                <a:spcPts val="0"/>
              </a:spcAft>
              <a:buSzPts val="1800"/>
              <a:buChar char="●"/>
            </a:pPr>
            <a:r>
              <a:rPr lang="en" u="sng">
                <a:solidFill>
                  <a:schemeClr val="hlink"/>
                </a:solidFill>
                <a:hlinkClick r:id="rId3"/>
              </a:rPr>
              <a:t>https://github.com/acvm007/wt-workshop/issues/2</a:t>
            </a:r>
            <a:endParaRPr/>
          </a:p>
        </p:txBody>
      </p:sp>
      <p:sp>
        <p:nvSpPr>
          <p:cNvPr id="233" name="Google Shape;233;p36"/>
          <p:cNvSpPr txBox="1"/>
          <p:nvPr/>
        </p:nvSpPr>
        <p:spPr>
          <a:xfrm>
            <a:off x="911475" y="2308050"/>
            <a:ext cx="228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Weiter in 30 Minuten</a:t>
            </a:r>
            <a:endParaRPr b="1">
              <a:solidFill>
                <a:schemeClr val="dk1"/>
              </a:solidFill>
            </a:endParaRPr>
          </a:p>
        </p:txBody>
      </p:sp>
      <p:pic>
        <p:nvPicPr>
          <p:cNvPr id="234" name="Google Shape;234;p36"/>
          <p:cNvPicPr preferRelativeResize="0"/>
          <p:nvPr/>
        </p:nvPicPr>
        <p:blipFill>
          <a:blip r:embed="rId4">
            <a:alphaModFix/>
          </a:blip>
          <a:stretch>
            <a:fillRect/>
          </a:stretch>
        </p:blipFill>
        <p:spPr>
          <a:xfrm>
            <a:off x="3194249" y="2038900"/>
            <a:ext cx="2319301" cy="2708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Die Web Neural Network API - Lösung zu Aufgabe 2</a:t>
            </a:r>
            <a:endParaRPr/>
          </a:p>
        </p:txBody>
      </p:sp>
      <p:pic>
        <p:nvPicPr>
          <p:cNvPr id="240" name="Google Shape;240;p37"/>
          <p:cNvPicPr preferRelativeResize="0"/>
          <p:nvPr/>
        </p:nvPicPr>
        <p:blipFill>
          <a:blip r:embed="rId3">
            <a:alphaModFix/>
          </a:blip>
          <a:stretch>
            <a:fillRect/>
          </a:stretch>
        </p:blipFill>
        <p:spPr>
          <a:xfrm>
            <a:off x="311688" y="1017725"/>
            <a:ext cx="3274321" cy="3820974"/>
          </a:xfrm>
          <a:prstGeom prst="rect">
            <a:avLst/>
          </a:prstGeom>
          <a:noFill/>
          <a:ln>
            <a:noFill/>
          </a:ln>
        </p:spPr>
      </p:pic>
      <p:sp>
        <p:nvSpPr>
          <p:cNvPr id="241" name="Google Shape;241;p37"/>
          <p:cNvSpPr txBox="1"/>
          <p:nvPr/>
        </p:nvSpPr>
        <p:spPr>
          <a:xfrm>
            <a:off x="3586000" y="2620413"/>
            <a:ext cx="5246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hlink"/>
                </a:solidFill>
                <a:hlinkClick r:id="rId4"/>
              </a:rPr>
              <a:t>https://gist.github.com/acvm007/83b88d438166e514687943cb959a499a</a:t>
            </a:r>
            <a:endParaRPr>
              <a:solidFill>
                <a:schemeClr val="lt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1200"/>
              </a:spcAft>
              <a:buNone/>
            </a:pPr>
            <a:r>
              <a:rPr b="1" lang="en" sz="1800"/>
              <a:t>Ethical Principles for Web Machine Learning</a:t>
            </a:r>
            <a:endParaRPr/>
          </a:p>
        </p:txBody>
      </p:sp>
      <p:sp>
        <p:nvSpPr>
          <p:cNvPr id="247" name="Google Shape;247;p3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Die Ethischen Prinzipien der Working Group</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1" name="Shape 251"/>
        <p:cNvGrpSpPr/>
        <p:nvPr/>
      </p:nvGrpSpPr>
      <p:grpSpPr>
        <a:xfrm>
          <a:off x="0" y="0"/>
          <a:ext cx="0" cy="0"/>
          <a:chOff x="0" y="0"/>
          <a:chExt cx="0" cy="0"/>
        </a:xfrm>
      </p:grpSpPr>
      <p:pic>
        <p:nvPicPr>
          <p:cNvPr descr="poll-type-id" id="252" name="Google Shape;252;p39">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253" name="Google Shape;253;p39">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254" name="Google Shape;254;p39"/>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5B5B5B"/>
                </a:solidFill>
                <a:latin typeface="Roboto"/>
                <a:ea typeface="Roboto"/>
                <a:cs typeface="Roboto"/>
                <a:sym typeface="Roboto"/>
              </a:rPr>
              <a:t>Welche Ethischen Herausforderungen seht ihr bei (Web) ML?</a:t>
            </a:r>
            <a:endParaRPr b="1" sz="3600">
              <a:solidFill>
                <a:srgbClr val="5B5B5B"/>
              </a:solidFill>
              <a:latin typeface="Roboto"/>
              <a:ea typeface="Roboto"/>
              <a:cs typeface="Roboto"/>
              <a:sym typeface="Roboto"/>
            </a:endParaRPr>
          </a:p>
        </p:txBody>
      </p:sp>
      <p:sp>
        <p:nvSpPr>
          <p:cNvPr descr="footer-id" id="255" name="Google Shape;255;p39"/>
          <p:cNvSpPr txBox="1"/>
          <p:nvPr/>
        </p:nvSpPr>
        <p:spPr>
          <a:xfrm>
            <a:off x="2590800" y="4381500"/>
            <a:ext cx="62991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r>
              <a:rPr lang="en">
                <a:solidFill>
                  <a:srgbClr val="5B5B5B"/>
                </a:solidFill>
                <a:latin typeface="Roboto"/>
                <a:ea typeface="Roboto"/>
                <a:cs typeface="Roboto"/>
                <a:sym typeface="Roboto"/>
              </a:rPr>
              <a:t> Start presenting to display the poll results on this slide.</a:t>
            </a:r>
            <a:endParaRPr>
              <a:solidFill>
                <a:srgbClr val="5B5B5B"/>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 </a:t>
            </a:r>
            <a:r>
              <a:rPr lang="en"/>
              <a:t>ML - Generelle Ethische Herausforderungen</a:t>
            </a:r>
            <a:endParaRPr/>
          </a:p>
        </p:txBody>
      </p:sp>
      <p:sp>
        <p:nvSpPr>
          <p:cNvPr id="261" name="Google Shape;261;p40"/>
          <p:cNvSpPr txBox="1"/>
          <p:nvPr>
            <p:ph idx="1" type="body"/>
          </p:nvPr>
        </p:nvSpPr>
        <p:spPr>
          <a:xfrm>
            <a:off x="311700" y="1152475"/>
            <a:ext cx="8520600" cy="3580500"/>
          </a:xfrm>
          <a:prstGeom prst="rect">
            <a:avLst/>
          </a:prstGeom>
        </p:spPr>
        <p:txBody>
          <a:bodyPr anchorCtr="0" anchor="t" bIns="91425" lIns="91425" spcFirstLastPara="1" rIns="91425" wrap="square" tIns="91425">
            <a:normAutofit fontScale="70000" lnSpcReduction="20000"/>
          </a:bodyPr>
          <a:lstStyle/>
          <a:p>
            <a:pPr indent="-319722" lvl="0" marL="457200" rtl="0" algn="l">
              <a:spcBef>
                <a:spcPts val="0"/>
              </a:spcBef>
              <a:spcAft>
                <a:spcPts val="0"/>
              </a:spcAft>
              <a:buSzPct val="100000"/>
              <a:buChar char="●"/>
            </a:pPr>
            <a:r>
              <a:rPr lang="en" sz="2050"/>
              <a:t>Festgehalten in W3C Draft Note “</a:t>
            </a:r>
            <a:r>
              <a:rPr b="1" lang="en" sz="2050">
                <a:solidFill>
                  <a:schemeClr val="dk1"/>
                </a:solidFill>
              </a:rPr>
              <a:t>Ethical Principles for Web Machine Learning</a:t>
            </a:r>
            <a:r>
              <a:rPr lang="en" sz="2050"/>
              <a:t>”</a:t>
            </a:r>
            <a:r>
              <a:rPr baseline="30000" lang="en" sz="2050"/>
              <a:t>1</a:t>
            </a:r>
            <a:r>
              <a:rPr lang="en" sz="2050"/>
              <a:t> von der Web Machine Learning Working Group (Fedeführend: BBC/Intel)</a:t>
            </a:r>
            <a:endParaRPr sz="2050"/>
          </a:p>
          <a:p>
            <a:pPr indent="-319722" lvl="0" marL="457200" rtl="0" algn="l">
              <a:spcBef>
                <a:spcPts val="0"/>
              </a:spcBef>
              <a:spcAft>
                <a:spcPts val="0"/>
              </a:spcAft>
              <a:buSzPct val="100000"/>
              <a:buChar char="●"/>
            </a:pPr>
            <a:r>
              <a:rPr lang="en" sz="2050"/>
              <a:t>Identifiziert 10 Ethische Probleme des Machine Learnings</a:t>
            </a:r>
            <a:endParaRPr sz="2050"/>
          </a:p>
          <a:p>
            <a:pPr indent="-301942" lvl="1" marL="914400" rtl="0" algn="l">
              <a:spcBef>
                <a:spcPts val="0"/>
              </a:spcBef>
              <a:spcAft>
                <a:spcPts val="0"/>
              </a:spcAft>
              <a:buSzPct val="100000"/>
              <a:buChar char="○"/>
            </a:pPr>
            <a:r>
              <a:rPr lang="en" sz="1650"/>
              <a:t>Genauigkeit</a:t>
            </a:r>
            <a:endParaRPr sz="1650"/>
          </a:p>
          <a:p>
            <a:pPr indent="-301942" lvl="2" marL="1371600" rtl="0" algn="l">
              <a:spcBef>
                <a:spcPts val="0"/>
              </a:spcBef>
              <a:spcAft>
                <a:spcPts val="0"/>
              </a:spcAft>
              <a:buSzPct val="100000"/>
              <a:buChar char="■"/>
            </a:pPr>
            <a:r>
              <a:rPr lang="en" sz="1650"/>
              <a:t>Ist gut um Fehler zu vermeiden</a:t>
            </a:r>
            <a:endParaRPr sz="1650"/>
          </a:p>
          <a:p>
            <a:pPr indent="-301942" lvl="2" marL="1371600" rtl="0" algn="l">
              <a:spcBef>
                <a:spcPts val="0"/>
              </a:spcBef>
              <a:spcAft>
                <a:spcPts val="0"/>
              </a:spcAft>
              <a:buSzPct val="100000"/>
              <a:buChar char="■"/>
            </a:pPr>
            <a:r>
              <a:rPr lang="en" sz="1650"/>
              <a:t>Mehr Genauigkeit = Mehr Daten, kann Privatheit beinträchtigen</a:t>
            </a:r>
            <a:endParaRPr sz="1650"/>
          </a:p>
          <a:p>
            <a:pPr indent="-301942" lvl="2" marL="1371600" rtl="0" algn="l">
              <a:spcBef>
                <a:spcPts val="0"/>
              </a:spcBef>
              <a:spcAft>
                <a:spcPts val="0"/>
              </a:spcAft>
              <a:buSzPct val="100000"/>
              <a:buChar char="■"/>
            </a:pPr>
            <a:r>
              <a:rPr lang="en" sz="1650"/>
              <a:t>Hohe Genauigkeit in Kombination mit Massenüberwachung beinträchtigt Privatheit &amp; Autonomie des einzelnen</a:t>
            </a:r>
            <a:endParaRPr sz="1650"/>
          </a:p>
          <a:p>
            <a:pPr indent="-301942" lvl="1" marL="914400" rtl="0" algn="l">
              <a:spcBef>
                <a:spcPts val="0"/>
              </a:spcBef>
              <a:spcAft>
                <a:spcPts val="0"/>
              </a:spcAft>
              <a:buSzPct val="100000"/>
              <a:buChar char="○"/>
            </a:pPr>
            <a:r>
              <a:rPr lang="en" sz="1650"/>
              <a:t>Vorurteile</a:t>
            </a:r>
            <a:endParaRPr sz="1650"/>
          </a:p>
          <a:p>
            <a:pPr indent="-301942" lvl="2" marL="1371600" rtl="0" algn="l">
              <a:spcBef>
                <a:spcPts val="0"/>
              </a:spcBef>
              <a:spcAft>
                <a:spcPts val="0"/>
              </a:spcAft>
              <a:buSzPct val="100000"/>
              <a:buChar char="■"/>
            </a:pPr>
            <a:r>
              <a:rPr lang="en" sz="1650"/>
              <a:t>Wenn Vorhersagen dürfen keine Einzelperson, bestimmte Gruppen besonders berücksichtigen oder benachteiligen</a:t>
            </a:r>
            <a:endParaRPr sz="1650"/>
          </a:p>
          <a:p>
            <a:pPr indent="-301942" lvl="2" marL="1371600" rtl="0" algn="l">
              <a:spcBef>
                <a:spcPts val="0"/>
              </a:spcBef>
              <a:spcAft>
                <a:spcPts val="0"/>
              </a:spcAft>
              <a:buSzPct val="100000"/>
              <a:buChar char="■"/>
            </a:pPr>
            <a:r>
              <a:rPr lang="en" sz="1650"/>
              <a:t>Ist es </a:t>
            </a:r>
            <a:r>
              <a:rPr lang="en" sz="1650"/>
              <a:t>möglich,</a:t>
            </a:r>
            <a:r>
              <a:rPr lang="en" sz="1650"/>
              <a:t> komplett vorurteilsfreie Models zu erstellen?</a:t>
            </a:r>
            <a:endParaRPr sz="1650"/>
          </a:p>
          <a:p>
            <a:pPr indent="-301942" lvl="1" marL="914400" rtl="0" algn="l">
              <a:spcBef>
                <a:spcPts val="0"/>
              </a:spcBef>
              <a:spcAft>
                <a:spcPts val="0"/>
              </a:spcAft>
              <a:buSzPct val="100000"/>
              <a:buChar char="○"/>
            </a:pPr>
            <a:r>
              <a:rPr lang="en" sz="1650"/>
              <a:t>Privatheit</a:t>
            </a:r>
            <a:endParaRPr sz="1650"/>
          </a:p>
          <a:p>
            <a:pPr indent="-301942" lvl="2" marL="1371600" rtl="0" algn="l">
              <a:spcBef>
                <a:spcPts val="0"/>
              </a:spcBef>
              <a:spcAft>
                <a:spcPts val="0"/>
              </a:spcAft>
              <a:buSzPct val="100000"/>
              <a:buChar char="■"/>
            </a:pPr>
            <a:r>
              <a:rPr lang="en" sz="1650"/>
              <a:t>ML Systeme die ohne Zustimmung des Nutzers laufen sind Kritisch zu betrachten (Überwachung)</a:t>
            </a:r>
            <a:endParaRPr sz="1650"/>
          </a:p>
          <a:p>
            <a:pPr indent="-301942" lvl="2" marL="1371600" rtl="0" algn="l">
              <a:spcBef>
                <a:spcPts val="0"/>
              </a:spcBef>
              <a:spcAft>
                <a:spcPts val="0"/>
              </a:spcAft>
              <a:buSzPct val="100000"/>
              <a:buChar char="■"/>
            </a:pPr>
            <a:r>
              <a:rPr lang="en" sz="1650"/>
              <a:t>Trainingsdaten für Models können in einer Wiese erhoben werden, die Privatheit verletzt (Scraping) </a:t>
            </a:r>
            <a:endParaRPr sz="1650"/>
          </a:p>
          <a:p>
            <a:pPr indent="-301942" lvl="1" marL="914400" rtl="0" algn="l">
              <a:spcBef>
                <a:spcPts val="0"/>
              </a:spcBef>
              <a:spcAft>
                <a:spcPts val="0"/>
              </a:spcAft>
              <a:buSzPct val="100000"/>
              <a:buChar char="○"/>
            </a:pPr>
            <a:r>
              <a:rPr lang="en" sz="1650"/>
              <a:t>Transparenz</a:t>
            </a:r>
            <a:endParaRPr sz="1650"/>
          </a:p>
          <a:p>
            <a:pPr indent="-301942" lvl="2" marL="1371600" rtl="0" algn="l">
              <a:spcBef>
                <a:spcPts val="0"/>
              </a:spcBef>
              <a:spcAft>
                <a:spcPts val="0"/>
              </a:spcAft>
              <a:buSzPct val="100000"/>
              <a:buChar char="■"/>
            </a:pPr>
            <a:r>
              <a:rPr lang="en" sz="1650"/>
              <a:t>Entwickler (</a:t>
            </a:r>
            <a:r>
              <a:rPr lang="en" sz="1650"/>
              <a:t>von ML Systemen</a:t>
            </a:r>
            <a:r>
              <a:rPr lang="en" sz="1650"/>
              <a:t>) sollten dessen Ziele Dokumentieren oder den Einsatz von ML Systemen deutlich machen und diese Begründen können</a:t>
            </a:r>
            <a:endParaRPr sz="1650"/>
          </a:p>
          <a:p>
            <a:pPr indent="-301942" lvl="2" marL="1371600" rtl="0" algn="l">
              <a:spcBef>
                <a:spcPts val="0"/>
              </a:spcBef>
              <a:spcAft>
                <a:spcPts val="0"/>
              </a:spcAft>
              <a:buSzPct val="100000"/>
              <a:buChar char="■"/>
            </a:pPr>
            <a:r>
              <a:rPr lang="en" sz="1650"/>
              <a:t>Entwickler von ML Systemen sollten in der Lage sein, den Prozess zu erklären (Black Box Problem)</a:t>
            </a:r>
            <a:endParaRPr sz="1650"/>
          </a:p>
        </p:txBody>
      </p:sp>
      <p:sp>
        <p:nvSpPr>
          <p:cNvPr id="262" name="Google Shape;262;p40"/>
          <p:cNvSpPr txBox="1"/>
          <p:nvPr/>
        </p:nvSpPr>
        <p:spPr>
          <a:xfrm>
            <a:off x="0" y="4835700"/>
            <a:ext cx="91440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aseline="30000" lang="en" sz="800">
                <a:solidFill>
                  <a:schemeClr val="lt2"/>
                </a:solidFill>
              </a:rPr>
              <a:t>1</a:t>
            </a:r>
            <a:r>
              <a:rPr lang="en" sz="800">
                <a:solidFill>
                  <a:schemeClr val="lt2"/>
                </a:solidFill>
              </a:rPr>
              <a:t>https://www.w3.org/TR/webmachinelearning-ethics/#ethical-principles-for-web-ml</a:t>
            </a:r>
            <a:endParaRPr sz="800">
              <a:solidFill>
                <a:schemeClr val="l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0" st="0"/>
                                            </p:txEl>
                                          </p:spTgt>
                                        </p:tgtEl>
                                        <p:attrNameLst>
                                          <p:attrName>style.visibility</p:attrName>
                                        </p:attrNameLst>
                                      </p:cBhvr>
                                      <p:to>
                                        <p:strVal val="visible"/>
                                      </p:to>
                                    </p:set>
                                    <p:animEffect filter="fade" transition="in">
                                      <p:cBhvr>
                                        <p:cTn dur="1000"/>
                                        <p:tgtEl>
                                          <p:spTgt spid="2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1" st="1"/>
                                            </p:txEl>
                                          </p:spTgt>
                                        </p:tgtEl>
                                        <p:attrNameLst>
                                          <p:attrName>style.visibility</p:attrName>
                                        </p:attrNameLst>
                                      </p:cBhvr>
                                      <p:to>
                                        <p:strVal val="visible"/>
                                      </p:to>
                                    </p:set>
                                    <p:animEffect filter="fade" transition="in">
                                      <p:cBhvr>
                                        <p:cTn dur="1000"/>
                                        <p:tgtEl>
                                          <p:spTgt spid="2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2" st="2"/>
                                            </p:txEl>
                                          </p:spTgt>
                                        </p:tgtEl>
                                        <p:attrNameLst>
                                          <p:attrName>style.visibility</p:attrName>
                                        </p:attrNameLst>
                                      </p:cBhvr>
                                      <p:to>
                                        <p:strVal val="visible"/>
                                      </p:to>
                                    </p:set>
                                    <p:animEffect filter="fade" transition="in">
                                      <p:cBhvr>
                                        <p:cTn dur="1000"/>
                                        <p:tgtEl>
                                          <p:spTgt spid="2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3" st="3"/>
                                            </p:txEl>
                                          </p:spTgt>
                                        </p:tgtEl>
                                        <p:attrNameLst>
                                          <p:attrName>style.visibility</p:attrName>
                                        </p:attrNameLst>
                                      </p:cBhvr>
                                      <p:to>
                                        <p:strVal val="visible"/>
                                      </p:to>
                                    </p:set>
                                    <p:animEffect filter="fade" transition="in">
                                      <p:cBhvr>
                                        <p:cTn dur="1000"/>
                                        <p:tgtEl>
                                          <p:spTgt spid="26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4" st="4"/>
                                            </p:txEl>
                                          </p:spTgt>
                                        </p:tgtEl>
                                        <p:attrNameLst>
                                          <p:attrName>style.visibility</p:attrName>
                                        </p:attrNameLst>
                                      </p:cBhvr>
                                      <p:to>
                                        <p:strVal val="visible"/>
                                      </p:to>
                                    </p:set>
                                    <p:animEffect filter="fade" transition="in">
                                      <p:cBhvr>
                                        <p:cTn dur="1000"/>
                                        <p:tgtEl>
                                          <p:spTgt spid="26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5" st="5"/>
                                            </p:txEl>
                                          </p:spTgt>
                                        </p:tgtEl>
                                        <p:attrNameLst>
                                          <p:attrName>style.visibility</p:attrName>
                                        </p:attrNameLst>
                                      </p:cBhvr>
                                      <p:to>
                                        <p:strVal val="visible"/>
                                      </p:to>
                                    </p:set>
                                    <p:animEffect filter="fade" transition="in">
                                      <p:cBhvr>
                                        <p:cTn dur="1000"/>
                                        <p:tgtEl>
                                          <p:spTgt spid="26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6" st="6"/>
                                            </p:txEl>
                                          </p:spTgt>
                                        </p:tgtEl>
                                        <p:attrNameLst>
                                          <p:attrName>style.visibility</p:attrName>
                                        </p:attrNameLst>
                                      </p:cBhvr>
                                      <p:to>
                                        <p:strVal val="visible"/>
                                      </p:to>
                                    </p:set>
                                    <p:animEffect filter="fade" transition="in">
                                      <p:cBhvr>
                                        <p:cTn dur="1000"/>
                                        <p:tgtEl>
                                          <p:spTgt spid="26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7" st="7"/>
                                            </p:txEl>
                                          </p:spTgt>
                                        </p:tgtEl>
                                        <p:attrNameLst>
                                          <p:attrName>style.visibility</p:attrName>
                                        </p:attrNameLst>
                                      </p:cBhvr>
                                      <p:to>
                                        <p:strVal val="visible"/>
                                      </p:to>
                                    </p:set>
                                    <p:animEffect filter="fade" transition="in">
                                      <p:cBhvr>
                                        <p:cTn dur="1000"/>
                                        <p:tgtEl>
                                          <p:spTgt spid="26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8" st="8"/>
                                            </p:txEl>
                                          </p:spTgt>
                                        </p:tgtEl>
                                        <p:attrNameLst>
                                          <p:attrName>style.visibility</p:attrName>
                                        </p:attrNameLst>
                                      </p:cBhvr>
                                      <p:to>
                                        <p:strVal val="visible"/>
                                      </p:to>
                                    </p:set>
                                    <p:animEffect filter="fade" transition="in">
                                      <p:cBhvr>
                                        <p:cTn dur="1000"/>
                                        <p:tgtEl>
                                          <p:spTgt spid="26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9" st="9"/>
                                            </p:txEl>
                                          </p:spTgt>
                                        </p:tgtEl>
                                        <p:attrNameLst>
                                          <p:attrName>style.visibility</p:attrName>
                                        </p:attrNameLst>
                                      </p:cBhvr>
                                      <p:to>
                                        <p:strVal val="visible"/>
                                      </p:to>
                                    </p:set>
                                    <p:animEffect filter="fade" transition="in">
                                      <p:cBhvr>
                                        <p:cTn dur="1000"/>
                                        <p:tgtEl>
                                          <p:spTgt spid="26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10" st="10"/>
                                            </p:txEl>
                                          </p:spTgt>
                                        </p:tgtEl>
                                        <p:attrNameLst>
                                          <p:attrName>style.visibility</p:attrName>
                                        </p:attrNameLst>
                                      </p:cBhvr>
                                      <p:to>
                                        <p:strVal val="visible"/>
                                      </p:to>
                                    </p:set>
                                    <p:animEffect filter="fade" transition="in">
                                      <p:cBhvr>
                                        <p:cTn dur="1000"/>
                                        <p:tgtEl>
                                          <p:spTgt spid="26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11" st="11"/>
                                            </p:txEl>
                                          </p:spTgt>
                                        </p:tgtEl>
                                        <p:attrNameLst>
                                          <p:attrName>style.visibility</p:attrName>
                                        </p:attrNameLst>
                                      </p:cBhvr>
                                      <p:to>
                                        <p:strVal val="visible"/>
                                      </p:to>
                                    </p:set>
                                    <p:animEffect filter="fade" transition="in">
                                      <p:cBhvr>
                                        <p:cTn dur="1000"/>
                                        <p:tgtEl>
                                          <p:spTgt spid="26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12" st="12"/>
                                            </p:txEl>
                                          </p:spTgt>
                                        </p:tgtEl>
                                        <p:attrNameLst>
                                          <p:attrName>style.visibility</p:attrName>
                                        </p:attrNameLst>
                                      </p:cBhvr>
                                      <p:to>
                                        <p:strVal val="visible"/>
                                      </p:to>
                                    </p:set>
                                    <p:animEffect filter="fade" transition="in">
                                      <p:cBhvr>
                                        <p:cTn dur="1000"/>
                                        <p:tgtEl>
                                          <p:spTgt spid="261">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13" st="13"/>
                                            </p:txEl>
                                          </p:spTgt>
                                        </p:tgtEl>
                                        <p:attrNameLst>
                                          <p:attrName>style.visibility</p:attrName>
                                        </p:attrNameLst>
                                      </p:cBhvr>
                                      <p:to>
                                        <p:strVal val="visible"/>
                                      </p:to>
                                    </p:set>
                                    <p:animEffect filter="fade" transition="in">
                                      <p:cBhvr>
                                        <p:cTn dur="1000"/>
                                        <p:tgtEl>
                                          <p:spTgt spid="261">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14" st="14"/>
                                            </p:txEl>
                                          </p:spTgt>
                                        </p:tgtEl>
                                        <p:attrNameLst>
                                          <p:attrName>style.visibility</p:attrName>
                                        </p:attrNameLst>
                                      </p:cBhvr>
                                      <p:to>
                                        <p:strVal val="visible"/>
                                      </p:to>
                                    </p:set>
                                    <p:animEffect filter="fade" transition="in">
                                      <p:cBhvr>
                                        <p:cTn dur="1000"/>
                                        <p:tgtEl>
                                          <p:spTgt spid="261">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 ML - </a:t>
            </a:r>
            <a:r>
              <a:rPr lang="en" sz="2750"/>
              <a:t>Recommendation on the Ethics of AI</a:t>
            </a:r>
            <a:endParaRPr sz="2750"/>
          </a:p>
        </p:txBody>
      </p:sp>
      <p:sp>
        <p:nvSpPr>
          <p:cNvPr id="268" name="Google Shape;268;p41"/>
          <p:cNvSpPr txBox="1"/>
          <p:nvPr>
            <p:ph idx="1" type="body"/>
          </p:nvPr>
        </p:nvSpPr>
        <p:spPr>
          <a:xfrm>
            <a:off x="311700" y="1152475"/>
            <a:ext cx="8520600" cy="3576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Ethische Prinzipien sind aus den “</a:t>
            </a:r>
            <a:r>
              <a:rPr b="1" lang="en">
                <a:solidFill>
                  <a:schemeClr val="dk1"/>
                </a:solidFill>
              </a:rPr>
              <a:t>UNESCO Recommendation on the Ethics of Artificial Intelligence</a:t>
            </a:r>
            <a:r>
              <a:rPr lang="en"/>
              <a:t>”</a:t>
            </a:r>
            <a:r>
              <a:rPr baseline="30000" lang="en"/>
              <a:t>1 </a:t>
            </a:r>
            <a:r>
              <a:rPr lang="en"/>
              <a:t>entnommen</a:t>
            </a:r>
            <a:endParaRPr/>
          </a:p>
          <a:p>
            <a:pPr indent="-317500" lvl="1" marL="914400" rtl="0" algn="l">
              <a:spcBef>
                <a:spcPts val="0"/>
              </a:spcBef>
              <a:spcAft>
                <a:spcPts val="0"/>
              </a:spcAft>
              <a:buSzPts val="1400"/>
              <a:buChar char="○"/>
            </a:pPr>
            <a:r>
              <a:rPr lang="en"/>
              <a:t>Achtung, Schutz und Förderung der Menschenrechte sowie der Grundrechte und Menschenwürde</a:t>
            </a:r>
            <a:endParaRPr/>
          </a:p>
          <a:p>
            <a:pPr indent="-317500" lvl="2" marL="1371600" rtl="0" algn="l">
              <a:spcBef>
                <a:spcPts val="0"/>
              </a:spcBef>
              <a:spcAft>
                <a:spcPts val="0"/>
              </a:spcAft>
              <a:buSzPts val="1400"/>
              <a:buChar char="■"/>
            </a:pPr>
            <a:r>
              <a:rPr lang="en"/>
              <a:t>ML Systeme sollen alle Menschen als Gleichwertig ansehen</a:t>
            </a:r>
            <a:endParaRPr/>
          </a:p>
          <a:p>
            <a:pPr indent="-317500" lvl="2" marL="1371600" rtl="0" algn="l">
              <a:spcBef>
                <a:spcPts val="0"/>
              </a:spcBef>
              <a:spcAft>
                <a:spcPts val="0"/>
              </a:spcAft>
              <a:buSzPts val="1400"/>
              <a:buChar char="■"/>
            </a:pPr>
            <a:r>
              <a:rPr lang="en"/>
              <a:t>Keine Förderung von Massenüberwachung oder Zensur</a:t>
            </a:r>
            <a:endParaRPr/>
          </a:p>
          <a:p>
            <a:pPr indent="-317500" lvl="1" marL="914400" rtl="0" algn="l">
              <a:spcBef>
                <a:spcPts val="0"/>
              </a:spcBef>
              <a:spcAft>
                <a:spcPts val="0"/>
              </a:spcAft>
              <a:buSzPts val="1400"/>
              <a:buChar char="○"/>
            </a:pPr>
            <a:r>
              <a:rPr lang="en"/>
              <a:t>Leben in friedlichen, gerechten und vernetzten Gesellschaften</a:t>
            </a:r>
            <a:endParaRPr/>
          </a:p>
          <a:p>
            <a:pPr indent="-317500" lvl="2" marL="1371600" rtl="0" algn="l">
              <a:spcBef>
                <a:spcPts val="0"/>
              </a:spcBef>
              <a:spcAft>
                <a:spcPts val="0"/>
              </a:spcAft>
              <a:buSzPts val="1400"/>
              <a:buChar char="■"/>
            </a:pPr>
            <a:r>
              <a:rPr lang="en"/>
              <a:t>Keine Gefährdung der Sicherheit von Mensch und Gemeinschaft</a:t>
            </a:r>
            <a:endParaRPr/>
          </a:p>
          <a:p>
            <a:pPr indent="-317500" lvl="1" marL="914400" rtl="0" algn="l">
              <a:spcBef>
                <a:spcPts val="0"/>
              </a:spcBef>
              <a:spcAft>
                <a:spcPts val="0"/>
              </a:spcAft>
              <a:buSzPts val="1400"/>
              <a:buChar char="○"/>
            </a:pPr>
            <a:r>
              <a:rPr lang="en"/>
              <a:t>Gewährleistung von Vielfalt und Inklusion</a:t>
            </a:r>
            <a:endParaRPr/>
          </a:p>
          <a:p>
            <a:pPr indent="-317500" lvl="2" marL="1371600" rtl="0" algn="l">
              <a:spcBef>
                <a:spcPts val="0"/>
              </a:spcBef>
              <a:spcAft>
                <a:spcPts val="0"/>
              </a:spcAft>
              <a:buSzPts val="1400"/>
              <a:buChar char="■"/>
            </a:pPr>
            <a:r>
              <a:rPr lang="en"/>
              <a:t>Respektieren der Entscheidung keine ML Systeme zu nutzen und keine benachteiligung deswegen</a:t>
            </a:r>
            <a:endParaRPr/>
          </a:p>
          <a:p>
            <a:pPr indent="-317500" lvl="1" marL="914400" rtl="0" algn="l">
              <a:spcBef>
                <a:spcPts val="0"/>
              </a:spcBef>
              <a:spcAft>
                <a:spcPts val="0"/>
              </a:spcAft>
              <a:buSzPts val="1400"/>
              <a:buChar char="○"/>
            </a:pPr>
            <a:r>
              <a:rPr lang="en"/>
              <a:t>U.v.m</a:t>
            </a:r>
            <a:endParaRPr/>
          </a:p>
          <a:p>
            <a:pPr indent="-317500" lvl="0" marL="457200" rtl="0" algn="l">
              <a:spcBef>
                <a:spcPts val="0"/>
              </a:spcBef>
              <a:spcAft>
                <a:spcPts val="0"/>
              </a:spcAft>
              <a:buSzPts val="1400"/>
              <a:buChar char="●"/>
            </a:pPr>
            <a:r>
              <a:rPr lang="en" sz="1400"/>
              <a:t>Autonomie</a:t>
            </a:r>
            <a:endParaRPr sz="1400"/>
          </a:p>
          <a:p>
            <a:pPr indent="-317500" lvl="1" marL="914400" rtl="0" algn="l">
              <a:spcBef>
                <a:spcPts val="0"/>
              </a:spcBef>
              <a:spcAft>
                <a:spcPts val="0"/>
              </a:spcAft>
              <a:buSzPts val="1400"/>
              <a:buChar char="○"/>
            </a:pPr>
            <a:r>
              <a:rPr lang="en"/>
              <a:t>Nutzer müssen aktiv Einwilligen Web ML zu nutzen</a:t>
            </a:r>
            <a:endParaRPr/>
          </a:p>
          <a:p>
            <a:pPr indent="-317500" lvl="1" marL="914400" rtl="0" algn="l">
              <a:spcBef>
                <a:spcPts val="0"/>
              </a:spcBef>
              <a:spcAft>
                <a:spcPts val="0"/>
              </a:spcAft>
              <a:buSzPts val="1400"/>
              <a:buChar char="○"/>
            </a:pPr>
            <a:r>
              <a:rPr lang="en"/>
              <a:t>ML Systeme dürfen nicht manipulativ sein</a:t>
            </a:r>
            <a:endParaRPr/>
          </a:p>
        </p:txBody>
      </p:sp>
      <p:sp>
        <p:nvSpPr>
          <p:cNvPr id="269" name="Google Shape;269;p41"/>
          <p:cNvSpPr txBox="1"/>
          <p:nvPr/>
        </p:nvSpPr>
        <p:spPr>
          <a:xfrm>
            <a:off x="0" y="4835700"/>
            <a:ext cx="91440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lt2"/>
                </a:solidFill>
              </a:rPr>
              <a:t> </a:t>
            </a:r>
            <a:r>
              <a:rPr baseline="30000" lang="en" sz="800">
                <a:solidFill>
                  <a:schemeClr val="lt2"/>
                </a:solidFill>
              </a:rPr>
              <a:t>1</a:t>
            </a:r>
            <a:r>
              <a:rPr lang="en" sz="800">
                <a:solidFill>
                  <a:schemeClr val="lt2"/>
                </a:solidFill>
              </a:rPr>
              <a:t>https://unesdoc.unesco.org/ark:/48223/pf0000380455</a:t>
            </a:r>
            <a:endParaRPr sz="800">
              <a:solidFill>
                <a:schemeClr val="l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9" name="Google Shape;69;p15"/>
          <p:cNvSpPr txBox="1"/>
          <p:nvPr>
            <p:ph idx="1" type="body"/>
          </p:nvPr>
        </p:nvSpPr>
        <p:spPr>
          <a:xfrm>
            <a:off x="311700" y="1152475"/>
            <a:ext cx="8520600" cy="3758100"/>
          </a:xfrm>
          <a:prstGeom prst="rect">
            <a:avLst/>
          </a:prstGeom>
        </p:spPr>
        <p:txBody>
          <a:bodyPr anchorCtr="0" anchor="t" bIns="91425" lIns="91425" spcFirstLastPara="1" rIns="91425" wrap="square" tIns="91425">
            <a:normAutofit fontScale="85000" lnSpcReduction="20000"/>
          </a:bodyPr>
          <a:lstStyle/>
          <a:p>
            <a:pPr indent="-336550" lvl="0" marL="457200" rtl="0" algn="l">
              <a:spcBef>
                <a:spcPts val="0"/>
              </a:spcBef>
              <a:spcAft>
                <a:spcPts val="0"/>
              </a:spcAft>
              <a:buSzPct val="100000"/>
              <a:buAutoNum type="arabicPeriod"/>
            </a:pPr>
            <a:r>
              <a:rPr lang="en" sz="2000"/>
              <a:t>Einführung in Neuronale Netze</a:t>
            </a:r>
            <a:endParaRPr sz="2000"/>
          </a:p>
          <a:p>
            <a:pPr indent="-304165" lvl="1" marL="914400" rtl="0" algn="l">
              <a:spcBef>
                <a:spcPts val="0"/>
              </a:spcBef>
              <a:spcAft>
                <a:spcPts val="0"/>
              </a:spcAft>
              <a:buSzPct val="100000"/>
              <a:buAutoNum type="arabicPeriod"/>
            </a:pPr>
            <a:r>
              <a:rPr lang="en"/>
              <a:t>Bestandteile</a:t>
            </a:r>
            <a:endParaRPr/>
          </a:p>
          <a:p>
            <a:pPr indent="-304165" lvl="1" marL="914400" rtl="0" algn="l">
              <a:spcBef>
                <a:spcPts val="0"/>
              </a:spcBef>
              <a:spcAft>
                <a:spcPts val="0"/>
              </a:spcAft>
              <a:buSzPct val="100000"/>
              <a:buAutoNum type="arabicPeriod"/>
            </a:pPr>
            <a:r>
              <a:rPr lang="en"/>
              <a:t>Beispiel</a:t>
            </a:r>
            <a:endParaRPr/>
          </a:p>
          <a:p>
            <a:pPr indent="-304165" lvl="1" marL="914400" rtl="0" algn="l">
              <a:spcBef>
                <a:spcPts val="0"/>
              </a:spcBef>
              <a:spcAft>
                <a:spcPts val="0"/>
              </a:spcAft>
              <a:buSzPct val="100000"/>
              <a:buAutoNum type="arabicPeriod"/>
            </a:pPr>
            <a:r>
              <a:rPr lang="en"/>
              <a:t>Tensors</a:t>
            </a:r>
            <a:endParaRPr/>
          </a:p>
          <a:p>
            <a:pPr indent="-304165" lvl="1" marL="914400" rtl="0" algn="l">
              <a:spcBef>
                <a:spcPts val="0"/>
              </a:spcBef>
              <a:spcAft>
                <a:spcPts val="0"/>
              </a:spcAft>
              <a:buSzPct val="100000"/>
              <a:buAutoNum type="arabicPeriod"/>
            </a:pPr>
            <a:r>
              <a:rPr lang="en"/>
              <a:t>Zusammenfassung</a:t>
            </a:r>
            <a:endParaRPr/>
          </a:p>
          <a:p>
            <a:pPr indent="-336550" lvl="0" marL="457200" rtl="0" algn="l">
              <a:lnSpc>
                <a:spcPct val="115000"/>
              </a:lnSpc>
              <a:spcBef>
                <a:spcPts val="1000"/>
              </a:spcBef>
              <a:spcAft>
                <a:spcPts val="0"/>
              </a:spcAft>
              <a:buSzPct val="100000"/>
              <a:buAutoNum type="arabicPeriod"/>
            </a:pPr>
            <a:r>
              <a:rPr lang="en" sz="2000"/>
              <a:t>Web Neural Network API</a:t>
            </a:r>
            <a:endParaRPr sz="2000"/>
          </a:p>
          <a:p>
            <a:pPr indent="-304165" lvl="1" marL="914400" rtl="0" algn="l">
              <a:spcBef>
                <a:spcPts val="0"/>
              </a:spcBef>
              <a:spcAft>
                <a:spcPts val="0"/>
              </a:spcAft>
              <a:buSzPct val="100000"/>
              <a:buAutoNum type="arabicPeriod"/>
            </a:pPr>
            <a:r>
              <a:rPr lang="en"/>
              <a:t>Aktueller Stand</a:t>
            </a:r>
            <a:endParaRPr/>
          </a:p>
          <a:p>
            <a:pPr indent="-304165" lvl="1" marL="914400" rtl="0" algn="l">
              <a:spcBef>
                <a:spcPts val="0"/>
              </a:spcBef>
              <a:spcAft>
                <a:spcPts val="0"/>
              </a:spcAft>
              <a:buSzPct val="100000"/>
              <a:buAutoNum type="arabicPeriod"/>
            </a:pPr>
            <a:r>
              <a:rPr lang="en"/>
              <a:t>Funktionsweise und Vorteile</a:t>
            </a:r>
            <a:endParaRPr/>
          </a:p>
          <a:p>
            <a:pPr indent="-304165" lvl="1" marL="914400" rtl="0" algn="l">
              <a:spcBef>
                <a:spcPts val="0"/>
              </a:spcBef>
              <a:spcAft>
                <a:spcPts val="0"/>
              </a:spcAft>
              <a:buSzPct val="100000"/>
              <a:buAutoNum type="arabicPeriod"/>
            </a:pPr>
            <a:r>
              <a:rPr lang="en"/>
              <a:t>Implementierung</a:t>
            </a:r>
            <a:endParaRPr/>
          </a:p>
          <a:p>
            <a:pPr indent="-304165" lvl="1" marL="914400" rtl="0" algn="l">
              <a:spcBef>
                <a:spcPts val="0"/>
              </a:spcBef>
              <a:spcAft>
                <a:spcPts val="0"/>
              </a:spcAft>
              <a:buSzPct val="100000"/>
              <a:buAutoNum type="arabicPeriod"/>
            </a:pPr>
            <a:r>
              <a:rPr lang="en"/>
              <a:t>Aufgabe 1</a:t>
            </a:r>
            <a:r>
              <a:rPr lang="en"/>
              <a:t> + Diskussion</a:t>
            </a:r>
            <a:endParaRPr/>
          </a:p>
          <a:p>
            <a:pPr indent="-304165" lvl="1" marL="914400" rtl="0" algn="l">
              <a:spcBef>
                <a:spcPts val="0"/>
              </a:spcBef>
              <a:spcAft>
                <a:spcPts val="0"/>
              </a:spcAft>
              <a:buSzPct val="100000"/>
              <a:buAutoNum type="arabicPeriod"/>
            </a:pPr>
            <a:r>
              <a:rPr lang="en"/>
              <a:t>Zusammenfassung und Ausblick</a:t>
            </a:r>
            <a:endParaRPr/>
          </a:p>
          <a:p>
            <a:pPr indent="-304165" lvl="1" marL="914400" rtl="0" algn="l">
              <a:spcBef>
                <a:spcPts val="0"/>
              </a:spcBef>
              <a:spcAft>
                <a:spcPts val="0"/>
              </a:spcAft>
              <a:buSzPct val="100000"/>
              <a:buAutoNum type="arabicPeriod"/>
            </a:pPr>
            <a:r>
              <a:rPr lang="en"/>
              <a:t>Aufgabe 2 + Pause</a:t>
            </a:r>
            <a:endParaRPr/>
          </a:p>
          <a:p>
            <a:pPr indent="-304165" lvl="1" marL="914400" rtl="0" algn="l">
              <a:spcBef>
                <a:spcPts val="0"/>
              </a:spcBef>
              <a:spcAft>
                <a:spcPts val="0"/>
              </a:spcAft>
              <a:buSzPct val="70000"/>
              <a:buAutoNum type="arabicPeriod"/>
            </a:pPr>
            <a:r>
              <a:rPr lang="en"/>
              <a:t>Diskussion</a:t>
            </a:r>
            <a:endParaRPr sz="2000"/>
          </a:p>
          <a:p>
            <a:pPr indent="-336550" lvl="0" marL="457200" rtl="0" algn="l">
              <a:spcBef>
                <a:spcPts val="1000"/>
              </a:spcBef>
              <a:spcAft>
                <a:spcPts val="0"/>
              </a:spcAft>
              <a:buSzPct val="100000"/>
              <a:buAutoNum type="arabicPeriod"/>
            </a:pPr>
            <a:r>
              <a:rPr lang="en" sz="2000"/>
              <a:t>Ethische Prinzipien der Working Group</a:t>
            </a:r>
            <a:endParaRPr sz="2000"/>
          </a:p>
          <a:p>
            <a:pPr indent="-336550" lvl="0" marL="457200" rtl="0" algn="l">
              <a:spcBef>
                <a:spcPts val="1000"/>
              </a:spcBef>
              <a:spcAft>
                <a:spcPts val="0"/>
              </a:spcAft>
              <a:buSzPct val="100000"/>
              <a:buAutoNum type="arabicPeriod"/>
            </a:pPr>
            <a:r>
              <a:rPr lang="en" sz="2000"/>
              <a:t>Q&amp;A</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3" name="Shape 273"/>
        <p:cNvGrpSpPr/>
        <p:nvPr/>
      </p:nvGrpSpPr>
      <p:grpSpPr>
        <a:xfrm>
          <a:off x="0" y="0"/>
          <a:ext cx="0" cy="0"/>
          <a:chOff x="0" y="0"/>
          <a:chExt cx="0" cy="0"/>
        </a:xfrm>
      </p:grpSpPr>
      <p:pic>
        <p:nvPicPr>
          <p:cNvPr descr="poll-type-id" id="274" name="Google Shape;274;p42">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275" name="Google Shape;275;p42">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276" name="Google Shape;276;p42"/>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5B5B5B"/>
                </a:solidFill>
                <a:latin typeface="Roboto"/>
                <a:ea typeface="Roboto"/>
                <a:cs typeface="Roboto"/>
                <a:sym typeface="Roboto"/>
              </a:rPr>
              <a:t>Audience Q&amp;A Session</a:t>
            </a:r>
            <a:endParaRPr b="1" sz="3600">
              <a:solidFill>
                <a:srgbClr val="5B5B5B"/>
              </a:solidFill>
              <a:latin typeface="Roboto"/>
              <a:ea typeface="Roboto"/>
              <a:cs typeface="Roboto"/>
              <a:sym typeface="Roboto"/>
            </a:endParaRPr>
          </a:p>
        </p:txBody>
      </p:sp>
      <p:sp>
        <p:nvSpPr>
          <p:cNvPr descr="footer-id" id="277" name="Google Shape;277;p42"/>
          <p:cNvSpPr txBox="1"/>
          <p:nvPr/>
        </p:nvSpPr>
        <p:spPr>
          <a:xfrm>
            <a:off x="2590800" y="4381500"/>
            <a:ext cx="62991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r>
              <a:rPr lang="en">
                <a:solidFill>
                  <a:srgbClr val="5B5B5B"/>
                </a:solidFill>
                <a:latin typeface="Roboto"/>
                <a:ea typeface="Roboto"/>
                <a:cs typeface="Roboto"/>
                <a:sym typeface="Roboto"/>
              </a:rPr>
              <a:t> Start presenting to display the audience questions on this slide.</a:t>
            </a:r>
            <a:endParaRPr>
              <a:solidFill>
                <a:srgbClr val="5B5B5B"/>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3"/>
          <p:cNvSpPr txBox="1"/>
          <p:nvPr>
            <p:ph type="title"/>
          </p:nvPr>
        </p:nvSpPr>
        <p:spPr>
          <a:xfrm>
            <a:off x="311700" y="445025"/>
            <a:ext cx="8520600" cy="4298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Vielen Dank für eure Teilnahme </a:t>
            </a:r>
            <a:r>
              <a:rPr lang="en"/>
              <a:t>und Aufmerksamkeit</a:t>
            </a:r>
            <a:r>
              <a:rPr lang="en"/>
              <a:t> </a:t>
            </a: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Einführung in Neuronale Netze</a:t>
            </a:r>
            <a:endParaRPr/>
          </a:p>
        </p:txBody>
      </p:sp>
      <p:pic>
        <p:nvPicPr>
          <p:cNvPr id="75" name="Google Shape;75;p16"/>
          <p:cNvPicPr preferRelativeResize="0"/>
          <p:nvPr/>
        </p:nvPicPr>
        <p:blipFill>
          <a:blip r:embed="rId3">
            <a:alphaModFix/>
          </a:blip>
          <a:stretch>
            <a:fillRect/>
          </a:stretch>
        </p:blipFill>
        <p:spPr>
          <a:xfrm>
            <a:off x="646500" y="1170125"/>
            <a:ext cx="7851002" cy="3973375"/>
          </a:xfrm>
          <a:prstGeom prst="rect">
            <a:avLst/>
          </a:prstGeom>
          <a:noFill/>
          <a:ln>
            <a:noFill/>
          </a:ln>
          <a:effectLst>
            <a:outerShdw rotWithShape="0" algn="bl" dir="1140000" dist="19050">
              <a:schemeClr val="dk1">
                <a:alpha val="44000"/>
              </a:schemeClr>
            </a:outerShdw>
          </a:effectLst>
        </p:spPr>
      </p:pic>
      <p:sp>
        <p:nvSpPr>
          <p:cNvPr id="76" name="Google Shape;76;p16"/>
          <p:cNvSpPr txBox="1"/>
          <p:nvPr/>
        </p:nvSpPr>
        <p:spPr>
          <a:xfrm>
            <a:off x="0" y="4881125"/>
            <a:ext cx="9144000" cy="307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800">
                <a:solidFill>
                  <a:schemeClr val="accent3"/>
                </a:solidFill>
              </a:rPr>
              <a:t>https://www.tibco.com/reference-center/what-is-a-neural-network</a:t>
            </a:r>
            <a:endParaRPr sz="800">
              <a:solidFill>
                <a:schemeClr val="accent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Einführung in Neuronale Netze - Bestandteile</a:t>
            </a:r>
            <a:endParaRPr/>
          </a:p>
        </p:txBody>
      </p:sp>
      <p:sp>
        <p:nvSpPr>
          <p:cNvPr id="82" name="Google Shape;82;p17"/>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Jedes Neuronale Netze besteht aus einem gerichteten Graphen</a:t>
            </a:r>
            <a:endParaRPr/>
          </a:p>
          <a:p>
            <a:pPr indent="-317500" lvl="1" marL="914400" rtl="0" algn="l">
              <a:spcBef>
                <a:spcPts val="0"/>
              </a:spcBef>
              <a:spcAft>
                <a:spcPts val="0"/>
              </a:spcAft>
              <a:buSzPts val="1400"/>
              <a:buChar char="○"/>
            </a:pPr>
            <a:r>
              <a:rPr lang="en"/>
              <a:t>Knoten = “Neuronen”</a:t>
            </a:r>
            <a:endParaRPr/>
          </a:p>
          <a:p>
            <a:pPr indent="-317500" lvl="1" marL="914400" rtl="0" algn="l">
              <a:spcBef>
                <a:spcPts val="0"/>
              </a:spcBef>
              <a:spcAft>
                <a:spcPts val="0"/>
              </a:spcAft>
              <a:buSzPts val="1400"/>
              <a:buChar char="○"/>
            </a:pPr>
            <a:r>
              <a:rPr lang="en"/>
              <a:t>Kanten = “Synapsen”</a:t>
            </a:r>
            <a:endParaRPr/>
          </a:p>
          <a:p>
            <a:pPr indent="-317500" lvl="1" marL="914400" rtl="0" algn="l">
              <a:spcBef>
                <a:spcPts val="0"/>
              </a:spcBef>
              <a:spcAft>
                <a:spcPts val="0"/>
              </a:spcAft>
              <a:buSzPts val="1400"/>
              <a:buChar char="○"/>
            </a:pPr>
            <a:r>
              <a:rPr lang="en">
                <a:solidFill>
                  <a:srgbClr val="759B78"/>
                </a:solidFill>
              </a:rPr>
              <a:t>Weight </a:t>
            </a:r>
            <a:r>
              <a:rPr lang="en"/>
              <a:t>= Stärke der Synapse (.npy)</a:t>
            </a:r>
            <a:endParaRPr/>
          </a:p>
          <a:p>
            <a:pPr indent="-317500" lvl="1" marL="914400" rtl="0" algn="l">
              <a:spcBef>
                <a:spcPts val="0"/>
              </a:spcBef>
              <a:spcAft>
                <a:spcPts val="0"/>
              </a:spcAft>
              <a:buSzPts val="1400"/>
              <a:buChar char="○"/>
            </a:pPr>
            <a:r>
              <a:rPr lang="en">
                <a:solidFill>
                  <a:srgbClr val="9900FF"/>
                </a:solidFill>
              </a:rPr>
              <a:t>Bias </a:t>
            </a:r>
            <a:r>
              <a:rPr lang="en"/>
              <a:t>= Hebt den Ausgabewert an (.npy)</a:t>
            </a:r>
            <a:endParaRPr/>
          </a:p>
          <a:p>
            <a:pPr indent="-317500" lvl="1" marL="914400" rtl="0" algn="l">
              <a:spcBef>
                <a:spcPts val="0"/>
              </a:spcBef>
              <a:spcAft>
                <a:spcPts val="0"/>
              </a:spcAft>
              <a:buSzPts val="1400"/>
              <a:buChar char="○"/>
            </a:pPr>
            <a:r>
              <a:rPr lang="en"/>
              <a:t>Aktivierungsfunktion</a:t>
            </a:r>
            <a:endParaRPr/>
          </a:p>
          <a:p>
            <a:pPr indent="-317500" lvl="2" marL="1371600" rtl="0" algn="l">
              <a:spcBef>
                <a:spcPts val="0"/>
              </a:spcBef>
              <a:spcAft>
                <a:spcPts val="0"/>
              </a:spcAft>
              <a:buSzPts val="1400"/>
              <a:buChar char="■"/>
            </a:pPr>
            <a:r>
              <a:rPr lang="en"/>
              <a:t>transformiert Eingabedaten</a:t>
            </a:r>
            <a:endParaRPr/>
          </a:p>
          <a:p>
            <a:pPr indent="-317500" lvl="2" marL="1371600" rtl="0" algn="l">
              <a:spcBef>
                <a:spcPts val="0"/>
              </a:spcBef>
              <a:spcAft>
                <a:spcPts val="0"/>
              </a:spcAft>
              <a:buSzPts val="1400"/>
              <a:buChar char="■"/>
            </a:pPr>
            <a:r>
              <a:rPr lang="en"/>
              <a:t>Nicht-Linearität in Netzwerk</a:t>
            </a:r>
            <a:endParaRPr/>
          </a:p>
          <a:p>
            <a:pPr indent="-317500" lvl="2" marL="1371600" rtl="0" algn="l">
              <a:spcBef>
                <a:spcPts val="0"/>
              </a:spcBef>
              <a:spcAft>
                <a:spcPts val="0"/>
              </a:spcAft>
              <a:buSzPts val="1400"/>
              <a:buChar char="■"/>
            </a:pPr>
            <a:r>
              <a:rPr lang="en"/>
              <a:t>Ausgabewert bestimmt ob Neuron aktiviert wird oder nicht (Threshold)</a:t>
            </a:r>
            <a:endParaRPr/>
          </a:p>
          <a:p>
            <a:pPr indent="-342900" lvl="0" marL="457200" rtl="0" algn="l">
              <a:spcBef>
                <a:spcPts val="0"/>
              </a:spcBef>
              <a:spcAft>
                <a:spcPts val="0"/>
              </a:spcAft>
              <a:buSzPts val="1800"/>
              <a:buChar char="●"/>
            </a:pPr>
            <a:r>
              <a:rPr lang="en"/>
              <a:t>Graph = Computational Graph</a:t>
            </a:r>
            <a:endParaRPr/>
          </a:p>
        </p:txBody>
      </p:sp>
      <p:cxnSp>
        <p:nvCxnSpPr>
          <p:cNvPr id="83" name="Google Shape;83;p17"/>
          <p:cNvCxnSpPr>
            <a:stCxn id="84" idx="1"/>
            <a:endCxn id="85" idx="2"/>
          </p:cNvCxnSpPr>
          <p:nvPr/>
        </p:nvCxnSpPr>
        <p:spPr>
          <a:xfrm rot="10800000">
            <a:off x="6841850" y="3456713"/>
            <a:ext cx="145200" cy="421500"/>
          </a:xfrm>
          <a:prstGeom prst="straightConnector1">
            <a:avLst/>
          </a:prstGeom>
          <a:noFill/>
          <a:ln cap="flat" cmpd="sng" w="19050">
            <a:solidFill>
              <a:schemeClr val="dk2"/>
            </a:solidFill>
            <a:prstDash val="solid"/>
            <a:round/>
            <a:headEnd len="med" w="med" type="none"/>
            <a:tailEnd len="med" w="med" type="triangle"/>
          </a:ln>
        </p:spPr>
      </p:cxnSp>
      <p:sp>
        <p:nvSpPr>
          <p:cNvPr id="86" name="Google Shape;86;p17"/>
          <p:cNvSpPr txBox="1"/>
          <p:nvPr/>
        </p:nvSpPr>
        <p:spPr>
          <a:xfrm>
            <a:off x="0" y="4835700"/>
            <a:ext cx="91440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rgbClr val="999999"/>
                </a:solidFill>
              </a:rPr>
              <a:t>https://jalammar.github.io/visual-interactive-guide-basics-neural-networks</a:t>
            </a:r>
            <a:endParaRPr sz="800">
              <a:solidFill>
                <a:srgbClr val="999999"/>
              </a:solidFill>
            </a:endParaRPr>
          </a:p>
        </p:txBody>
      </p:sp>
      <p:grpSp>
        <p:nvGrpSpPr>
          <p:cNvPr id="87" name="Google Shape;87;p17"/>
          <p:cNvGrpSpPr/>
          <p:nvPr/>
        </p:nvGrpSpPr>
        <p:grpSpPr>
          <a:xfrm>
            <a:off x="4625525" y="1316000"/>
            <a:ext cx="4521825" cy="3253000"/>
            <a:chOff x="4625525" y="1316000"/>
            <a:chExt cx="4521825" cy="3253000"/>
          </a:xfrm>
        </p:grpSpPr>
        <p:sp>
          <p:nvSpPr>
            <p:cNvPr id="88" name="Google Shape;88;p17"/>
            <p:cNvSpPr/>
            <p:nvPr/>
          </p:nvSpPr>
          <p:spPr>
            <a:xfrm>
              <a:off x="4625525" y="3801900"/>
              <a:ext cx="4464900" cy="7671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 name="Google Shape;89;p17"/>
            <p:cNvPicPr preferRelativeResize="0"/>
            <p:nvPr/>
          </p:nvPicPr>
          <p:blipFill>
            <a:blip r:embed="rId3">
              <a:alphaModFix/>
            </a:blip>
            <a:stretch>
              <a:fillRect/>
            </a:stretch>
          </p:blipFill>
          <p:spPr>
            <a:xfrm>
              <a:off x="4626525" y="1316000"/>
              <a:ext cx="4464926" cy="2511500"/>
            </a:xfrm>
            <a:prstGeom prst="rect">
              <a:avLst/>
            </a:prstGeom>
            <a:noFill/>
            <a:ln>
              <a:noFill/>
            </a:ln>
          </p:spPr>
        </p:pic>
        <p:sp>
          <p:nvSpPr>
            <p:cNvPr id="90" name="Google Shape;90;p17"/>
            <p:cNvSpPr txBox="1"/>
            <p:nvPr/>
          </p:nvSpPr>
          <p:spPr>
            <a:xfrm>
              <a:off x="4681550" y="4088900"/>
              <a:ext cx="4465800" cy="38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chemeClr val="lt1"/>
                  </a:solidFill>
                </a:rPr>
                <a:t>(</a:t>
              </a:r>
              <a:r>
                <a:rPr lang="en" sz="1900">
                  <a:solidFill>
                    <a:schemeClr val="lt1"/>
                  </a:solidFill>
                </a:rPr>
                <a:t>x</a:t>
              </a:r>
              <a:r>
                <a:rPr baseline="-25000" lang="en" sz="1900">
                  <a:solidFill>
                    <a:schemeClr val="lt1"/>
                  </a:solidFill>
                </a:rPr>
                <a:t>1</a:t>
              </a:r>
              <a:r>
                <a:rPr lang="en" sz="1900">
                  <a:solidFill>
                    <a:schemeClr val="lt1"/>
                  </a:solidFill>
                </a:rPr>
                <a:t>*w</a:t>
              </a:r>
              <a:r>
                <a:rPr baseline="-25000" lang="en" sz="1900">
                  <a:solidFill>
                    <a:schemeClr val="lt1"/>
                  </a:solidFill>
                </a:rPr>
                <a:t>1</a:t>
              </a:r>
              <a:r>
                <a:rPr lang="en" sz="1900">
                  <a:solidFill>
                    <a:schemeClr val="lt1"/>
                  </a:solidFill>
                </a:rPr>
                <a:t>)+(</a:t>
              </a:r>
              <a:r>
                <a:rPr lang="en" sz="1900">
                  <a:solidFill>
                    <a:schemeClr val="lt1"/>
                  </a:solidFill>
                </a:rPr>
                <a:t>x</a:t>
              </a:r>
              <a:r>
                <a:rPr baseline="-25000" lang="en" sz="1900">
                  <a:solidFill>
                    <a:schemeClr val="lt1"/>
                  </a:solidFill>
                </a:rPr>
                <a:t>2</a:t>
              </a:r>
              <a:r>
                <a:rPr lang="en" sz="1900">
                  <a:solidFill>
                    <a:schemeClr val="lt1"/>
                  </a:solidFill>
                </a:rPr>
                <a:t>*w</a:t>
              </a:r>
              <a:r>
                <a:rPr baseline="-25000" lang="en" sz="1900">
                  <a:solidFill>
                    <a:schemeClr val="lt1"/>
                  </a:solidFill>
                </a:rPr>
                <a:t>2</a:t>
              </a:r>
              <a:r>
                <a:rPr lang="en" sz="1900">
                  <a:solidFill>
                    <a:schemeClr val="lt1"/>
                  </a:solidFill>
                </a:rPr>
                <a:t>)+...+(</a:t>
              </a:r>
              <a:r>
                <a:rPr lang="en" sz="1900">
                  <a:solidFill>
                    <a:schemeClr val="lt1"/>
                  </a:solidFill>
                </a:rPr>
                <a:t>x</a:t>
              </a:r>
              <a:r>
                <a:rPr baseline="-25000" lang="en" sz="1900">
                  <a:solidFill>
                    <a:schemeClr val="lt1"/>
                  </a:solidFill>
                </a:rPr>
                <a:t>n</a:t>
              </a:r>
              <a:r>
                <a:rPr lang="en" sz="1900">
                  <a:solidFill>
                    <a:schemeClr val="lt1"/>
                  </a:solidFill>
                </a:rPr>
                <a:t>*w</a:t>
              </a:r>
              <a:r>
                <a:rPr baseline="-25000" lang="en" sz="1900">
                  <a:solidFill>
                    <a:schemeClr val="lt1"/>
                  </a:solidFill>
                </a:rPr>
                <a:t>n</a:t>
              </a:r>
              <a:r>
                <a:rPr lang="en" sz="1900">
                  <a:solidFill>
                    <a:schemeClr val="lt1"/>
                  </a:solidFill>
                </a:rPr>
                <a:t>) + b</a:t>
              </a:r>
              <a:endParaRPr sz="1900">
                <a:solidFill>
                  <a:schemeClr val="lt1"/>
                </a:solidFill>
              </a:endParaRPr>
            </a:p>
          </p:txBody>
        </p:sp>
        <p:sp>
          <p:nvSpPr>
            <p:cNvPr id="84" name="Google Shape;84;p17"/>
            <p:cNvSpPr txBox="1"/>
            <p:nvPr/>
          </p:nvSpPr>
          <p:spPr>
            <a:xfrm>
              <a:off x="6987050" y="3570413"/>
              <a:ext cx="2053800" cy="6156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rPr>
                <a:t>Antrainiert während des Lernprozess</a:t>
              </a:r>
              <a:endParaRPr>
                <a:solidFill>
                  <a:schemeClr val="lt1"/>
                </a:solidFill>
              </a:endParaRPr>
            </a:p>
          </p:txBody>
        </p:sp>
        <p:sp>
          <p:nvSpPr>
            <p:cNvPr id="85" name="Google Shape;85;p17"/>
            <p:cNvSpPr/>
            <p:nvPr/>
          </p:nvSpPr>
          <p:spPr>
            <a:xfrm>
              <a:off x="5759350" y="1775375"/>
              <a:ext cx="2164800" cy="1681200"/>
            </a:xfrm>
            <a:prstGeom prst="roundRect">
              <a:avLst>
                <a:gd fmla="val 16667"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7"/>
          <p:cNvSpPr/>
          <p:nvPr/>
        </p:nvSpPr>
        <p:spPr>
          <a:xfrm>
            <a:off x="5231325" y="4117700"/>
            <a:ext cx="3336900" cy="421500"/>
          </a:xfrm>
          <a:prstGeom prst="roundRect">
            <a:avLst>
              <a:gd fmla="val 16667" name="adj"/>
            </a:avLst>
          </a:prstGeom>
          <a:noFill/>
          <a:ln cap="flat" cmpd="sng" w="19050">
            <a:solidFill>
              <a:srgbClr val="F2472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 name="Google Shape;92;p17"/>
          <p:cNvCxnSpPr>
            <a:endCxn id="85" idx="2"/>
          </p:cNvCxnSpPr>
          <p:nvPr/>
        </p:nvCxnSpPr>
        <p:spPr>
          <a:xfrm rot="10800000">
            <a:off x="6841750" y="3456575"/>
            <a:ext cx="509700" cy="486300"/>
          </a:xfrm>
          <a:prstGeom prst="bentConnector2">
            <a:avLst/>
          </a:prstGeom>
          <a:noFill/>
          <a:ln cap="flat" cmpd="sng" w="28575">
            <a:solidFill>
              <a:schemeClr val="dk2"/>
            </a:solidFill>
            <a:prstDash val="solid"/>
            <a:round/>
            <a:headEnd len="med" w="med"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0" st="0"/>
                                            </p:txEl>
                                          </p:spTgt>
                                        </p:tgtEl>
                                        <p:attrNameLst>
                                          <p:attrName>style.visibility</p:attrName>
                                        </p:attrNameLst>
                                      </p:cBhvr>
                                      <p:to>
                                        <p:strVal val="visible"/>
                                      </p:to>
                                    </p:set>
                                    <p:animEffect filter="fade" transition="in">
                                      <p:cBhvr>
                                        <p:cTn dur="1000"/>
                                        <p:tgtEl>
                                          <p:spTgt spid="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1" st="1"/>
                                            </p:txEl>
                                          </p:spTgt>
                                        </p:tgtEl>
                                        <p:attrNameLst>
                                          <p:attrName>style.visibility</p:attrName>
                                        </p:attrNameLst>
                                      </p:cBhvr>
                                      <p:to>
                                        <p:strVal val="visible"/>
                                      </p:to>
                                    </p:set>
                                    <p:animEffect filter="fade" transition="in">
                                      <p:cBhvr>
                                        <p:cTn dur="1000"/>
                                        <p:tgtEl>
                                          <p:spTgt spid="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2" st="2"/>
                                            </p:txEl>
                                          </p:spTgt>
                                        </p:tgtEl>
                                        <p:attrNameLst>
                                          <p:attrName>style.visibility</p:attrName>
                                        </p:attrNameLst>
                                      </p:cBhvr>
                                      <p:to>
                                        <p:strVal val="visible"/>
                                      </p:to>
                                    </p:set>
                                    <p:animEffect filter="fade" transition="in">
                                      <p:cBhvr>
                                        <p:cTn dur="1000"/>
                                        <p:tgtEl>
                                          <p:spTgt spid="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3" st="3"/>
                                            </p:txEl>
                                          </p:spTgt>
                                        </p:tgtEl>
                                        <p:attrNameLst>
                                          <p:attrName>style.visibility</p:attrName>
                                        </p:attrNameLst>
                                      </p:cBhvr>
                                      <p:to>
                                        <p:strVal val="visible"/>
                                      </p:to>
                                    </p:set>
                                    <p:animEffect filter="fade" transition="in">
                                      <p:cBhvr>
                                        <p:cTn dur="1000"/>
                                        <p:tgtEl>
                                          <p:spTgt spid="8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4" st="4"/>
                                            </p:txEl>
                                          </p:spTgt>
                                        </p:tgtEl>
                                        <p:attrNameLst>
                                          <p:attrName>style.visibility</p:attrName>
                                        </p:attrNameLst>
                                      </p:cBhvr>
                                      <p:to>
                                        <p:strVal val="visible"/>
                                      </p:to>
                                    </p:set>
                                    <p:animEffect filter="fade" transition="in">
                                      <p:cBhvr>
                                        <p:cTn dur="1000"/>
                                        <p:tgtEl>
                                          <p:spTgt spid="8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5" st="5"/>
                                            </p:txEl>
                                          </p:spTgt>
                                        </p:tgtEl>
                                        <p:attrNameLst>
                                          <p:attrName>style.visibility</p:attrName>
                                        </p:attrNameLst>
                                      </p:cBhvr>
                                      <p:to>
                                        <p:strVal val="visible"/>
                                      </p:to>
                                    </p:set>
                                    <p:animEffect filter="fade" transition="in">
                                      <p:cBhvr>
                                        <p:cTn dur="1000"/>
                                        <p:tgtEl>
                                          <p:spTgt spid="8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6" st="6"/>
                                            </p:txEl>
                                          </p:spTgt>
                                        </p:tgtEl>
                                        <p:attrNameLst>
                                          <p:attrName>style.visibility</p:attrName>
                                        </p:attrNameLst>
                                      </p:cBhvr>
                                      <p:to>
                                        <p:strVal val="visible"/>
                                      </p:to>
                                    </p:set>
                                    <p:animEffect filter="fade" transition="in">
                                      <p:cBhvr>
                                        <p:cTn dur="1000"/>
                                        <p:tgtEl>
                                          <p:spTgt spid="8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7" st="7"/>
                                            </p:txEl>
                                          </p:spTgt>
                                        </p:tgtEl>
                                        <p:attrNameLst>
                                          <p:attrName>style.visibility</p:attrName>
                                        </p:attrNameLst>
                                      </p:cBhvr>
                                      <p:to>
                                        <p:strVal val="visible"/>
                                      </p:to>
                                    </p:set>
                                    <p:animEffect filter="fade" transition="in">
                                      <p:cBhvr>
                                        <p:cTn dur="1000"/>
                                        <p:tgtEl>
                                          <p:spTgt spid="8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8" st="8"/>
                                            </p:txEl>
                                          </p:spTgt>
                                        </p:tgtEl>
                                        <p:attrNameLst>
                                          <p:attrName>style.visibility</p:attrName>
                                        </p:attrNameLst>
                                      </p:cBhvr>
                                      <p:to>
                                        <p:strVal val="visible"/>
                                      </p:to>
                                    </p:set>
                                    <p:animEffect filter="fade" transition="in">
                                      <p:cBhvr>
                                        <p:cTn dur="1000"/>
                                        <p:tgtEl>
                                          <p:spTgt spid="8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9" st="9"/>
                                            </p:txEl>
                                          </p:spTgt>
                                        </p:tgtEl>
                                        <p:attrNameLst>
                                          <p:attrName>style.visibility</p:attrName>
                                        </p:attrNameLst>
                                      </p:cBhvr>
                                      <p:to>
                                        <p:strVal val="visible"/>
                                      </p:to>
                                    </p:set>
                                    <p:animEffect filter="fade" transition="in">
                                      <p:cBhvr>
                                        <p:cTn dur="1000"/>
                                        <p:tgtEl>
                                          <p:spTgt spid="8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Einführung in Neuronale Netze - Beispiel: Vorbereitung</a:t>
            </a:r>
            <a:endParaRPr/>
          </a:p>
        </p:txBody>
      </p:sp>
      <p:sp>
        <p:nvSpPr>
          <p:cNvPr id="98" name="Google Shape;98;p18"/>
          <p:cNvSpPr txBox="1"/>
          <p:nvPr>
            <p:ph idx="1" type="body"/>
          </p:nvPr>
        </p:nvSpPr>
        <p:spPr>
          <a:xfrm>
            <a:off x="311700" y="1152475"/>
            <a:ext cx="4260300" cy="29004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Eingaben 1 und 3</a:t>
            </a:r>
            <a:endParaRPr/>
          </a:p>
          <a:p>
            <a:pPr indent="-342900" lvl="0" marL="457200" rtl="0" algn="l">
              <a:spcBef>
                <a:spcPts val="0"/>
              </a:spcBef>
              <a:spcAft>
                <a:spcPts val="0"/>
              </a:spcAft>
              <a:buSzPts val="1800"/>
              <a:buChar char="●"/>
            </a:pPr>
            <a:r>
              <a:rPr lang="en">
                <a:solidFill>
                  <a:srgbClr val="F24726"/>
                </a:solidFill>
              </a:rPr>
              <a:t>Weights</a:t>
            </a:r>
            <a:r>
              <a:rPr lang="en"/>
              <a:t>: </a:t>
            </a:r>
            <a:r>
              <a:rPr lang="en" sz="1700"/>
              <a:t>-0.1, 0,7, 0.9, 0.3, -5.9, 1.1</a:t>
            </a:r>
            <a:endParaRPr sz="1700"/>
          </a:p>
          <a:p>
            <a:pPr indent="-342900" lvl="0" marL="457200" rtl="0" algn="l">
              <a:spcBef>
                <a:spcPts val="0"/>
              </a:spcBef>
              <a:spcAft>
                <a:spcPts val="0"/>
              </a:spcAft>
              <a:buSzPts val="1800"/>
              <a:buChar char="●"/>
            </a:pPr>
            <a:r>
              <a:rPr lang="en">
                <a:solidFill>
                  <a:srgbClr val="9610AD"/>
                </a:solidFill>
              </a:rPr>
              <a:t>Bias</a:t>
            </a:r>
            <a:r>
              <a:rPr lang="en"/>
              <a:t>: 0.85</a:t>
            </a:r>
            <a:endParaRPr/>
          </a:p>
          <a:p>
            <a:pPr indent="-342900" lvl="0" marL="457200" rtl="0" algn="l">
              <a:spcBef>
                <a:spcPts val="0"/>
              </a:spcBef>
              <a:spcAft>
                <a:spcPts val="0"/>
              </a:spcAft>
              <a:buSzPts val="1800"/>
              <a:buChar char="●"/>
            </a:pPr>
            <a:r>
              <a:rPr lang="en"/>
              <a:t>Threshold: 0.5</a:t>
            </a:r>
            <a:endParaRPr/>
          </a:p>
          <a:p>
            <a:pPr indent="-342900" lvl="0" marL="457200" rtl="0" algn="l">
              <a:spcBef>
                <a:spcPts val="0"/>
              </a:spcBef>
              <a:spcAft>
                <a:spcPts val="0"/>
              </a:spcAft>
              <a:buSzPts val="1800"/>
              <a:buChar char="●"/>
            </a:pPr>
            <a:r>
              <a:rPr lang="en">
                <a:solidFill>
                  <a:srgbClr val="2D9BF0"/>
                </a:solidFill>
              </a:rPr>
              <a:t>Aktivierungsfunktion</a:t>
            </a:r>
            <a:r>
              <a:rPr lang="en"/>
              <a:t>: </a:t>
            </a:r>
            <a:r>
              <a:rPr lang="en"/>
              <a:t>Sigmoid</a:t>
            </a:r>
            <a:endParaRPr/>
          </a:p>
          <a:p>
            <a:pPr indent="-317500" lvl="1" marL="914400" rtl="0" algn="l">
              <a:spcBef>
                <a:spcPts val="0"/>
              </a:spcBef>
              <a:spcAft>
                <a:spcPts val="0"/>
              </a:spcAft>
              <a:buSzPts val="1400"/>
              <a:buChar char="○"/>
            </a:pPr>
            <a:r>
              <a:rPr lang="en"/>
              <a:t>Liefert nur Werte zwischen 0 und 1</a:t>
            </a:r>
            <a:endParaRPr/>
          </a:p>
          <a:p>
            <a:pPr indent="-317500" lvl="1" marL="914400" rtl="0" algn="l">
              <a:spcBef>
                <a:spcPts val="0"/>
              </a:spcBef>
              <a:spcAft>
                <a:spcPts val="0"/>
              </a:spcAft>
              <a:buSzPts val="1400"/>
              <a:buChar char="○"/>
            </a:pPr>
            <a:r>
              <a:rPr lang="en"/>
              <a:t>Oft in Klassifizierungsproblemen verwendet</a:t>
            </a:r>
            <a:endParaRPr/>
          </a:p>
        </p:txBody>
      </p:sp>
      <p:pic>
        <p:nvPicPr>
          <p:cNvPr id="99" name="Google Shape;99;p18"/>
          <p:cNvPicPr preferRelativeResize="0"/>
          <p:nvPr/>
        </p:nvPicPr>
        <p:blipFill>
          <a:blip r:embed="rId3">
            <a:alphaModFix/>
          </a:blip>
          <a:stretch>
            <a:fillRect/>
          </a:stretch>
        </p:blipFill>
        <p:spPr>
          <a:xfrm>
            <a:off x="4572000" y="1201900"/>
            <a:ext cx="4260300" cy="28508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animEffect filter="fade" transition="in">
                                      <p:cBhvr>
                                        <p:cTn dur="1000"/>
                                        <p:tgtEl>
                                          <p:spTgt spid="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1" st="1"/>
                                            </p:txEl>
                                          </p:spTgt>
                                        </p:tgtEl>
                                        <p:attrNameLst>
                                          <p:attrName>style.visibility</p:attrName>
                                        </p:attrNameLst>
                                      </p:cBhvr>
                                      <p:to>
                                        <p:strVal val="visible"/>
                                      </p:to>
                                    </p:set>
                                    <p:animEffect filter="fade" transition="in">
                                      <p:cBhvr>
                                        <p:cTn dur="1000"/>
                                        <p:tgtEl>
                                          <p:spTgt spid="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2" st="2"/>
                                            </p:txEl>
                                          </p:spTgt>
                                        </p:tgtEl>
                                        <p:attrNameLst>
                                          <p:attrName>style.visibility</p:attrName>
                                        </p:attrNameLst>
                                      </p:cBhvr>
                                      <p:to>
                                        <p:strVal val="visible"/>
                                      </p:to>
                                    </p:set>
                                    <p:animEffect filter="fade" transition="in">
                                      <p:cBhvr>
                                        <p:cTn dur="1000"/>
                                        <p:tgtEl>
                                          <p:spTgt spid="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3" st="3"/>
                                            </p:txEl>
                                          </p:spTgt>
                                        </p:tgtEl>
                                        <p:attrNameLst>
                                          <p:attrName>style.visibility</p:attrName>
                                        </p:attrNameLst>
                                      </p:cBhvr>
                                      <p:to>
                                        <p:strVal val="visible"/>
                                      </p:to>
                                    </p:set>
                                    <p:animEffect filter="fade" transition="in">
                                      <p:cBhvr>
                                        <p:cTn dur="1000"/>
                                        <p:tgtEl>
                                          <p:spTgt spid="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4" st="4"/>
                                            </p:txEl>
                                          </p:spTgt>
                                        </p:tgtEl>
                                        <p:attrNameLst>
                                          <p:attrName>style.visibility</p:attrName>
                                        </p:attrNameLst>
                                      </p:cBhvr>
                                      <p:to>
                                        <p:strVal val="visible"/>
                                      </p:to>
                                    </p:set>
                                    <p:animEffect filter="fade" transition="in">
                                      <p:cBhvr>
                                        <p:cTn dur="1000"/>
                                        <p:tgtEl>
                                          <p:spTgt spid="9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5" st="5"/>
                                            </p:txEl>
                                          </p:spTgt>
                                        </p:tgtEl>
                                        <p:attrNameLst>
                                          <p:attrName>style.visibility</p:attrName>
                                        </p:attrNameLst>
                                      </p:cBhvr>
                                      <p:to>
                                        <p:strVal val="visible"/>
                                      </p:to>
                                    </p:set>
                                    <p:animEffect filter="fade" transition="in">
                                      <p:cBhvr>
                                        <p:cTn dur="1000"/>
                                        <p:tgtEl>
                                          <p:spTgt spid="9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6" st="6"/>
                                            </p:txEl>
                                          </p:spTgt>
                                        </p:tgtEl>
                                        <p:attrNameLst>
                                          <p:attrName>style.visibility</p:attrName>
                                        </p:attrNameLst>
                                      </p:cBhvr>
                                      <p:to>
                                        <p:strVal val="visible"/>
                                      </p:to>
                                    </p:set>
                                    <p:animEffect filter="fade" transition="in">
                                      <p:cBhvr>
                                        <p:cTn dur="1000"/>
                                        <p:tgtEl>
                                          <p:spTgt spid="98">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Einführung in Neuronale Netze - Beispiel: Ergebnis</a:t>
            </a:r>
            <a:endParaRPr/>
          </a:p>
        </p:txBody>
      </p:sp>
      <p:pic>
        <p:nvPicPr>
          <p:cNvPr id="105" name="Google Shape;105;p19"/>
          <p:cNvPicPr preferRelativeResize="0"/>
          <p:nvPr/>
        </p:nvPicPr>
        <p:blipFill rotWithShape="1">
          <a:blip r:embed="rId3">
            <a:alphaModFix/>
          </a:blip>
          <a:srcRect b="0" l="0" r="0" t="0"/>
          <a:stretch/>
        </p:blipFill>
        <p:spPr>
          <a:xfrm>
            <a:off x="0" y="1529117"/>
            <a:ext cx="9144003" cy="30450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Einführung in Neuronale Netze - Beispiel: Ergebnis</a:t>
            </a:r>
            <a:endParaRPr/>
          </a:p>
        </p:txBody>
      </p:sp>
      <p:pic>
        <p:nvPicPr>
          <p:cNvPr id="111" name="Google Shape;111;p20"/>
          <p:cNvPicPr preferRelativeResize="0"/>
          <p:nvPr/>
        </p:nvPicPr>
        <p:blipFill rotWithShape="1">
          <a:blip r:embed="rId3">
            <a:alphaModFix/>
          </a:blip>
          <a:srcRect b="0" l="0" r="0" t="0"/>
          <a:stretch/>
        </p:blipFill>
        <p:spPr>
          <a:xfrm>
            <a:off x="0" y="1529117"/>
            <a:ext cx="9144003" cy="3045024"/>
          </a:xfrm>
          <a:prstGeom prst="rect">
            <a:avLst/>
          </a:prstGeom>
          <a:noFill/>
          <a:ln>
            <a:noFill/>
          </a:ln>
        </p:spPr>
      </p:pic>
      <p:sp>
        <p:nvSpPr>
          <p:cNvPr id="112" name="Google Shape;112;p20"/>
          <p:cNvSpPr/>
          <p:nvPr/>
        </p:nvSpPr>
        <p:spPr>
          <a:xfrm>
            <a:off x="4885800" y="1539625"/>
            <a:ext cx="4258200" cy="3045000"/>
          </a:xfrm>
          <a:prstGeom prst="rect">
            <a:avLst/>
          </a:prstGeom>
          <a:solidFill>
            <a:srgbClr val="212121">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Einführung in Neuronale Netze - Beispiel: Ergebnis</a:t>
            </a:r>
            <a:endParaRPr/>
          </a:p>
        </p:txBody>
      </p:sp>
      <p:pic>
        <p:nvPicPr>
          <p:cNvPr id="118" name="Google Shape;118;p21"/>
          <p:cNvPicPr preferRelativeResize="0"/>
          <p:nvPr/>
        </p:nvPicPr>
        <p:blipFill rotWithShape="1">
          <a:blip r:embed="rId3">
            <a:alphaModFix/>
          </a:blip>
          <a:srcRect b="0" l="0" r="0" t="0"/>
          <a:stretch/>
        </p:blipFill>
        <p:spPr>
          <a:xfrm>
            <a:off x="0" y="1529117"/>
            <a:ext cx="9144003" cy="3045024"/>
          </a:xfrm>
          <a:prstGeom prst="rect">
            <a:avLst/>
          </a:prstGeom>
          <a:noFill/>
          <a:ln>
            <a:noFill/>
          </a:ln>
        </p:spPr>
      </p:pic>
      <p:sp>
        <p:nvSpPr>
          <p:cNvPr id="119" name="Google Shape;119;p21"/>
          <p:cNvSpPr/>
          <p:nvPr/>
        </p:nvSpPr>
        <p:spPr>
          <a:xfrm>
            <a:off x="7926550" y="1539625"/>
            <a:ext cx="1217400" cy="3045000"/>
          </a:xfrm>
          <a:prstGeom prst="rect">
            <a:avLst/>
          </a:prstGeom>
          <a:solidFill>
            <a:srgbClr val="212121">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1"/>
          <p:cNvSpPr/>
          <p:nvPr/>
        </p:nvSpPr>
        <p:spPr>
          <a:xfrm>
            <a:off x="0" y="1539625"/>
            <a:ext cx="4916700" cy="3045000"/>
          </a:xfrm>
          <a:prstGeom prst="rect">
            <a:avLst/>
          </a:prstGeom>
          <a:solidFill>
            <a:srgbClr val="212121">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