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lex Brush"/>
      <p:regular r:id="rId18"/>
    </p:embeddedFont>
    <p:embeddedFont>
      <p:font typeface="Antic Didone"/>
      <p:regular r:id="rId19"/>
    </p:embeddedFont>
    <p:embeddedFont>
      <p:font typeface="Roboto"/>
      <p:regular r:id="rId20"/>
      <p:bold r:id="rId21"/>
      <p:italic r:id="rId22"/>
      <p:boldItalic r:id="rId23"/>
    </p:embeddedFont>
    <p:embeddedFont>
      <p:font typeface="Inter"/>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gji/OBBy2g+jB4I/7FxrJ3HeF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Int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nticDidone-regular.fntdata"/><Relationship Id="rId18" Type="http://schemas.openxmlformats.org/officeDocument/2006/relationships/font" Target="fonts/AlexBrush-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laotse/credit-risk-dataset?resource=downloa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1db83d58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1db83d58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1db83d58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1db83d58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db83d5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1db83d5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https://www.kaggle.com/datasets/laotse/credit-risk-dataset?resource=download</a:t>
            </a:r>
            <a:endParaRPr/>
          </a:p>
        </p:txBody>
      </p:sp>
      <p:sp>
        <p:nvSpPr>
          <p:cNvPr id="73" name="Google Shape;7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1db83d58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1db83d58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1db83d583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1db83d58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1db83d583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1db83d583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db83d583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db83d583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1db83d58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1db83d58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2"/>
            </a:gs>
            <a:gs pos="100000">
              <a:schemeClr val="lt1"/>
            </a:gs>
          </a:gsLst>
          <a:lin ang="2700006" scaled="0"/>
        </a:gradFill>
      </p:bgPr>
    </p:bg>
    <p:spTree>
      <p:nvGrpSpPr>
        <p:cNvPr id="8" name="Shape 8"/>
        <p:cNvGrpSpPr/>
        <p:nvPr/>
      </p:nvGrpSpPr>
      <p:grpSpPr>
        <a:xfrm>
          <a:off x="0" y="0"/>
          <a:ext cx="0" cy="0"/>
          <a:chOff x="0" y="0"/>
          <a:chExt cx="0" cy="0"/>
        </a:xfrm>
      </p:grpSpPr>
      <p:grpSp>
        <p:nvGrpSpPr>
          <p:cNvPr id="9" name="Google Shape;9;p8"/>
          <p:cNvGrpSpPr/>
          <p:nvPr/>
        </p:nvGrpSpPr>
        <p:grpSpPr>
          <a:xfrm>
            <a:off x="-1816137" y="-1801827"/>
            <a:ext cx="12769668" cy="8769373"/>
            <a:chOff x="-1816137" y="-1801827"/>
            <a:chExt cx="12769668" cy="8769373"/>
          </a:xfrm>
        </p:grpSpPr>
        <p:sp>
          <p:nvSpPr>
            <p:cNvPr id="10" name="Google Shape;10;p8"/>
            <p:cNvSpPr/>
            <p:nvPr/>
          </p:nvSpPr>
          <p:spPr>
            <a:xfrm>
              <a:off x="242100" y="267000"/>
              <a:ext cx="8659800" cy="4609500"/>
            </a:xfrm>
            <a:prstGeom prst="rect">
              <a:avLst/>
            </a:prstGeom>
            <a:solidFill>
              <a:srgbClr val="FFFFFF">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8"/>
            <p:cNvPicPr preferRelativeResize="0"/>
            <p:nvPr/>
          </p:nvPicPr>
          <p:blipFill rotWithShape="1">
            <a:blip r:embed="rId2">
              <a:alphaModFix/>
            </a:blip>
            <a:srcRect b="0" l="0" r="0" t="0"/>
            <a:stretch/>
          </p:blipFill>
          <p:spPr>
            <a:xfrm>
              <a:off x="-1" y="29021"/>
              <a:ext cx="9144003" cy="5085458"/>
            </a:xfrm>
            <a:prstGeom prst="rect">
              <a:avLst/>
            </a:prstGeom>
            <a:noFill/>
            <a:ln>
              <a:noFill/>
            </a:ln>
          </p:spPr>
        </p:pic>
      </p:grpSp>
      <p:pic>
        <p:nvPicPr>
          <p:cNvPr id="14" name="Google Shape;14;p8"/>
          <p:cNvPicPr preferRelativeResize="0"/>
          <p:nvPr/>
        </p:nvPicPr>
        <p:blipFill rotWithShape="1">
          <a:blip r:embed="rId3">
            <a:alphaModFix amt="35000"/>
          </a:blip>
          <a:srcRect b="5187" l="13989" r="12225" t="5197"/>
          <a:stretch/>
        </p:blipFill>
        <p:spPr>
          <a:xfrm>
            <a:off x="238796" y="267000"/>
            <a:ext cx="8659801" cy="4609500"/>
          </a:xfrm>
          <a:prstGeom prst="rect">
            <a:avLst/>
          </a:prstGeom>
          <a:noFill/>
          <a:ln cap="flat" cmpd="sng" w="9525">
            <a:solidFill>
              <a:schemeClr val="dk1"/>
            </a:solidFill>
            <a:prstDash val="solid"/>
            <a:round/>
            <a:headEnd len="sm" w="sm" type="none"/>
            <a:tailEnd len="sm" w="sm" type="none"/>
          </a:ln>
        </p:spPr>
      </p:pic>
      <p:grpSp>
        <p:nvGrpSpPr>
          <p:cNvPr id="15" name="Google Shape;15;p8"/>
          <p:cNvGrpSpPr/>
          <p:nvPr/>
        </p:nvGrpSpPr>
        <p:grpSpPr>
          <a:xfrm>
            <a:off x="-214493" y="-187428"/>
            <a:ext cx="9566379" cy="5513183"/>
            <a:chOff x="-209476" y="-187428"/>
            <a:chExt cx="9566379" cy="5513183"/>
          </a:xfrm>
        </p:grpSpPr>
        <p:sp>
          <p:nvSpPr>
            <p:cNvPr id="16" name="Google Shape;16;p8"/>
            <p:cNvSpPr/>
            <p:nvPr/>
          </p:nvSpPr>
          <p:spPr>
            <a:xfrm rot="-5400000">
              <a:off x="8458703" y="-187428"/>
              <a:ext cx="898200" cy="898200"/>
            </a:xfrm>
            <a:prstGeom prst="pie">
              <a:avLst>
                <a:gd fmla="val 1081632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rot="5400000">
              <a:off x="-209476" y="4427555"/>
              <a:ext cx="898200" cy="898200"/>
            </a:xfrm>
            <a:prstGeom prst="pie">
              <a:avLst>
                <a:gd fmla="val 10816320"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8"/>
          <p:cNvSpPr txBox="1"/>
          <p:nvPr>
            <p:ph type="ctrTitle"/>
          </p:nvPr>
        </p:nvSpPr>
        <p:spPr>
          <a:xfrm>
            <a:off x="713225" y="752100"/>
            <a:ext cx="5523900" cy="2083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sz="7300">
                <a:latin typeface="Antic Didone"/>
                <a:ea typeface="Antic Didone"/>
                <a:cs typeface="Antic Didone"/>
                <a:sym typeface="Antic Did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8"/>
          <p:cNvSpPr txBox="1"/>
          <p:nvPr>
            <p:ph idx="1" type="subTitle"/>
          </p:nvPr>
        </p:nvSpPr>
        <p:spPr>
          <a:xfrm>
            <a:off x="852475" y="2894125"/>
            <a:ext cx="4670700" cy="42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2"/>
            </a:gs>
            <a:gs pos="100000">
              <a:schemeClr val="lt1"/>
            </a:gs>
          </a:gsLst>
          <a:lin ang="2700006" scaled="0"/>
        </a:gradFill>
      </p:bgPr>
    </p:bg>
    <p:spTree>
      <p:nvGrpSpPr>
        <p:cNvPr id="20" name="Shape 20"/>
        <p:cNvGrpSpPr/>
        <p:nvPr/>
      </p:nvGrpSpPr>
      <p:grpSpPr>
        <a:xfrm>
          <a:off x="0" y="0"/>
          <a:ext cx="0" cy="0"/>
          <a:chOff x="0" y="0"/>
          <a:chExt cx="0" cy="0"/>
        </a:xfrm>
      </p:grpSpPr>
      <p:grpSp>
        <p:nvGrpSpPr>
          <p:cNvPr id="21" name="Google Shape;21;p9"/>
          <p:cNvGrpSpPr/>
          <p:nvPr/>
        </p:nvGrpSpPr>
        <p:grpSpPr>
          <a:xfrm flipH="1">
            <a:off x="-1816137" y="-1801827"/>
            <a:ext cx="12769668" cy="8769373"/>
            <a:chOff x="-1816137" y="-1801827"/>
            <a:chExt cx="12769668" cy="8769373"/>
          </a:xfrm>
        </p:grpSpPr>
        <p:sp>
          <p:nvSpPr>
            <p:cNvPr id="22" name="Google Shape;22;p9"/>
            <p:cNvSpPr/>
            <p:nvPr/>
          </p:nvSpPr>
          <p:spPr>
            <a:xfrm>
              <a:off x="242100" y="267000"/>
              <a:ext cx="8659800" cy="4609500"/>
            </a:xfrm>
            <a:prstGeom prst="rect">
              <a:avLst/>
            </a:prstGeom>
            <a:solidFill>
              <a:srgbClr val="FFFFFF">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 name="Google Shape;25;p9"/>
            <p:cNvPicPr preferRelativeResize="0"/>
            <p:nvPr/>
          </p:nvPicPr>
          <p:blipFill rotWithShape="1">
            <a:blip r:embed="rId2">
              <a:alphaModFix/>
            </a:blip>
            <a:srcRect b="0" l="0" r="0" t="0"/>
            <a:stretch/>
          </p:blipFill>
          <p:spPr>
            <a:xfrm>
              <a:off x="-1" y="29021"/>
              <a:ext cx="9144003" cy="5085458"/>
            </a:xfrm>
            <a:prstGeom prst="rect">
              <a:avLst/>
            </a:prstGeom>
            <a:noFill/>
            <a:ln>
              <a:noFill/>
            </a:ln>
          </p:spPr>
        </p:pic>
      </p:grpSp>
      <p:pic>
        <p:nvPicPr>
          <p:cNvPr id="26" name="Google Shape;26;p9"/>
          <p:cNvPicPr preferRelativeResize="0"/>
          <p:nvPr/>
        </p:nvPicPr>
        <p:blipFill rotWithShape="1">
          <a:blip r:embed="rId3">
            <a:alphaModFix amt="35000"/>
          </a:blip>
          <a:srcRect b="5187" l="13989" r="12225" t="5197"/>
          <a:stretch/>
        </p:blipFill>
        <p:spPr>
          <a:xfrm>
            <a:off x="238796" y="267000"/>
            <a:ext cx="8659801" cy="4609500"/>
          </a:xfrm>
          <a:prstGeom prst="rect">
            <a:avLst/>
          </a:prstGeom>
          <a:noFill/>
          <a:ln cap="flat" cmpd="sng" w="9525">
            <a:solidFill>
              <a:schemeClr val="dk1"/>
            </a:solidFill>
            <a:prstDash val="solid"/>
            <a:round/>
            <a:headEnd len="sm" w="sm" type="none"/>
            <a:tailEnd len="sm" w="sm" type="none"/>
          </a:ln>
        </p:spPr>
      </p:pic>
      <p:sp>
        <p:nvSpPr>
          <p:cNvPr id="27" name="Google Shape;27;p9"/>
          <p:cNvSpPr txBox="1"/>
          <p:nvPr>
            <p:ph type="title"/>
          </p:nvPr>
        </p:nvSpPr>
        <p:spPr>
          <a:xfrm>
            <a:off x="941675" y="1272600"/>
            <a:ext cx="4858500" cy="1287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 name="Google Shape;28;p9"/>
          <p:cNvSpPr txBox="1"/>
          <p:nvPr>
            <p:ph idx="1" type="subTitle"/>
          </p:nvPr>
        </p:nvSpPr>
        <p:spPr>
          <a:xfrm>
            <a:off x="941675" y="2635800"/>
            <a:ext cx="48585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9" name="Google Shape;29;p9"/>
          <p:cNvGrpSpPr/>
          <p:nvPr/>
        </p:nvGrpSpPr>
        <p:grpSpPr>
          <a:xfrm flipH="1" rot="10800000">
            <a:off x="-215771" y="-187428"/>
            <a:ext cx="9568936" cy="5517018"/>
            <a:chOff x="-209476" y="-191263"/>
            <a:chExt cx="9568936" cy="5517018"/>
          </a:xfrm>
        </p:grpSpPr>
        <p:sp>
          <p:nvSpPr>
            <p:cNvPr id="30" name="Google Shape;30;p9"/>
            <p:cNvSpPr/>
            <p:nvPr/>
          </p:nvSpPr>
          <p:spPr>
            <a:xfrm rot="-5400000">
              <a:off x="8461260" y="-191263"/>
              <a:ext cx="898200" cy="898200"/>
            </a:xfrm>
            <a:prstGeom prst="pie">
              <a:avLst>
                <a:gd fmla="val 1081632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5400000">
              <a:off x="-209476" y="4427555"/>
              <a:ext cx="898200" cy="898200"/>
            </a:xfrm>
            <a:prstGeom prst="pie">
              <a:avLst>
                <a:gd fmla="val 10816320"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2" name="Shape 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5">
    <p:bg>
      <p:bgPr>
        <a:gradFill>
          <a:gsLst>
            <a:gs pos="0">
              <a:schemeClr val="lt2"/>
            </a:gs>
            <a:gs pos="100000">
              <a:schemeClr val="lt1"/>
            </a:gs>
          </a:gsLst>
          <a:lin ang="8099331" scaled="0"/>
        </a:gradFill>
      </p:bgPr>
    </p:bg>
    <p:spTree>
      <p:nvGrpSpPr>
        <p:cNvPr id="33" name="Shape 33"/>
        <p:cNvGrpSpPr/>
        <p:nvPr/>
      </p:nvGrpSpPr>
      <p:grpSpPr>
        <a:xfrm>
          <a:off x="0" y="0"/>
          <a:ext cx="0" cy="0"/>
          <a:chOff x="0" y="0"/>
          <a:chExt cx="0" cy="0"/>
        </a:xfrm>
      </p:grpSpPr>
      <p:grpSp>
        <p:nvGrpSpPr>
          <p:cNvPr id="34" name="Google Shape;34;p11"/>
          <p:cNvGrpSpPr/>
          <p:nvPr/>
        </p:nvGrpSpPr>
        <p:grpSpPr>
          <a:xfrm>
            <a:off x="-1816137" y="-1801827"/>
            <a:ext cx="12769668" cy="8769373"/>
            <a:chOff x="-1816137" y="-1801827"/>
            <a:chExt cx="12769668" cy="8769373"/>
          </a:xfrm>
        </p:grpSpPr>
        <p:sp>
          <p:nvSpPr>
            <p:cNvPr id="35" name="Google Shape;35;p11"/>
            <p:cNvSpPr/>
            <p:nvPr/>
          </p:nvSpPr>
          <p:spPr>
            <a:xfrm>
              <a:off x="242100" y="267000"/>
              <a:ext cx="8659800" cy="4609500"/>
            </a:xfrm>
            <a:prstGeom prst="rect">
              <a:avLst/>
            </a:prstGeom>
            <a:solidFill>
              <a:srgbClr val="FFFFFF">
                <a:alpha val="3137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1"/>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11"/>
            <p:cNvPicPr preferRelativeResize="0"/>
            <p:nvPr/>
          </p:nvPicPr>
          <p:blipFill rotWithShape="1">
            <a:blip r:embed="rId2">
              <a:alphaModFix/>
            </a:blip>
            <a:srcRect b="0" l="0" r="0" t="0"/>
            <a:stretch/>
          </p:blipFill>
          <p:spPr>
            <a:xfrm>
              <a:off x="-1" y="29021"/>
              <a:ext cx="9144003" cy="5085458"/>
            </a:xfrm>
            <a:prstGeom prst="rect">
              <a:avLst/>
            </a:prstGeom>
            <a:noFill/>
            <a:ln>
              <a:noFill/>
            </a:ln>
          </p:spPr>
        </p:pic>
      </p:grpSp>
      <p:pic>
        <p:nvPicPr>
          <p:cNvPr id="39" name="Google Shape;39;p11"/>
          <p:cNvPicPr preferRelativeResize="0"/>
          <p:nvPr/>
        </p:nvPicPr>
        <p:blipFill rotWithShape="1">
          <a:blip r:embed="rId3">
            <a:alphaModFix amt="35000"/>
          </a:blip>
          <a:srcRect b="5187" l="13989" r="12225" t="5197"/>
          <a:stretch/>
        </p:blipFill>
        <p:spPr>
          <a:xfrm>
            <a:off x="238796" y="267000"/>
            <a:ext cx="8659801" cy="4609500"/>
          </a:xfrm>
          <a:prstGeom prst="rect">
            <a:avLst/>
          </a:prstGeom>
          <a:noFill/>
          <a:ln cap="flat" cmpd="sng" w="9525">
            <a:solidFill>
              <a:schemeClr val="dk1"/>
            </a:solidFill>
            <a:prstDash val="solid"/>
            <a:round/>
            <a:headEnd len="sm" w="sm" type="none"/>
            <a:tailEnd len="sm" w="sm" type="none"/>
          </a:ln>
        </p:spPr>
      </p:pic>
      <p:sp>
        <p:nvSpPr>
          <p:cNvPr id="40" name="Google Shape;40;p11"/>
          <p:cNvSpPr/>
          <p:nvPr/>
        </p:nvSpPr>
        <p:spPr>
          <a:xfrm>
            <a:off x="713225" y="1567600"/>
            <a:ext cx="3542700" cy="1139400"/>
          </a:xfrm>
          <a:prstGeom prst="rect">
            <a:avLst/>
          </a:prstGeom>
          <a:solidFill>
            <a:schemeClr val="accent6"/>
          </a:solidFill>
          <a:ln cap="flat" cmpd="sng" w="9525">
            <a:solidFill>
              <a:schemeClr val="dk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11"/>
          <p:cNvGrpSpPr/>
          <p:nvPr/>
        </p:nvGrpSpPr>
        <p:grpSpPr>
          <a:xfrm>
            <a:off x="852295" y="1922030"/>
            <a:ext cx="3264462" cy="646802"/>
            <a:chOff x="1212351" y="1941329"/>
            <a:chExt cx="3264462" cy="709290"/>
          </a:xfrm>
        </p:grpSpPr>
        <p:cxnSp>
          <p:nvCxnSpPr>
            <p:cNvPr id="42" name="Google Shape;42;p11"/>
            <p:cNvCxnSpPr/>
            <p:nvPr/>
          </p:nvCxnSpPr>
          <p:spPr>
            <a:xfrm>
              <a:off x="1229913" y="1941329"/>
              <a:ext cx="3246900" cy="0"/>
            </a:xfrm>
            <a:prstGeom prst="straightConnector1">
              <a:avLst/>
            </a:prstGeom>
            <a:noFill/>
            <a:ln cap="flat" cmpd="sng" w="9525">
              <a:solidFill>
                <a:schemeClr val="dk1"/>
              </a:solidFill>
              <a:prstDash val="solid"/>
              <a:round/>
              <a:headEnd len="sm" w="sm" type="none"/>
              <a:tailEnd len="sm" w="sm" type="none"/>
            </a:ln>
          </p:spPr>
        </p:cxnSp>
        <p:cxnSp>
          <p:nvCxnSpPr>
            <p:cNvPr id="43" name="Google Shape;43;p11"/>
            <p:cNvCxnSpPr/>
            <p:nvPr/>
          </p:nvCxnSpPr>
          <p:spPr>
            <a:xfrm>
              <a:off x="1229913" y="2177759"/>
              <a:ext cx="3246900" cy="0"/>
            </a:xfrm>
            <a:prstGeom prst="straightConnector1">
              <a:avLst/>
            </a:prstGeom>
            <a:noFill/>
            <a:ln cap="flat" cmpd="sng" w="9525">
              <a:solidFill>
                <a:schemeClr val="dk1"/>
              </a:solidFill>
              <a:prstDash val="solid"/>
              <a:round/>
              <a:headEnd len="sm" w="sm" type="none"/>
              <a:tailEnd len="sm" w="sm" type="none"/>
            </a:ln>
          </p:spPr>
        </p:cxnSp>
        <p:cxnSp>
          <p:nvCxnSpPr>
            <p:cNvPr id="44" name="Google Shape;44;p11"/>
            <p:cNvCxnSpPr/>
            <p:nvPr/>
          </p:nvCxnSpPr>
          <p:spPr>
            <a:xfrm>
              <a:off x="1212351" y="2414189"/>
              <a:ext cx="3246900" cy="0"/>
            </a:xfrm>
            <a:prstGeom prst="straightConnector1">
              <a:avLst/>
            </a:prstGeom>
            <a:noFill/>
            <a:ln cap="flat" cmpd="sng" w="9525">
              <a:solidFill>
                <a:schemeClr val="dk1"/>
              </a:solidFill>
              <a:prstDash val="solid"/>
              <a:round/>
              <a:headEnd len="sm" w="sm" type="none"/>
              <a:tailEnd len="sm" w="sm" type="none"/>
            </a:ln>
          </p:spPr>
        </p:cxnSp>
        <p:cxnSp>
          <p:nvCxnSpPr>
            <p:cNvPr id="45" name="Google Shape;45;p11"/>
            <p:cNvCxnSpPr/>
            <p:nvPr/>
          </p:nvCxnSpPr>
          <p:spPr>
            <a:xfrm>
              <a:off x="1212351" y="2650619"/>
              <a:ext cx="3246900" cy="0"/>
            </a:xfrm>
            <a:prstGeom prst="straightConnector1">
              <a:avLst/>
            </a:prstGeom>
            <a:noFill/>
            <a:ln cap="flat" cmpd="sng" w="9525">
              <a:solidFill>
                <a:schemeClr val="dk1"/>
              </a:solidFill>
              <a:prstDash val="solid"/>
              <a:round/>
              <a:headEnd len="sm" w="sm" type="none"/>
              <a:tailEnd len="sm" w="sm" type="none"/>
            </a:ln>
          </p:spPr>
        </p:cxnSp>
      </p:grpSp>
      <p:grpSp>
        <p:nvGrpSpPr>
          <p:cNvPr id="46" name="Google Shape;46;p11"/>
          <p:cNvGrpSpPr/>
          <p:nvPr/>
        </p:nvGrpSpPr>
        <p:grpSpPr>
          <a:xfrm flipH="1" rot="10800000">
            <a:off x="-215771" y="-187428"/>
            <a:ext cx="9568936" cy="5517018"/>
            <a:chOff x="-209476" y="-191263"/>
            <a:chExt cx="9568936" cy="5517018"/>
          </a:xfrm>
        </p:grpSpPr>
        <p:sp>
          <p:nvSpPr>
            <p:cNvPr id="47" name="Google Shape;47;p11"/>
            <p:cNvSpPr/>
            <p:nvPr/>
          </p:nvSpPr>
          <p:spPr>
            <a:xfrm rot="-5400000">
              <a:off x="8461260" y="-191263"/>
              <a:ext cx="898200" cy="898200"/>
            </a:xfrm>
            <a:prstGeom prst="pie">
              <a:avLst>
                <a:gd fmla="val 10816320" name="adj1"/>
                <a:gd fmla="val 1620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1"/>
            <p:cNvSpPr/>
            <p:nvPr/>
          </p:nvSpPr>
          <p:spPr>
            <a:xfrm rot="5400000">
              <a:off x="-209476" y="4427555"/>
              <a:ext cx="898200" cy="898200"/>
            </a:xfrm>
            <a:prstGeom prst="pie">
              <a:avLst>
                <a:gd fmla="val 10816320"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712075" y="417025"/>
            <a:ext cx="7719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1pPr>
            <a:lvl2pPr lvl="1"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2pPr>
            <a:lvl3pPr lvl="2"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3pPr>
            <a:lvl4pPr lvl="3"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4pPr>
            <a:lvl5pPr lvl="4"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5pPr>
            <a:lvl6pPr lvl="5"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6pPr>
            <a:lvl7pPr lvl="6"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7pPr>
            <a:lvl8pPr lvl="7"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8pPr>
            <a:lvl9pPr lvl="8" marR="0" rtl="0" algn="l">
              <a:lnSpc>
                <a:spcPct val="100000"/>
              </a:lnSpc>
              <a:spcBef>
                <a:spcPts val="0"/>
              </a:spcBef>
              <a:spcAft>
                <a:spcPts val="0"/>
              </a:spcAft>
              <a:buClr>
                <a:schemeClr val="dk1"/>
              </a:buClr>
              <a:buSzPts val="3100"/>
              <a:buFont typeface="Antic Didone"/>
              <a:buNone/>
              <a:defRPr b="0" i="0" sz="3100" u="none" cap="none" strike="noStrike">
                <a:solidFill>
                  <a:schemeClr val="dk1"/>
                </a:solidFill>
                <a:latin typeface="Antic Didone"/>
                <a:ea typeface="Antic Didone"/>
                <a:cs typeface="Antic Didone"/>
                <a:sym typeface="Antic Didone"/>
              </a:defRPr>
            </a:lvl9pPr>
          </a:lstStyle>
          <a:p/>
        </p:txBody>
      </p:sp>
      <p:sp>
        <p:nvSpPr>
          <p:cNvPr id="7" name="Google Shape;7;p7"/>
          <p:cNvSpPr txBox="1"/>
          <p:nvPr>
            <p:ph idx="1" type="body"/>
          </p:nvPr>
        </p:nvSpPr>
        <p:spPr>
          <a:xfrm>
            <a:off x="712075" y="1152475"/>
            <a:ext cx="771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1pPr>
            <a:lvl2pPr indent="-317500" lvl="1" marL="9144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2pPr>
            <a:lvl3pPr indent="-317500" lvl="2" marL="13716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3pPr>
            <a:lvl4pPr indent="-317500" lvl="3" marL="18288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4pPr>
            <a:lvl5pPr indent="-317500" lvl="4" marL="22860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5pPr>
            <a:lvl6pPr indent="-317500" lvl="5" marL="27432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6pPr>
            <a:lvl7pPr indent="-317500" lvl="6" marL="32004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7pPr>
            <a:lvl8pPr indent="-317500" lvl="7" marL="36576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8pPr>
            <a:lvl9pPr indent="-317500" lvl="8" marL="4114800" marR="0" rtl="0" algn="l">
              <a:lnSpc>
                <a:spcPct val="100000"/>
              </a:lnSpc>
              <a:spcBef>
                <a:spcPts val="0"/>
              </a:spcBef>
              <a:spcAft>
                <a:spcPts val="0"/>
              </a:spcAft>
              <a:buClr>
                <a:schemeClr val="dk1"/>
              </a:buClr>
              <a:buSzPts val="1400"/>
              <a:buFont typeface="Inter"/>
              <a:buChar char="■"/>
              <a:defRPr b="0" i="0" sz="1400" u="none" cap="none" strike="noStrike">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p:nvPr/>
        </p:nvSpPr>
        <p:spPr>
          <a:xfrm>
            <a:off x="673375" y="2811000"/>
            <a:ext cx="5315400" cy="1333800"/>
          </a:xfrm>
          <a:prstGeom prst="rect">
            <a:avLst/>
          </a:prstGeom>
          <a:solidFill>
            <a:schemeClr val="accent6"/>
          </a:solidFill>
          <a:ln cap="flat" cmpd="sng" w="9525">
            <a:solidFill>
              <a:schemeClr val="dk1"/>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txBox="1"/>
          <p:nvPr/>
        </p:nvSpPr>
        <p:spPr>
          <a:xfrm>
            <a:off x="6899225" y="1166900"/>
            <a:ext cx="460500" cy="64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ntic Didone"/>
                <a:ea typeface="Antic Didone"/>
                <a:cs typeface="Antic Didone"/>
                <a:sym typeface="Antic Didone"/>
              </a:rPr>
              <a:t>$</a:t>
            </a:r>
            <a:endParaRPr b="0" i="0" sz="4200" u="none" cap="none" strike="noStrike">
              <a:solidFill>
                <a:srgbClr val="000000"/>
              </a:solidFill>
              <a:latin typeface="Antic Didone"/>
              <a:ea typeface="Antic Didone"/>
              <a:cs typeface="Antic Didone"/>
              <a:sym typeface="Antic Didone"/>
            </a:endParaRPr>
          </a:p>
        </p:txBody>
      </p:sp>
      <p:sp>
        <p:nvSpPr>
          <p:cNvPr id="55" name="Google Shape;55;p1"/>
          <p:cNvSpPr txBox="1"/>
          <p:nvPr>
            <p:ph type="ctrTitle"/>
          </p:nvPr>
        </p:nvSpPr>
        <p:spPr>
          <a:xfrm>
            <a:off x="713225" y="752100"/>
            <a:ext cx="7066500" cy="2224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US" sz="7500"/>
              <a:t>Project 4     </a:t>
            </a:r>
            <a:endParaRPr sz="7500"/>
          </a:p>
          <a:p>
            <a:pPr indent="0" lvl="0" marL="0" rtl="0" algn="l">
              <a:lnSpc>
                <a:spcPct val="90000"/>
              </a:lnSpc>
              <a:spcBef>
                <a:spcPts val="0"/>
              </a:spcBef>
              <a:spcAft>
                <a:spcPts val="0"/>
              </a:spcAft>
              <a:buSzPts val="5200"/>
              <a:buNone/>
            </a:pPr>
            <a:r>
              <a:rPr lang="en-US" sz="5200"/>
              <a:t>Cre</a:t>
            </a:r>
            <a:r>
              <a:rPr lang="en-US" sz="5200"/>
              <a:t>d</a:t>
            </a:r>
            <a:r>
              <a:rPr lang="en-US" sz="5200"/>
              <a:t>it Risk</a:t>
            </a:r>
            <a:endParaRPr sz="5200"/>
          </a:p>
        </p:txBody>
      </p:sp>
      <p:sp>
        <p:nvSpPr>
          <p:cNvPr id="56" name="Google Shape;56;p1"/>
          <p:cNvSpPr txBox="1"/>
          <p:nvPr/>
        </p:nvSpPr>
        <p:spPr>
          <a:xfrm>
            <a:off x="6899225" y="814600"/>
            <a:ext cx="5079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Date:</a:t>
            </a:r>
            <a:endParaRPr b="0" i="0" sz="1000" u="none" cap="none" strike="noStrike">
              <a:solidFill>
                <a:srgbClr val="000000"/>
              </a:solidFill>
              <a:latin typeface="Inter"/>
              <a:ea typeface="Inter"/>
              <a:cs typeface="Inter"/>
              <a:sym typeface="Inter"/>
            </a:endParaRPr>
          </a:p>
        </p:txBody>
      </p:sp>
      <p:cxnSp>
        <p:nvCxnSpPr>
          <p:cNvPr id="57" name="Google Shape;57;p1"/>
          <p:cNvCxnSpPr/>
          <p:nvPr/>
        </p:nvCxnSpPr>
        <p:spPr>
          <a:xfrm>
            <a:off x="7495425" y="1081550"/>
            <a:ext cx="1081800" cy="0"/>
          </a:xfrm>
          <a:prstGeom prst="straightConnector1">
            <a:avLst/>
          </a:prstGeom>
          <a:noFill/>
          <a:ln cap="flat" cmpd="sng" w="9525">
            <a:solidFill>
              <a:schemeClr val="dk1"/>
            </a:solidFill>
            <a:prstDash val="solid"/>
            <a:round/>
            <a:headEnd len="sm" w="sm" type="none"/>
            <a:tailEnd len="sm" w="sm" type="none"/>
          </a:ln>
        </p:spPr>
      </p:cxnSp>
      <p:grpSp>
        <p:nvGrpSpPr>
          <p:cNvPr id="58" name="Google Shape;58;p1"/>
          <p:cNvGrpSpPr/>
          <p:nvPr/>
        </p:nvGrpSpPr>
        <p:grpSpPr>
          <a:xfrm>
            <a:off x="882050" y="3199623"/>
            <a:ext cx="4898050" cy="449665"/>
            <a:chOff x="751975" y="3229771"/>
            <a:chExt cx="4898050" cy="449665"/>
          </a:xfrm>
        </p:grpSpPr>
        <p:cxnSp>
          <p:nvCxnSpPr>
            <p:cNvPr id="59" name="Google Shape;59;p1"/>
            <p:cNvCxnSpPr/>
            <p:nvPr/>
          </p:nvCxnSpPr>
          <p:spPr>
            <a:xfrm>
              <a:off x="778325" y="3229771"/>
              <a:ext cx="4871700" cy="0"/>
            </a:xfrm>
            <a:prstGeom prst="straightConnector1">
              <a:avLst/>
            </a:prstGeom>
            <a:noFill/>
            <a:ln cap="flat" cmpd="sng" w="9525">
              <a:solidFill>
                <a:schemeClr val="dk1"/>
              </a:solidFill>
              <a:prstDash val="solid"/>
              <a:round/>
              <a:headEnd len="sm" w="sm" type="none"/>
              <a:tailEnd len="sm" w="sm" type="none"/>
            </a:ln>
          </p:spPr>
        </p:cxnSp>
        <p:cxnSp>
          <p:nvCxnSpPr>
            <p:cNvPr id="60" name="Google Shape;60;p1"/>
            <p:cNvCxnSpPr/>
            <p:nvPr/>
          </p:nvCxnSpPr>
          <p:spPr>
            <a:xfrm>
              <a:off x="778325" y="3459949"/>
              <a:ext cx="4871700" cy="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1"/>
            <p:cNvCxnSpPr/>
            <p:nvPr/>
          </p:nvCxnSpPr>
          <p:spPr>
            <a:xfrm>
              <a:off x="751975" y="3679436"/>
              <a:ext cx="4871700" cy="0"/>
            </a:xfrm>
            <a:prstGeom prst="straightConnector1">
              <a:avLst/>
            </a:prstGeom>
            <a:noFill/>
            <a:ln cap="flat" cmpd="sng" w="9525">
              <a:solidFill>
                <a:schemeClr val="dk1"/>
              </a:solidFill>
              <a:prstDash val="solid"/>
              <a:round/>
              <a:headEnd len="sm" w="sm" type="none"/>
              <a:tailEnd len="sm" w="sm" type="none"/>
            </a:ln>
          </p:spPr>
        </p:cxnSp>
      </p:grpSp>
      <p:cxnSp>
        <p:nvCxnSpPr>
          <p:cNvPr id="62" name="Google Shape;62;p1"/>
          <p:cNvCxnSpPr/>
          <p:nvPr/>
        </p:nvCxnSpPr>
        <p:spPr>
          <a:xfrm>
            <a:off x="6646125" y="4404125"/>
            <a:ext cx="1931100" cy="0"/>
          </a:xfrm>
          <a:prstGeom prst="straightConnector1">
            <a:avLst/>
          </a:prstGeom>
          <a:noFill/>
          <a:ln cap="flat" cmpd="sng" w="9525">
            <a:solidFill>
              <a:schemeClr val="dk1"/>
            </a:solidFill>
            <a:prstDash val="solid"/>
            <a:round/>
            <a:headEnd len="sm" w="sm" type="none"/>
            <a:tailEnd len="sm" w="sm" type="none"/>
          </a:ln>
        </p:spPr>
      </p:cxnSp>
      <p:sp>
        <p:nvSpPr>
          <p:cNvPr id="63" name="Google Shape;63;p1"/>
          <p:cNvSpPr txBox="1"/>
          <p:nvPr/>
        </p:nvSpPr>
        <p:spPr>
          <a:xfrm>
            <a:off x="6641825" y="4480325"/>
            <a:ext cx="1931100" cy="31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Authorized Signature</a:t>
            </a:r>
            <a:endParaRPr b="0" i="0" sz="1000" u="none" cap="none" strike="noStrike">
              <a:solidFill>
                <a:srgbClr val="000000"/>
              </a:solidFill>
              <a:latin typeface="Inter"/>
              <a:ea typeface="Inter"/>
              <a:cs typeface="Inter"/>
              <a:sym typeface="Inter"/>
            </a:endParaRPr>
          </a:p>
        </p:txBody>
      </p:sp>
      <p:sp>
        <p:nvSpPr>
          <p:cNvPr id="64" name="Google Shape;64;p1"/>
          <p:cNvSpPr txBox="1"/>
          <p:nvPr/>
        </p:nvSpPr>
        <p:spPr>
          <a:xfrm>
            <a:off x="7495600" y="1625500"/>
            <a:ext cx="1081800" cy="26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DOLLARS</a:t>
            </a:r>
            <a:endParaRPr b="0" i="0" sz="1000" u="none" cap="none" strike="noStrike">
              <a:solidFill>
                <a:srgbClr val="000000"/>
              </a:solidFill>
              <a:latin typeface="Inter"/>
              <a:ea typeface="Inter"/>
              <a:cs typeface="Inter"/>
              <a:sym typeface="Inter"/>
            </a:endParaRPr>
          </a:p>
        </p:txBody>
      </p:sp>
      <p:sp>
        <p:nvSpPr>
          <p:cNvPr id="65" name="Google Shape;65;p1"/>
          <p:cNvSpPr txBox="1"/>
          <p:nvPr/>
        </p:nvSpPr>
        <p:spPr>
          <a:xfrm>
            <a:off x="7545925" y="752091"/>
            <a:ext cx="9861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Inter"/>
                <a:ea typeface="Inter"/>
                <a:cs typeface="Inter"/>
                <a:sym typeface="Inter"/>
              </a:rPr>
              <a:t>20</a:t>
            </a:r>
            <a:r>
              <a:rPr b="1" lang="en-US">
                <a:latin typeface="Inter"/>
                <a:ea typeface="Inter"/>
                <a:cs typeface="Inter"/>
                <a:sym typeface="Inter"/>
              </a:rPr>
              <a:t>24</a:t>
            </a:r>
            <a:endParaRPr b="1" i="0" sz="1400" u="none" cap="none" strike="noStrike">
              <a:solidFill>
                <a:srgbClr val="000000"/>
              </a:solidFill>
              <a:latin typeface="Inter"/>
              <a:ea typeface="Inter"/>
              <a:cs typeface="Inter"/>
              <a:sym typeface="Inter"/>
            </a:endParaRPr>
          </a:p>
        </p:txBody>
      </p:sp>
      <p:sp>
        <p:nvSpPr>
          <p:cNvPr id="66" name="Google Shape;66;p1"/>
          <p:cNvSpPr txBox="1"/>
          <p:nvPr/>
        </p:nvSpPr>
        <p:spPr>
          <a:xfrm>
            <a:off x="6646125" y="3904200"/>
            <a:ext cx="1931100" cy="42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lex Brush"/>
                <a:ea typeface="Alex Brush"/>
                <a:cs typeface="Alex Brush"/>
                <a:sym typeface="Alex Brush"/>
              </a:rPr>
              <a:t>Group two</a:t>
            </a:r>
            <a:endParaRPr b="0" i="0" sz="3000" u="none" cap="none" strike="noStrike">
              <a:solidFill>
                <a:srgbClr val="000000"/>
              </a:solidFill>
              <a:latin typeface="Alex Brush"/>
              <a:ea typeface="Alex Brush"/>
              <a:cs typeface="Alex Brush"/>
              <a:sym typeface="Alex Brush"/>
            </a:endParaRPr>
          </a:p>
        </p:txBody>
      </p:sp>
      <p:sp>
        <p:nvSpPr>
          <p:cNvPr id="67" name="Google Shape;67;p1"/>
          <p:cNvSpPr txBox="1"/>
          <p:nvPr>
            <p:ph idx="1" type="subTitle"/>
          </p:nvPr>
        </p:nvSpPr>
        <p:spPr>
          <a:xfrm>
            <a:off x="852475" y="2894124"/>
            <a:ext cx="4670700" cy="87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t>Group 2: Aaron, Karel, Mor, Whitney</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br>
              <a:rPr lang="en-US"/>
            </a:br>
            <a:br>
              <a:rPr lang="en-US"/>
            </a:br>
            <a:endParaRPr/>
          </a:p>
        </p:txBody>
      </p:sp>
      <p:sp>
        <p:nvSpPr>
          <p:cNvPr id="68" name="Google Shape;68;p1"/>
          <p:cNvSpPr txBox="1"/>
          <p:nvPr/>
        </p:nvSpPr>
        <p:spPr>
          <a:xfrm>
            <a:off x="2130000" y="4480325"/>
            <a:ext cx="1083600" cy="31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12345678</a:t>
            </a:r>
            <a:endParaRPr b="0" i="0" sz="1000" u="none" cap="none" strike="noStrike">
              <a:solidFill>
                <a:srgbClr val="000000"/>
              </a:solidFill>
              <a:latin typeface="Inter"/>
              <a:ea typeface="Inter"/>
              <a:cs typeface="Inter"/>
              <a:sym typeface="Inter"/>
            </a:endParaRPr>
          </a:p>
        </p:txBody>
      </p:sp>
      <p:sp>
        <p:nvSpPr>
          <p:cNvPr id="69" name="Google Shape;69;p1"/>
          <p:cNvSpPr txBox="1"/>
          <p:nvPr/>
        </p:nvSpPr>
        <p:spPr>
          <a:xfrm>
            <a:off x="4905175" y="4480325"/>
            <a:ext cx="1083600" cy="31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12345</a:t>
            </a:r>
            <a:endParaRPr b="0" i="0" sz="1000" u="none" cap="none" strike="noStrike">
              <a:solidFill>
                <a:srgbClr val="000000"/>
              </a:solidFill>
              <a:latin typeface="Inter"/>
              <a:ea typeface="Inter"/>
              <a:cs typeface="Inter"/>
              <a:sym typeface="Inter"/>
            </a:endParaRPr>
          </a:p>
        </p:txBody>
      </p:sp>
      <p:sp>
        <p:nvSpPr>
          <p:cNvPr id="70" name="Google Shape;70;p1"/>
          <p:cNvSpPr txBox="1"/>
          <p:nvPr/>
        </p:nvSpPr>
        <p:spPr>
          <a:xfrm>
            <a:off x="3517588" y="4480325"/>
            <a:ext cx="1083600" cy="31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Inter"/>
                <a:ea typeface="Inter"/>
                <a:cs typeface="Inter"/>
                <a:sym typeface="Inter"/>
              </a:rPr>
              <a:t>12345678</a:t>
            </a:r>
            <a:endParaRPr b="0" i="0" sz="1000" u="none" cap="none" strike="noStrike">
              <a:solidFill>
                <a:srgbClr val="000000"/>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c1db83d583_3_1"/>
          <p:cNvPicPr preferRelativeResize="0"/>
          <p:nvPr/>
        </p:nvPicPr>
        <p:blipFill>
          <a:blip r:embed="rId3">
            <a:alphaModFix/>
          </a:blip>
          <a:stretch>
            <a:fillRect/>
          </a:stretch>
        </p:blipFill>
        <p:spPr>
          <a:xfrm>
            <a:off x="979200" y="615191"/>
            <a:ext cx="7185601" cy="3913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c1db83d583_3_15"/>
          <p:cNvPicPr preferRelativeResize="0"/>
          <p:nvPr/>
        </p:nvPicPr>
        <p:blipFill>
          <a:blip r:embed="rId3">
            <a:alphaModFix/>
          </a:blip>
          <a:stretch>
            <a:fillRect/>
          </a:stretch>
        </p:blipFill>
        <p:spPr>
          <a:xfrm>
            <a:off x="1438749" y="391951"/>
            <a:ext cx="6266501" cy="4164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2c1db83d583_2_0"/>
          <p:cNvPicPr preferRelativeResize="0"/>
          <p:nvPr/>
        </p:nvPicPr>
        <p:blipFill>
          <a:blip r:embed="rId3">
            <a:alphaModFix/>
          </a:blip>
          <a:stretch>
            <a:fillRect/>
          </a:stretch>
        </p:blipFill>
        <p:spPr>
          <a:xfrm>
            <a:off x="2236650" y="468950"/>
            <a:ext cx="4670698" cy="3918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ctrTitle"/>
          </p:nvPr>
        </p:nvSpPr>
        <p:spPr>
          <a:xfrm>
            <a:off x="1470429" y="1987513"/>
            <a:ext cx="6203141" cy="2083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b="1"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1773825" y="311898"/>
            <a:ext cx="4858500" cy="12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rPr b="1" lang="en-US"/>
              <a:t>ABOUT</a:t>
            </a:r>
            <a:endParaRPr/>
          </a:p>
        </p:txBody>
      </p:sp>
      <p:sp>
        <p:nvSpPr>
          <p:cNvPr id="76" name="Google Shape;76;p2"/>
          <p:cNvSpPr txBox="1"/>
          <p:nvPr>
            <p:ph idx="1" type="subTitle"/>
          </p:nvPr>
        </p:nvSpPr>
        <p:spPr>
          <a:xfrm>
            <a:off x="860675" y="1080425"/>
            <a:ext cx="7984500" cy="1926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en-US" sz="1800"/>
              <a:t>    </a:t>
            </a:r>
            <a:r>
              <a:rPr lang="en-US" sz="1800"/>
              <a:t> </a:t>
            </a:r>
            <a:r>
              <a:rPr lang="en-US" sz="1800">
                <a:solidFill>
                  <a:srgbClr val="0D0D0D"/>
                </a:solidFill>
                <a:latin typeface="Arial"/>
                <a:ea typeface="Arial"/>
                <a:cs typeface="Arial"/>
                <a:sym typeface="Arial"/>
              </a:rPr>
              <a:t>The Credit Risk Assessment Dataset provides a comprehensive collection of anonymized data designed for the analysis and prediction of credit risk. This dataset encompasses various attributes related to individuals' financial profiles, aiming to facilitate the development and evaluation of predictive models for assessing creditworthiness.</a:t>
            </a:r>
            <a:endParaRPr sz="1800">
              <a:solidFill>
                <a:srgbClr val="0D0D0D"/>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rPr lang="en-US" sz="1800">
                <a:solidFill>
                  <a:srgbClr val="0D0D0D"/>
                </a:solidFill>
                <a:latin typeface="Arial"/>
                <a:ea typeface="Arial"/>
                <a:cs typeface="Arial"/>
                <a:sym typeface="Arial"/>
              </a:rPr>
              <a:t>Containing a diverse range of features including demographic information, credit history, loan characteristics, and other relevant financial indicators, this dataset offers a rich resource for exploring patterns and relationships crucial for effective risk management in lending practices.</a:t>
            </a:r>
            <a:endParaRPr sz="1800">
              <a:solidFill>
                <a:srgbClr val="0D0D0D"/>
              </a:solidFill>
              <a:latin typeface="Arial"/>
              <a:ea typeface="Arial"/>
              <a:cs typeface="Arial"/>
              <a:sym typeface="Arial"/>
            </a:endParaRPr>
          </a:p>
          <a:p>
            <a:pPr indent="-317500" lvl="0" marL="457200" rtl="0" algn="l">
              <a:lnSpc>
                <a:spcPct val="100000"/>
              </a:lnSpc>
              <a:spcBef>
                <a:spcPts val="0"/>
              </a:spcBef>
              <a:spcAft>
                <a:spcPts val="0"/>
              </a:spcAft>
              <a:buSzPts val="21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1955575" y="427675"/>
            <a:ext cx="4858500" cy="12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rPr b="1" lang="en-US"/>
              <a:t>PROJECT OVERVIEW </a:t>
            </a:r>
            <a:endParaRPr/>
          </a:p>
        </p:txBody>
      </p:sp>
      <p:sp>
        <p:nvSpPr>
          <p:cNvPr id="82" name="Google Shape;82;p3"/>
          <p:cNvSpPr txBox="1"/>
          <p:nvPr>
            <p:ph idx="1" type="subTitle"/>
          </p:nvPr>
        </p:nvSpPr>
        <p:spPr>
          <a:xfrm>
            <a:off x="1036750" y="1204325"/>
            <a:ext cx="7676700" cy="1879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2100"/>
              <a:buNone/>
            </a:pPr>
            <a:r>
              <a:rPr lang="en-US" sz="1800"/>
              <a:t>     The objective of this project is to develop an automated credit score classification system using deep learning and machine learning techniques to predict creditworthiness accurately. We hope this project will help financial institutions make more informed lending decisions. Stakeholders can gain </a:t>
            </a:r>
            <a:r>
              <a:rPr lang="en-US" sz="1800"/>
              <a:t>insights into factors influencing credit risk and develop robust models to enhance decision-making processes that ultimately contributes to a more effective risk management strategy and improved financial outcomes.</a:t>
            </a:r>
            <a:r>
              <a:rPr lang="en-US" sz="18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ctrTitle"/>
          </p:nvPr>
        </p:nvSpPr>
        <p:spPr>
          <a:xfrm>
            <a:off x="505839" y="281973"/>
            <a:ext cx="2110800" cy="51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b="1" lang="en-US" sz="3200"/>
              <a:t>Data Card</a:t>
            </a:r>
            <a:endParaRPr/>
          </a:p>
        </p:txBody>
      </p:sp>
      <p:pic>
        <p:nvPicPr>
          <p:cNvPr descr="A screenshot of a computer&#10;&#10;Description automatically generated" id="88" name="Google Shape;88;p4"/>
          <p:cNvPicPr preferRelativeResize="0"/>
          <p:nvPr/>
        </p:nvPicPr>
        <p:blipFill rotWithShape="1">
          <a:blip r:embed="rId3">
            <a:alphaModFix/>
          </a:blip>
          <a:srcRect b="3611" l="4903" r="7447" t="7565"/>
          <a:stretch/>
        </p:blipFill>
        <p:spPr>
          <a:xfrm>
            <a:off x="4816494" y="343135"/>
            <a:ext cx="3614739" cy="4457244"/>
          </a:xfrm>
          <a:prstGeom prst="rect">
            <a:avLst/>
          </a:prstGeom>
          <a:noFill/>
          <a:ln>
            <a:noFill/>
          </a:ln>
        </p:spPr>
      </p:pic>
      <p:sp>
        <p:nvSpPr>
          <p:cNvPr id="89" name="Google Shape;89;p4"/>
          <p:cNvSpPr txBox="1"/>
          <p:nvPr/>
        </p:nvSpPr>
        <p:spPr>
          <a:xfrm>
            <a:off x="505850" y="876625"/>
            <a:ext cx="4193100" cy="14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Key Features:</a:t>
            </a:r>
            <a:endParaRPr sz="1600">
              <a:solidFill>
                <a:srgbClr val="0D0D0D"/>
              </a:solidFill>
              <a:latin typeface="Roboto"/>
              <a:ea typeface="Roboto"/>
              <a:cs typeface="Roboto"/>
              <a:sym typeface="Roboto"/>
            </a:endParaRPr>
          </a:p>
          <a:p>
            <a:pPr indent="-330200" lvl="0" marL="457200" rtl="0" algn="l">
              <a:lnSpc>
                <a:spcPct val="115000"/>
              </a:lnSpc>
              <a:spcBef>
                <a:spcPts val="150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Demographic Information: Age, gender, marital status,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Financial History: Credit scores, past delinquencies, bankruptcy history,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Loan Characteristics: Loan amount, term, interest rate, type of loan,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Employment Details: Occupation, income level, employment history, etc.</a:t>
            </a:r>
            <a:endParaRPr sz="1600">
              <a:solidFill>
                <a:srgbClr val="0D0D0D"/>
              </a:solidFill>
              <a:latin typeface="Roboto"/>
              <a:ea typeface="Roboto"/>
              <a:cs typeface="Roboto"/>
              <a:sym typeface="Roboto"/>
            </a:endParaRPr>
          </a:p>
          <a:p>
            <a:pPr indent="-330200" lvl="0" marL="457200" rtl="0" algn="l">
              <a:lnSpc>
                <a:spcPct val="115000"/>
              </a:lnSpc>
              <a:spcBef>
                <a:spcPts val="0"/>
              </a:spcBef>
              <a:spcAft>
                <a:spcPts val="0"/>
              </a:spcAft>
              <a:buClr>
                <a:srgbClr val="0D0D0D"/>
              </a:buClr>
              <a:buSzPts val="1600"/>
              <a:buFont typeface="Roboto"/>
              <a:buChar char="●"/>
            </a:pPr>
            <a:r>
              <a:rPr lang="en-US" sz="1600">
                <a:solidFill>
                  <a:srgbClr val="0D0D0D"/>
                </a:solidFill>
                <a:latin typeface="Roboto"/>
                <a:ea typeface="Roboto"/>
                <a:cs typeface="Roboto"/>
                <a:sym typeface="Roboto"/>
              </a:rPr>
              <a:t>Additional Attributes: Asset ownership, debt-to-income ratio, repayment behavior, etc.</a:t>
            </a:r>
            <a:endParaRPr sz="1600">
              <a:solidFill>
                <a:srgbClr val="0D0D0D"/>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c1db83d583_4_0"/>
          <p:cNvPicPr preferRelativeResize="0"/>
          <p:nvPr/>
        </p:nvPicPr>
        <p:blipFill>
          <a:blip r:embed="rId3">
            <a:alphaModFix/>
          </a:blip>
          <a:stretch>
            <a:fillRect/>
          </a:stretch>
        </p:blipFill>
        <p:spPr>
          <a:xfrm>
            <a:off x="527275" y="1672000"/>
            <a:ext cx="2769225" cy="2866774"/>
          </a:xfrm>
          <a:prstGeom prst="rect">
            <a:avLst/>
          </a:prstGeom>
          <a:noFill/>
          <a:ln>
            <a:noFill/>
          </a:ln>
        </p:spPr>
      </p:pic>
      <p:pic>
        <p:nvPicPr>
          <p:cNvPr id="95" name="Google Shape;95;g2c1db83d583_4_0"/>
          <p:cNvPicPr preferRelativeResize="0"/>
          <p:nvPr/>
        </p:nvPicPr>
        <p:blipFill>
          <a:blip r:embed="rId4">
            <a:alphaModFix/>
          </a:blip>
          <a:stretch>
            <a:fillRect/>
          </a:stretch>
        </p:blipFill>
        <p:spPr>
          <a:xfrm>
            <a:off x="3367675" y="1641824"/>
            <a:ext cx="4967256" cy="2896949"/>
          </a:xfrm>
          <a:prstGeom prst="rect">
            <a:avLst/>
          </a:prstGeom>
          <a:noFill/>
          <a:ln>
            <a:noFill/>
          </a:ln>
        </p:spPr>
      </p:pic>
      <p:sp>
        <p:nvSpPr>
          <p:cNvPr id="96" name="Google Shape;96;g2c1db83d583_4_0"/>
          <p:cNvSpPr txBox="1"/>
          <p:nvPr>
            <p:ph idx="4294967295" type="title"/>
          </p:nvPr>
        </p:nvSpPr>
        <p:spPr>
          <a:xfrm>
            <a:off x="1436350" y="460425"/>
            <a:ext cx="5790900" cy="12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rPr b="1" lang="en-US" sz="3600"/>
              <a:t>Tableau Visualizations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g2c1db83d583_4_7"/>
          <p:cNvPicPr preferRelativeResize="0"/>
          <p:nvPr/>
        </p:nvPicPr>
        <p:blipFill>
          <a:blip r:embed="rId3">
            <a:alphaModFix/>
          </a:blip>
          <a:stretch>
            <a:fillRect/>
          </a:stretch>
        </p:blipFill>
        <p:spPr>
          <a:xfrm>
            <a:off x="593725" y="824750"/>
            <a:ext cx="3940776" cy="3814649"/>
          </a:xfrm>
          <a:prstGeom prst="rect">
            <a:avLst/>
          </a:prstGeom>
          <a:noFill/>
          <a:ln>
            <a:noFill/>
          </a:ln>
        </p:spPr>
      </p:pic>
      <p:pic>
        <p:nvPicPr>
          <p:cNvPr id="102" name="Google Shape;102;g2c1db83d583_4_7"/>
          <p:cNvPicPr preferRelativeResize="0"/>
          <p:nvPr/>
        </p:nvPicPr>
        <p:blipFill>
          <a:blip r:embed="rId4">
            <a:alphaModFix/>
          </a:blip>
          <a:stretch>
            <a:fillRect/>
          </a:stretch>
        </p:blipFill>
        <p:spPr>
          <a:xfrm>
            <a:off x="4919950" y="768750"/>
            <a:ext cx="3270550" cy="39266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c1db83d583_4_16"/>
          <p:cNvPicPr preferRelativeResize="0"/>
          <p:nvPr/>
        </p:nvPicPr>
        <p:blipFill>
          <a:blip r:embed="rId3">
            <a:alphaModFix/>
          </a:blip>
          <a:stretch>
            <a:fillRect/>
          </a:stretch>
        </p:blipFill>
        <p:spPr>
          <a:xfrm>
            <a:off x="864675" y="607225"/>
            <a:ext cx="7315450" cy="39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c1db83d583_4_22"/>
          <p:cNvPicPr preferRelativeResize="0"/>
          <p:nvPr/>
        </p:nvPicPr>
        <p:blipFill>
          <a:blip r:embed="rId3">
            <a:alphaModFix/>
          </a:blip>
          <a:stretch>
            <a:fillRect/>
          </a:stretch>
        </p:blipFill>
        <p:spPr>
          <a:xfrm>
            <a:off x="905438" y="706000"/>
            <a:ext cx="7333125" cy="394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c1db83d583_3_8"/>
          <p:cNvPicPr preferRelativeResize="0"/>
          <p:nvPr/>
        </p:nvPicPr>
        <p:blipFill>
          <a:blip r:embed="rId3">
            <a:alphaModFix/>
          </a:blip>
          <a:stretch>
            <a:fillRect/>
          </a:stretch>
        </p:blipFill>
        <p:spPr>
          <a:xfrm>
            <a:off x="1480700" y="3700174"/>
            <a:ext cx="6182601" cy="966900"/>
          </a:xfrm>
          <a:prstGeom prst="rect">
            <a:avLst/>
          </a:prstGeom>
          <a:noFill/>
          <a:ln>
            <a:noFill/>
          </a:ln>
        </p:spPr>
      </p:pic>
      <p:pic>
        <p:nvPicPr>
          <p:cNvPr id="118" name="Google Shape;118;g2c1db83d583_3_8"/>
          <p:cNvPicPr preferRelativeResize="0"/>
          <p:nvPr/>
        </p:nvPicPr>
        <p:blipFill>
          <a:blip r:embed="rId4">
            <a:alphaModFix/>
          </a:blip>
          <a:stretch>
            <a:fillRect/>
          </a:stretch>
        </p:blipFill>
        <p:spPr>
          <a:xfrm>
            <a:off x="2353925" y="385600"/>
            <a:ext cx="4436150" cy="30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nk Loan Consulting Toolkit by Slidesgo">
  <a:themeElements>
    <a:clrScheme name="Simple Light">
      <a:dk1>
        <a:srgbClr val="000000"/>
      </a:dk1>
      <a:lt1>
        <a:srgbClr val="C7943E"/>
      </a:lt1>
      <a:dk2>
        <a:srgbClr val="F8CE86"/>
      </a:dk2>
      <a:lt2>
        <a:srgbClr val="7CCEC1"/>
      </a:lt2>
      <a:accent1>
        <a:srgbClr val="AFFBF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