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79" r:id="rId20"/>
    <p:sldId id="283" r:id="rId21"/>
    <p:sldId id="284" r:id="rId22"/>
    <p:sldId id="280" r:id="rId23"/>
    <p:sldId id="281" r:id="rId24"/>
    <p:sldId id="286" r:id="rId25"/>
    <p:sldId id="289" r:id="rId26"/>
    <p:sldId id="285" r:id="rId27"/>
    <p:sldId id="290" r:id="rId28"/>
    <p:sldId id="287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423F5-F636-4F8D-8C93-CA00FBEE23CC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229350"/>
            <a:ext cx="2348089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en-US" sz="2800" cap="none" dirty="0" smtClean="0"/>
              <a:t>Analysis and Mitigation of Radiation Induced Errors In Modern Circuits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 Proposal</a:t>
            </a:r>
          </a:p>
          <a:p>
            <a:r>
              <a:rPr lang="en-US" dirty="0" smtClean="0"/>
              <a:t>Adam Watkins</a:t>
            </a:r>
          </a:p>
          <a:p>
            <a:r>
              <a:rPr lang="en-US" dirty="0" smtClean="0"/>
              <a:t>Advisor: Spyros </a:t>
            </a:r>
            <a:r>
              <a:rPr lang="en-US" dirty="0" err="1" smtClean="0"/>
              <a:t>Tragoudas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Existing DNU Tolerant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5824" y="1417638"/>
            <a:ext cx="8077200" cy="4525963"/>
          </a:xfrm>
        </p:spPr>
        <p:txBody>
          <a:bodyPr/>
          <a:lstStyle/>
          <a:p>
            <a:r>
              <a:rPr lang="en-US" sz="2400" dirty="0"/>
              <a:t>F</a:t>
            </a:r>
            <a:r>
              <a:rPr lang="en-US" sz="2400" dirty="0" smtClean="0"/>
              <a:t>irst DNU tolerant design proposed is the DNCS </a:t>
            </a:r>
          </a:p>
          <a:p>
            <a:pPr lvl="1"/>
            <a:r>
              <a:rPr lang="en-US" sz="2400" dirty="0" smtClean="0"/>
              <a:t>Uses two DICE latches and a Muller c-element</a:t>
            </a:r>
          </a:p>
          <a:p>
            <a:r>
              <a:rPr lang="en-US" sz="2400" dirty="0" smtClean="0"/>
              <a:t>Another design is the interception latch</a:t>
            </a:r>
          </a:p>
          <a:p>
            <a:pPr lvl="1"/>
            <a:r>
              <a:rPr lang="en-US" sz="2400" dirty="0" smtClean="0"/>
              <a:t>Uses c-elements connected in a loop</a:t>
            </a:r>
          </a:p>
          <a:p>
            <a:r>
              <a:rPr lang="en-US" sz="2400" dirty="0" smtClean="0"/>
              <a:t>Existing most efficient design is the HSMUF</a:t>
            </a:r>
          </a:p>
          <a:p>
            <a:pPr lvl="1"/>
            <a:r>
              <a:rPr lang="en-US" sz="2400" dirty="0" smtClean="0"/>
              <a:t>Uses an extended DICE element with nodes connected to a Muller c-element</a:t>
            </a:r>
          </a:p>
          <a:p>
            <a:r>
              <a:rPr lang="en-US" sz="2400" dirty="0" smtClean="0"/>
              <a:t>These designs move to a high impedance state after a DNU which limits their applicability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Clock Gating in DNU Tolerant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93837"/>
            <a:ext cx="5943600" cy="4525963"/>
          </a:xfrm>
        </p:spPr>
        <p:txBody>
          <a:bodyPr/>
          <a:lstStyle/>
          <a:p>
            <a:r>
              <a:rPr lang="en-US" sz="2400" dirty="0" smtClean="0"/>
              <a:t>Clock gating – shut off the clock to </a:t>
            </a:r>
            <a:r>
              <a:rPr lang="en-US" sz="2400" smtClean="0"/>
              <a:t>save </a:t>
            </a:r>
            <a:r>
              <a:rPr lang="en-US" sz="2400" smtClean="0"/>
              <a:t>power</a:t>
            </a:r>
            <a:endParaRPr lang="en-US" sz="2400" dirty="0" smtClean="0"/>
          </a:p>
          <a:p>
            <a:r>
              <a:rPr lang="en-US" sz="2400" dirty="0" smtClean="0"/>
              <a:t>Latches with high impedance states after a DNU may lose their value if gated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reviously a </a:t>
            </a:r>
            <a:r>
              <a:rPr lang="en-US" sz="2400" dirty="0"/>
              <a:t>weak keeper on the </a:t>
            </a:r>
            <a:r>
              <a:rPr lang="en-US" sz="2400" dirty="0" smtClean="0"/>
              <a:t>output used </a:t>
            </a:r>
            <a:r>
              <a:rPr lang="en-US" sz="2400" dirty="0"/>
              <a:t>to hold the value for clock </a:t>
            </a:r>
            <a:r>
              <a:rPr lang="en-US" sz="2400" dirty="0" smtClean="0"/>
              <a:t>gating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as a high cost in power, delay and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33600"/>
            <a:ext cx="2485128" cy="2321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1328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C-element with a weak keeper on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latch designs can tolerate both SEUs and DNUs</a:t>
            </a:r>
          </a:p>
          <a:p>
            <a:r>
              <a:rPr lang="en-US" dirty="0" smtClean="0"/>
              <a:t>Many of these designs do not function well when clock gating is used</a:t>
            </a:r>
          </a:p>
          <a:p>
            <a:r>
              <a:rPr lang="en-US" dirty="0"/>
              <a:t>U</a:t>
            </a:r>
            <a:r>
              <a:rPr lang="en-US" dirty="0" smtClean="0"/>
              <a:t>se of a weak keeper leads to high delay, power and area costs</a:t>
            </a:r>
          </a:p>
          <a:p>
            <a:r>
              <a:rPr lang="en-US" dirty="0" smtClean="0"/>
              <a:t>It is proposed to develop a DNU tolerant latch suitable for clock gating</a:t>
            </a:r>
          </a:p>
          <a:p>
            <a:r>
              <a:rPr lang="en-US" dirty="0" smtClean="0"/>
              <a:t>The design will not use a weak keeper</a:t>
            </a:r>
          </a:p>
          <a:p>
            <a:r>
              <a:rPr lang="en-US" dirty="0" smtClean="0"/>
              <a:t>Reliability will be ensured through recovery of all nodes after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Soft Error Simulators</a:t>
            </a:r>
          </a:p>
          <a:p>
            <a:r>
              <a:rPr lang="en-US" dirty="0"/>
              <a:t>Transient Pulse Shape </a:t>
            </a:r>
            <a:r>
              <a:rPr lang="en-US" dirty="0" smtClean="0"/>
              <a:t>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focuses on discussing current soft error simulators</a:t>
            </a:r>
          </a:p>
          <a:p>
            <a:r>
              <a:rPr lang="en-US" dirty="0" smtClean="0"/>
              <a:t>They calculate the soft error rate of a circuit</a:t>
            </a:r>
          </a:p>
          <a:p>
            <a:r>
              <a:rPr lang="en-US" dirty="0" smtClean="0"/>
              <a:t>Has proven to be a difficult problem</a:t>
            </a:r>
          </a:p>
          <a:p>
            <a:r>
              <a:rPr lang="en-US" dirty="0" smtClean="0"/>
              <a:t>Existing simulators focus on accurate estimation of the logical effect </a:t>
            </a:r>
          </a:p>
          <a:p>
            <a:r>
              <a:rPr lang="en-US" dirty="0" smtClean="0"/>
              <a:t>Many of them suffer from memory blow up or excessive simulation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Goal of soft error simulation is to calculate the soft error rate (SER)</a:t>
            </a:r>
          </a:p>
          <a:p>
            <a:pPr lvl="1"/>
            <a:r>
              <a:rPr lang="en-US" dirty="0" smtClean="0"/>
              <a:t>SER = P(e) *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eff</a:t>
            </a:r>
            <a:r>
              <a:rPr lang="en-US" dirty="0" smtClean="0"/>
              <a:t> *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eff</a:t>
            </a:r>
            <a:r>
              <a:rPr lang="en-US" dirty="0" smtClean="0"/>
              <a:t> * A</a:t>
            </a:r>
          </a:p>
          <a:p>
            <a:pPr lvl="1"/>
            <a:r>
              <a:rPr lang="en-US" dirty="0" smtClean="0"/>
              <a:t>P(e) – probability of an error on an output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eff</a:t>
            </a:r>
            <a:r>
              <a:rPr lang="en-US" baseline="-25000" dirty="0" smtClean="0"/>
              <a:t> </a:t>
            </a:r>
            <a:r>
              <a:rPr lang="en-US" dirty="0" smtClean="0"/>
              <a:t> - effective particle concentration 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eff</a:t>
            </a:r>
            <a:r>
              <a:rPr lang="en-US" baseline="-25000" dirty="0" smtClean="0"/>
              <a:t>  </a:t>
            </a:r>
            <a:r>
              <a:rPr lang="en-US" dirty="0" smtClean="0"/>
              <a:t>- probability of particle hitting sensitive region</a:t>
            </a:r>
          </a:p>
          <a:p>
            <a:pPr lvl="1"/>
            <a:r>
              <a:rPr lang="en-US" dirty="0" smtClean="0"/>
              <a:t>A – area of the circuit</a:t>
            </a:r>
          </a:p>
          <a:p>
            <a:r>
              <a:rPr lang="en-US" dirty="0" smtClean="0"/>
              <a:t>P(e) is difficult to attain due to computational complexity</a:t>
            </a:r>
          </a:p>
          <a:p>
            <a:r>
              <a:rPr lang="en-US" dirty="0" smtClean="0"/>
              <a:t>Can be attained empirically</a:t>
            </a:r>
          </a:p>
          <a:p>
            <a:pPr lvl="1"/>
            <a:r>
              <a:rPr lang="en-US" dirty="0" smtClean="0"/>
              <a:t>Requires testing at a particle accelerator</a:t>
            </a:r>
          </a:p>
          <a:p>
            <a:pPr lvl="1"/>
            <a:r>
              <a:rPr lang="en-US" dirty="0" smtClean="0"/>
              <a:t>The circuit must be fabricated</a:t>
            </a:r>
          </a:p>
          <a:p>
            <a:r>
              <a:rPr lang="en-US" dirty="0" smtClean="0"/>
              <a:t>Leads to a need for accurate and fast simulators</a:t>
            </a:r>
          </a:p>
        </p:txBody>
      </p:sp>
    </p:spTree>
    <p:extLst>
      <p:ext uri="{BB962C8B-B14F-4D97-AF65-F5344CB8AC3E}">
        <p14:creationId xmlns:p14="http://schemas.microsoft.com/office/powerpoint/2010/main" val="2408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of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Increasing error rates has led to increased errors in combinational circuits</a:t>
            </a:r>
          </a:p>
          <a:p>
            <a:r>
              <a:rPr lang="en-US" dirty="0" smtClean="0"/>
              <a:t>Implies that simulators must consider the error in these circuits</a:t>
            </a:r>
          </a:p>
          <a:p>
            <a:r>
              <a:rPr lang="en-US" dirty="0" smtClean="0"/>
              <a:t>Difficult due to 3 masking factors</a:t>
            </a:r>
          </a:p>
          <a:p>
            <a:pPr lvl="1"/>
            <a:r>
              <a:rPr lang="en-US" dirty="0" smtClean="0"/>
              <a:t>Electrical Masking – pulse is attenuated by the gate’s transfer function</a:t>
            </a:r>
          </a:p>
          <a:p>
            <a:pPr lvl="1"/>
            <a:r>
              <a:rPr lang="en-US" dirty="0" smtClean="0"/>
              <a:t>Logical Masking – the “1s” and “0s” from the input pattern mask the pulse</a:t>
            </a:r>
          </a:p>
          <a:p>
            <a:pPr lvl="1"/>
            <a:r>
              <a:rPr lang="en-US" dirty="0" smtClean="0"/>
              <a:t>Temporal Masking – pulse does not meet set up and hold time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5360" r="2411" b="3378"/>
          <a:stretch/>
        </p:blipFill>
        <p:spPr>
          <a:xfrm>
            <a:off x="76200" y="4642892"/>
            <a:ext cx="6553200" cy="185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simulation consists of 3 parts</a:t>
            </a:r>
          </a:p>
          <a:p>
            <a:r>
              <a:rPr lang="en-US" dirty="0" smtClean="0"/>
              <a:t>Pulse Injection – an equation is used to relate the injected charge to a pulse</a:t>
            </a:r>
          </a:p>
          <a:p>
            <a:r>
              <a:rPr lang="en-US" dirty="0" smtClean="0"/>
              <a:t>Pulse Propagation – pulse is propagated through the circuit</a:t>
            </a:r>
          </a:p>
          <a:p>
            <a:r>
              <a:rPr lang="en-US" dirty="0" smtClean="0"/>
              <a:t>Latching Evaluation – it is determined at the output device if the pulse is stored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44283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Borrowed From: </a:t>
            </a:r>
            <a:r>
              <a:rPr lang="en-US" sz="1000" dirty="0" err="1" smtClean="0"/>
              <a:t>Mitra</a:t>
            </a:r>
            <a:r>
              <a:rPr lang="en-US" sz="1000" dirty="0" smtClean="0"/>
              <a:t> et al,  Robust </a:t>
            </a:r>
            <a:r>
              <a:rPr lang="en-US" sz="1000" dirty="0"/>
              <a:t>System Design with Built-In Soft-Error </a:t>
            </a:r>
            <a:r>
              <a:rPr lang="en-US" sz="1000" dirty="0" smtClean="0"/>
              <a:t>Resilience,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58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Event Transients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 smtClean="0"/>
              <a:t>Multiple Event Transient (MET) – a single particle strikes two or more cells causing multiple transients</a:t>
            </a:r>
          </a:p>
          <a:p>
            <a:r>
              <a:rPr lang="en-US" dirty="0" smtClean="0"/>
              <a:t>Further complicates the problem due to pulse merging</a:t>
            </a:r>
          </a:p>
          <a:p>
            <a:r>
              <a:rPr lang="en-US" dirty="0" smtClean="0"/>
              <a:t>Logical masking</a:t>
            </a:r>
          </a:p>
          <a:p>
            <a:pPr lvl="1"/>
            <a:r>
              <a:rPr lang="en-US" dirty="0" smtClean="0"/>
              <a:t>The correlation between the propagation functions must be considered</a:t>
            </a:r>
          </a:p>
          <a:p>
            <a:r>
              <a:rPr lang="en-US" dirty="0" smtClean="0"/>
              <a:t>Electrical masking</a:t>
            </a:r>
          </a:p>
          <a:p>
            <a:pPr lvl="1"/>
            <a:r>
              <a:rPr lang="en-US" dirty="0" smtClean="0"/>
              <a:t>Multiple pulses may arrive at a gate simultaneously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76800"/>
            <a:ext cx="3508586" cy="1848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5943600"/>
            <a:ext cx="356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MET generated within a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Soft Error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Rate Analysis (SERA) Methodology</a:t>
            </a:r>
          </a:p>
          <a:p>
            <a:pPr lvl="1"/>
            <a:r>
              <a:rPr lang="en-US" dirty="0" smtClean="0"/>
              <a:t>Estimates the SER through probabilistic arguments</a:t>
            </a:r>
          </a:p>
          <a:p>
            <a:pPr lvl="1"/>
            <a:r>
              <a:rPr lang="en-US" dirty="0" smtClean="0"/>
              <a:t>Relies on the use of random input patterns</a:t>
            </a:r>
          </a:p>
          <a:p>
            <a:pPr lvl="1"/>
            <a:r>
              <a:rPr lang="en-US" dirty="0" smtClean="0"/>
              <a:t>Uses simple electrical masking models</a:t>
            </a:r>
          </a:p>
          <a:p>
            <a:pPr lvl="1"/>
            <a:r>
              <a:rPr lang="en-US" dirty="0" smtClean="0"/>
              <a:t>Does not consider convergent pulses</a:t>
            </a:r>
          </a:p>
          <a:p>
            <a:r>
              <a:rPr lang="en-US" dirty="0" smtClean="0"/>
              <a:t>Correlation Error Propagation (CEP)</a:t>
            </a:r>
          </a:p>
          <a:p>
            <a:pPr lvl="1"/>
            <a:r>
              <a:rPr lang="en-US" dirty="0" smtClean="0"/>
              <a:t>Determines the logical masking effect using the correlation coefficient methodology (CCM)</a:t>
            </a:r>
          </a:p>
          <a:p>
            <a:pPr lvl="2"/>
            <a:r>
              <a:rPr lang="en-US" dirty="0" smtClean="0"/>
              <a:t>CCM – determines the signal probabilities using standard probabilistic arguments with an additional correlation factor</a:t>
            </a:r>
          </a:p>
          <a:p>
            <a:pPr lvl="1"/>
            <a:r>
              <a:rPr lang="en-US" dirty="0" smtClean="0"/>
              <a:t>Uses probabilistic models to determine the SER</a:t>
            </a:r>
          </a:p>
          <a:p>
            <a:pPr lvl="1"/>
            <a:r>
              <a:rPr lang="en-US" dirty="0" smtClean="0"/>
              <a:t>Simple electrical masking calculation</a:t>
            </a:r>
          </a:p>
          <a:p>
            <a:pPr lvl="1"/>
            <a:r>
              <a:rPr lang="en-US" dirty="0" smtClean="0"/>
              <a:t>Considers METs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dirty="0"/>
              <a:t>Soft Error </a:t>
            </a:r>
            <a:r>
              <a:rPr lang="en-US" dirty="0" smtClean="0"/>
              <a:t>Simulators</a:t>
            </a:r>
          </a:p>
          <a:p>
            <a:r>
              <a:rPr lang="en-US" dirty="0" smtClean="0"/>
              <a:t>Transient Pulse Shape Approximation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7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Soft Error Simulators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Analysis of Soft Error Susceptibility (FASER)</a:t>
            </a:r>
          </a:p>
          <a:p>
            <a:pPr lvl="1"/>
            <a:r>
              <a:rPr lang="en-US" dirty="0" smtClean="0"/>
              <a:t>Uses binary decision diagrams (BDDs) for logical masking</a:t>
            </a:r>
          </a:p>
          <a:p>
            <a:pPr lvl="1"/>
            <a:r>
              <a:rPr lang="en-US" dirty="0" smtClean="0"/>
              <a:t>Applies partitioning to reduce simulation time</a:t>
            </a:r>
          </a:p>
          <a:p>
            <a:pPr lvl="1"/>
            <a:r>
              <a:rPr lang="en-US" dirty="0" smtClean="0"/>
              <a:t>Electrical masking considered using a simple square shape</a:t>
            </a:r>
          </a:p>
          <a:p>
            <a:pPr lvl="1"/>
            <a:r>
              <a:rPr lang="en-US" dirty="0" smtClean="0"/>
              <a:t>Multiple events are not considered</a:t>
            </a:r>
          </a:p>
          <a:p>
            <a:r>
              <a:rPr lang="en-US" dirty="0" smtClean="0"/>
              <a:t>Modeling and Reduction of Soft Errors in Combinational Circuits (MARS-C)</a:t>
            </a:r>
          </a:p>
          <a:p>
            <a:pPr lvl="1"/>
            <a:r>
              <a:rPr lang="en-US" dirty="0" smtClean="0"/>
              <a:t>Uses BDDs to find logic functions – stored in algebraic decision diagrams (ADDs)</a:t>
            </a:r>
          </a:p>
          <a:p>
            <a:pPr lvl="1"/>
            <a:r>
              <a:rPr lang="en-US" dirty="0" smtClean="0"/>
              <a:t>Capable of simulating many pulses concurrently</a:t>
            </a:r>
          </a:p>
          <a:p>
            <a:pPr lvl="1"/>
            <a:r>
              <a:rPr lang="en-US" dirty="0" smtClean="0"/>
              <a:t>Only considers pulse width and magnitude for electrical masking</a:t>
            </a:r>
          </a:p>
          <a:p>
            <a:pPr lvl="1"/>
            <a:r>
              <a:rPr lang="en-US" dirty="0" smtClean="0"/>
              <a:t>Vulnerable to BDD size blow up</a:t>
            </a:r>
          </a:p>
          <a:p>
            <a:pPr lvl="1"/>
            <a:r>
              <a:rPr lang="en-US" dirty="0" smtClean="0"/>
              <a:t>Can consider METs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soft error simulators use inaccurate electrical masking models</a:t>
            </a:r>
          </a:p>
          <a:p>
            <a:r>
              <a:rPr lang="en-US" dirty="0" smtClean="0"/>
              <a:t>They are unable to consider METs accurately</a:t>
            </a:r>
          </a:p>
          <a:p>
            <a:r>
              <a:rPr lang="en-US" dirty="0" smtClean="0"/>
              <a:t>Many of them are susceptible to memory blow up or long execution times</a:t>
            </a:r>
          </a:p>
          <a:p>
            <a:r>
              <a:rPr lang="en-US" dirty="0" smtClean="0"/>
              <a:t>It is proposed to develop a simulator that uses partitioning and BDDs to determine logical masking</a:t>
            </a:r>
          </a:p>
          <a:p>
            <a:r>
              <a:rPr lang="en-US" dirty="0" smtClean="0"/>
              <a:t>Proposed simulator will also use an accurate model for electrical attenuation</a:t>
            </a:r>
          </a:p>
        </p:txBody>
      </p:sp>
    </p:spTree>
    <p:extLst>
      <p:ext uri="{BB962C8B-B14F-4D97-AF65-F5344CB8AC3E}">
        <p14:creationId xmlns:p14="http://schemas.microsoft.com/office/powerpoint/2010/main" val="202275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Soft Error Tolerant Latches</a:t>
            </a:r>
          </a:p>
          <a:p>
            <a:r>
              <a:rPr lang="en-US" dirty="0"/>
              <a:t>Soft Error </a:t>
            </a:r>
            <a:r>
              <a:rPr lang="en-US" dirty="0" smtClean="0"/>
              <a:t>Simulators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Transient Pulse Shape 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Transient Pulse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focuses on estimating the pulse shape in combinational circuits</a:t>
            </a:r>
          </a:p>
          <a:p>
            <a:r>
              <a:rPr lang="en-US" dirty="0" smtClean="0"/>
              <a:t>Accurate pulse shape estimation is important</a:t>
            </a:r>
          </a:p>
          <a:p>
            <a:r>
              <a:rPr lang="en-US" dirty="0" smtClean="0"/>
              <a:t>Most existing pulse approximation methods only consider one pulse arriving on a gate</a:t>
            </a:r>
          </a:p>
          <a:p>
            <a:r>
              <a:rPr lang="en-US" dirty="0" smtClean="0"/>
              <a:t>Additionally most only use simple square or trapezoidal approximation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Transient Pulse </a:t>
            </a:r>
            <a:r>
              <a:rPr lang="en-US" dirty="0" smtClean="0"/>
              <a:t>Propagation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800"/>
          </a:xfrm>
        </p:spPr>
        <p:txBody>
          <a:bodyPr/>
          <a:lstStyle/>
          <a:p>
            <a:r>
              <a:rPr lang="en-US" dirty="0" smtClean="0"/>
              <a:t>Pulses are generated at a gate</a:t>
            </a:r>
          </a:p>
          <a:p>
            <a:r>
              <a:rPr lang="en-US" dirty="0" smtClean="0"/>
              <a:t>May be propagated to a primary output</a:t>
            </a:r>
          </a:p>
          <a:p>
            <a:r>
              <a:rPr lang="en-US" dirty="0" smtClean="0"/>
              <a:t>If all inputs are non-controlling, it </a:t>
            </a:r>
            <a:r>
              <a:rPr lang="en-US" smtClean="0"/>
              <a:t>will prop</a:t>
            </a:r>
            <a:endParaRPr lang="en-US" dirty="0" smtClean="0"/>
          </a:p>
          <a:p>
            <a:r>
              <a:rPr lang="en-US" dirty="0" smtClean="0"/>
              <a:t>A standard pulse has linear and non linear parts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1" y="3469784"/>
            <a:ext cx="304799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8135" y="575578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typical transient pulse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5129"/>
            <a:ext cx="2324440" cy="2487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0533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for pulse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Event Transients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Increase in the occurrence of METs lead to more pulses</a:t>
            </a:r>
          </a:p>
          <a:p>
            <a:r>
              <a:rPr lang="en-US" dirty="0" smtClean="0"/>
              <a:t>Many pulses may arrive at a gate simultaneously</a:t>
            </a:r>
          </a:p>
          <a:p>
            <a:r>
              <a:rPr lang="en-US" dirty="0" smtClean="0"/>
              <a:t>Creates more propagation cases</a:t>
            </a:r>
          </a:p>
          <a:p>
            <a:r>
              <a:rPr lang="en-US" dirty="0" smtClean="0"/>
              <a:t>Assume two pulses arrive at a AND gate</a:t>
            </a:r>
          </a:p>
          <a:p>
            <a:r>
              <a:rPr lang="en-US" dirty="0" smtClean="0"/>
              <a:t>Leads to 3 cases</a:t>
            </a:r>
          </a:p>
          <a:p>
            <a:pPr lvl="1"/>
            <a:r>
              <a:rPr lang="en-US" dirty="0" smtClean="0"/>
              <a:t>Pulse on (a) propagates</a:t>
            </a:r>
          </a:p>
          <a:p>
            <a:pPr lvl="1"/>
            <a:r>
              <a:rPr lang="en-US" dirty="0" smtClean="0"/>
              <a:t>Pulse on (b) propagates</a:t>
            </a:r>
          </a:p>
          <a:p>
            <a:pPr lvl="1"/>
            <a:r>
              <a:rPr lang="en-US" dirty="0" smtClean="0"/>
              <a:t>Both (a) and (b) propagate</a:t>
            </a:r>
          </a:p>
          <a:p>
            <a:r>
              <a:rPr lang="en-US" dirty="0" smtClean="0"/>
              <a:t>Number of cases increase exponentially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59" y="2133600"/>
            <a:ext cx="4133978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5113" y="4483519"/>
            <a:ext cx="421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propagation cases for a 2 input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66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Existing Pulse Approximation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is square approximation</a:t>
            </a:r>
          </a:p>
          <a:p>
            <a:pPr lvl="1"/>
            <a:r>
              <a:rPr lang="en-US" dirty="0" smtClean="0"/>
              <a:t>Has one parameter – the width</a:t>
            </a:r>
          </a:p>
          <a:p>
            <a:pPr lvl="1"/>
            <a:r>
              <a:rPr lang="en-US" dirty="0" smtClean="0"/>
              <a:t>Calculated from the gate delay</a:t>
            </a:r>
          </a:p>
          <a:p>
            <a:pPr lvl="1"/>
            <a:r>
              <a:rPr lang="en-US" dirty="0" smtClean="0"/>
              <a:t>Very fast and simple</a:t>
            </a:r>
          </a:p>
          <a:p>
            <a:pPr lvl="1"/>
            <a:r>
              <a:rPr lang="en-US" dirty="0" smtClean="0"/>
              <a:t>Not accurate</a:t>
            </a:r>
          </a:p>
          <a:p>
            <a:pPr lvl="1"/>
            <a:r>
              <a:rPr lang="en-US" dirty="0" smtClean="0"/>
              <a:t>Can consider METs by superimposing the inputs pulses</a:t>
            </a:r>
          </a:p>
          <a:p>
            <a:r>
              <a:rPr lang="en-US" dirty="0" smtClean="0"/>
              <a:t>Trapezoidal Approximation</a:t>
            </a:r>
          </a:p>
          <a:p>
            <a:pPr lvl="1"/>
            <a:r>
              <a:rPr lang="en-US" dirty="0" smtClean="0"/>
              <a:t>Has three parameters – rising slope, falling slope and width</a:t>
            </a:r>
          </a:p>
          <a:p>
            <a:pPr lvl="1"/>
            <a:r>
              <a:rPr lang="en-US" dirty="0" smtClean="0"/>
              <a:t>Determined from input pulse parameters</a:t>
            </a:r>
          </a:p>
          <a:p>
            <a:pPr lvl="1"/>
            <a:r>
              <a:rPr lang="en-US" dirty="0" smtClean="0"/>
              <a:t>Fast and simple</a:t>
            </a:r>
          </a:p>
          <a:p>
            <a:pPr lvl="1"/>
            <a:r>
              <a:rPr lang="en-US" dirty="0" smtClean="0"/>
              <a:t>Does not consider the non-linear parts of the circuit</a:t>
            </a:r>
          </a:p>
          <a:p>
            <a:pPr lvl="1"/>
            <a:r>
              <a:rPr lang="en-US" dirty="0" smtClean="0"/>
              <a:t>Not suitable for METs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Existing Pulse Approximation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Approximation to Distribution Functions</a:t>
            </a:r>
          </a:p>
          <a:p>
            <a:pPr lvl="1"/>
            <a:r>
              <a:rPr lang="en-US" dirty="0" smtClean="0"/>
              <a:t>Can fit to non-linear parts of the pulse shape</a:t>
            </a:r>
          </a:p>
          <a:p>
            <a:pPr lvl="1"/>
            <a:r>
              <a:rPr lang="en-US" dirty="0" smtClean="0"/>
              <a:t>Uses pre-characterized parameters</a:t>
            </a:r>
          </a:p>
          <a:p>
            <a:pPr lvl="1"/>
            <a:r>
              <a:rPr lang="en-US" dirty="0" smtClean="0"/>
              <a:t>Fast and relatively accurate </a:t>
            </a:r>
          </a:p>
          <a:p>
            <a:pPr lvl="1"/>
            <a:r>
              <a:rPr lang="en-US" dirty="0" smtClean="0"/>
              <a:t>Limited in possible pulse shapes</a:t>
            </a:r>
          </a:p>
          <a:p>
            <a:pPr lvl="1"/>
            <a:r>
              <a:rPr lang="en-US" dirty="0" smtClean="0"/>
              <a:t>Not suitable for METs</a:t>
            </a:r>
          </a:p>
          <a:p>
            <a:r>
              <a:rPr lang="en-US" dirty="0" smtClean="0"/>
              <a:t>Equivalent Circuit Approximation</a:t>
            </a:r>
          </a:p>
          <a:p>
            <a:pPr lvl="1"/>
            <a:r>
              <a:rPr lang="en-US" dirty="0" smtClean="0"/>
              <a:t>Uses an equation derived from equivalent circuit</a:t>
            </a:r>
          </a:p>
          <a:p>
            <a:pPr lvl="1"/>
            <a:r>
              <a:rPr lang="en-US" dirty="0" smtClean="0"/>
              <a:t>Iterates through a series of points to form pulse shape</a:t>
            </a:r>
          </a:p>
          <a:p>
            <a:pPr lvl="1"/>
            <a:r>
              <a:rPr lang="en-US" dirty="0" smtClean="0"/>
              <a:t>Fits to output pulse using pre-characterized look up tables</a:t>
            </a:r>
          </a:p>
          <a:p>
            <a:pPr lvl="1"/>
            <a:r>
              <a:rPr lang="en-US" dirty="0" smtClean="0"/>
              <a:t>Slower but much more accurate</a:t>
            </a:r>
          </a:p>
          <a:p>
            <a:pPr lvl="1"/>
            <a:r>
              <a:rPr lang="en-US" dirty="0" smtClean="0"/>
              <a:t>Existing methods do not consider METs</a:t>
            </a:r>
            <a:endParaRPr lang="en-US" dirty="0"/>
          </a:p>
        </p:txBody>
      </p:sp>
      <p:pic>
        <p:nvPicPr>
          <p:cNvPr id="4" name="Picture 3" descr="result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263134"/>
            <a:ext cx="3048000" cy="2281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34015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to Weibull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63137"/>
            <a:ext cx="2564764" cy="192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1300" y="5586202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Circuit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 simulation requires accurate approximation of pulse attenuation</a:t>
            </a:r>
          </a:p>
          <a:p>
            <a:r>
              <a:rPr lang="en-US" dirty="0" smtClean="0"/>
              <a:t>Most methods only consider a single pulse</a:t>
            </a:r>
          </a:p>
          <a:p>
            <a:r>
              <a:rPr lang="en-US" dirty="0"/>
              <a:t>E</a:t>
            </a:r>
            <a:r>
              <a:rPr lang="en-US" dirty="0" smtClean="0"/>
              <a:t>xisting methods for multiple pulses are inaccurate</a:t>
            </a:r>
          </a:p>
          <a:p>
            <a:r>
              <a:rPr lang="en-US" dirty="0" smtClean="0"/>
              <a:t>It is proposed to develop a new approximation method that uses an equivalent circuit</a:t>
            </a:r>
          </a:p>
          <a:p>
            <a:r>
              <a:rPr lang="en-US" dirty="0" smtClean="0"/>
              <a:t>The method can accurately estimate the pulse shape for multiple pulses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errors are a concern in circuit design</a:t>
            </a:r>
          </a:p>
          <a:p>
            <a:r>
              <a:rPr lang="en-US" dirty="0" smtClean="0"/>
              <a:t>New circuit designs and simulation tools are required to handle increasing error rate</a:t>
            </a:r>
          </a:p>
          <a:p>
            <a:r>
              <a:rPr lang="en-US" dirty="0" smtClean="0"/>
              <a:t>For the dissertation the following are proposed</a:t>
            </a:r>
          </a:p>
          <a:p>
            <a:pPr lvl="1"/>
            <a:r>
              <a:rPr lang="en-US" dirty="0" smtClean="0"/>
              <a:t>A DNU tolerant latch suitable for clock gating</a:t>
            </a:r>
          </a:p>
          <a:p>
            <a:pPr lvl="1"/>
            <a:r>
              <a:rPr lang="en-US" smtClean="0"/>
              <a:t>A simulation </a:t>
            </a:r>
            <a:r>
              <a:rPr lang="en-US" dirty="0" smtClean="0"/>
              <a:t>tool </a:t>
            </a:r>
            <a:r>
              <a:rPr lang="en-US" smtClean="0"/>
              <a:t>that calculates </a:t>
            </a:r>
            <a:r>
              <a:rPr lang="en-US" dirty="0" smtClean="0"/>
              <a:t>the SER using BDDs and an accurate electrical masking model</a:t>
            </a:r>
          </a:p>
          <a:p>
            <a:pPr lvl="1"/>
            <a:r>
              <a:rPr lang="en-US" dirty="0" smtClean="0"/>
              <a:t>An accurate equivalent circuit model for determining the pulse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roposed work entails the analysis of radiation induced errors in circuits</a:t>
            </a:r>
          </a:p>
          <a:p>
            <a:r>
              <a:rPr lang="en-US" dirty="0" smtClean="0"/>
              <a:t>Radiation error occurs when a particle strikes a transistor</a:t>
            </a:r>
          </a:p>
          <a:p>
            <a:r>
              <a:rPr lang="en-US" dirty="0" smtClean="0"/>
              <a:t>Particles come from space or packaging </a:t>
            </a:r>
          </a:p>
          <a:p>
            <a:r>
              <a:rPr lang="en-US" dirty="0" smtClean="0"/>
              <a:t>Many types of particles</a:t>
            </a:r>
          </a:p>
          <a:p>
            <a:pPr lvl="1"/>
            <a:r>
              <a:rPr lang="en-US" dirty="0"/>
              <a:t>Charged particles </a:t>
            </a:r>
            <a:r>
              <a:rPr lang="en-US" dirty="0" smtClean="0"/>
              <a:t>(Electrons/Protons)</a:t>
            </a:r>
            <a:endParaRPr lang="en-US" dirty="0"/>
          </a:p>
          <a:p>
            <a:pPr lvl="1"/>
            <a:r>
              <a:rPr lang="en-US" dirty="0" smtClean="0"/>
              <a:t>Neutrons</a:t>
            </a:r>
            <a:endParaRPr lang="en-US" dirty="0"/>
          </a:p>
          <a:p>
            <a:pPr lvl="1"/>
            <a:r>
              <a:rPr lang="en-US" dirty="0"/>
              <a:t>Alpha Particles</a:t>
            </a:r>
          </a:p>
          <a:p>
            <a:pPr lvl="1"/>
            <a:r>
              <a:rPr lang="en-US" dirty="0"/>
              <a:t>Heavy </a:t>
            </a:r>
            <a:r>
              <a:rPr lang="en-US" dirty="0" smtClean="0"/>
              <a:t>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200400"/>
            <a:ext cx="3352800" cy="2349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5315324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example of a radiation particle leaving an atom [1]. </a:t>
            </a:r>
          </a:p>
          <a:p>
            <a:endParaRPr lang="en-US" dirty="0"/>
          </a:p>
          <a:p>
            <a:r>
              <a:rPr lang="en-US" sz="1200" dirty="0"/>
              <a:t>[1] http://chemistry.tutorvista.com/nuclear-chemistry/radioactivity.html</a:t>
            </a:r>
          </a:p>
        </p:txBody>
      </p:sp>
    </p:spTree>
    <p:extLst>
      <p:ext uri="{BB962C8B-B14F-4D97-AF65-F5344CB8AC3E}">
        <p14:creationId xmlns:p14="http://schemas.microsoft.com/office/powerpoint/2010/main" val="24314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Autofit/>
          </a:bodyPr>
          <a:lstStyle/>
          <a:p>
            <a:r>
              <a:rPr lang="en-US" dirty="0" smtClean="0"/>
              <a:t>A radiation particle may create 2 types of error</a:t>
            </a:r>
          </a:p>
          <a:p>
            <a:pPr lvl="1"/>
            <a:r>
              <a:rPr lang="en-US" dirty="0" smtClean="0"/>
              <a:t>Soft Error – </a:t>
            </a:r>
            <a:r>
              <a:rPr lang="en-US" dirty="0" smtClean="0"/>
              <a:t>the </a:t>
            </a:r>
            <a:r>
              <a:rPr lang="en-US" dirty="0" smtClean="0"/>
              <a:t>error only causes temporary damage to the device</a:t>
            </a:r>
          </a:p>
          <a:p>
            <a:pPr lvl="1"/>
            <a:r>
              <a:rPr lang="en-US" dirty="0" smtClean="0"/>
              <a:t>Hard Error – </a:t>
            </a:r>
            <a:r>
              <a:rPr lang="en-US" dirty="0" smtClean="0"/>
              <a:t>the </a:t>
            </a:r>
            <a:r>
              <a:rPr lang="en-US" dirty="0" smtClean="0"/>
              <a:t>device is permanently damaged</a:t>
            </a:r>
          </a:p>
          <a:p>
            <a:pPr lvl="1"/>
            <a:r>
              <a:rPr lang="en-US" dirty="0" smtClean="0"/>
              <a:t>This work focuses on soft errors</a:t>
            </a:r>
          </a:p>
          <a:p>
            <a:r>
              <a:rPr lang="en-US" dirty="0" smtClean="0"/>
              <a:t>Soft Errors</a:t>
            </a:r>
          </a:p>
          <a:p>
            <a:pPr lvl="1"/>
            <a:r>
              <a:rPr lang="en-US" dirty="0" smtClean="0"/>
              <a:t>Single Event Transient (SET) – temporary voltage pulse</a:t>
            </a:r>
          </a:p>
          <a:p>
            <a:pPr lvl="1"/>
            <a:r>
              <a:rPr lang="en-US" dirty="0" smtClean="0"/>
              <a:t>Single Event Upset (SEU) – a memory element loses is value or a SET is stored in a latch</a:t>
            </a:r>
          </a:p>
          <a:p>
            <a:r>
              <a:rPr lang="en-US" dirty="0" smtClean="0"/>
              <a:t>Soft or Hard Error</a:t>
            </a:r>
          </a:p>
          <a:p>
            <a:pPr lvl="1"/>
            <a:r>
              <a:rPr lang="en-US" dirty="0" smtClean="0"/>
              <a:t>Single Event Latch up (SEL) </a:t>
            </a:r>
            <a:r>
              <a:rPr lang="en-US" dirty="0"/>
              <a:t>– </a:t>
            </a:r>
            <a:r>
              <a:rPr lang="en-US" dirty="0" smtClean="0"/>
              <a:t>a </a:t>
            </a:r>
            <a:r>
              <a:rPr lang="en-US" dirty="0"/>
              <a:t>potentially </a:t>
            </a:r>
            <a:r>
              <a:rPr lang="en-US" dirty="0" smtClean="0"/>
              <a:t>destructive </a:t>
            </a:r>
            <a:r>
              <a:rPr lang="en-US" dirty="0"/>
              <a:t>event in which a particle creates a parasitic NPNP bipolar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Specifically interested in SETs and SEUs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Radiation Inducing a Soft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 smtClean="0"/>
              <a:t>The radiation exists </a:t>
            </a:r>
            <a:r>
              <a:rPr lang="en-US" dirty="0"/>
              <a:t>as a high energy charged particle</a:t>
            </a:r>
          </a:p>
          <a:p>
            <a:r>
              <a:rPr lang="en-US" dirty="0"/>
              <a:t>The particle travels through the transistor ionizing atoms </a:t>
            </a:r>
            <a:r>
              <a:rPr lang="en-US" dirty="0" smtClean="0"/>
              <a:t>-generating </a:t>
            </a:r>
            <a:r>
              <a:rPr lang="en-US" dirty="0"/>
              <a:t>electron-hole pairs</a:t>
            </a:r>
          </a:p>
          <a:p>
            <a:r>
              <a:rPr lang="en-US" dirty="0" smtClean="0"/>
              <a:t>Causes a </a:t>
            </a:r>
            <a:r>
              <a:rPr lang="en-US" dirty="0"/>
              <a:t>break down of the diffusion region in a blocking transistor allowing current to flow</a:t>
            </a:r>
          </a:p>
          <a:p>
            <a:r>
              <a:rPr lang="en-US" dirty="0" smtClean="0"/>
              <a:t>Generates a voltage pulse</a:t>
            </a:r>
          </a:p>
          <a:p>
            <a:r>
              <a:rPr lang="en-US" dirty="0" smtClean="0"/>
              <a:t>May upset the stored data if it occurred in memory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76400"/>
            <a:ext cx="4207911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4114800"/>
            <a:ext cx="284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of the transistor strike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Soft Error Tolerant Latches</a:t>
            </a:r>
          </a:p>
          <a:p>
            <a:r>
              <a:rPr lang="en-US" dirty="0"/>
              <a:t>Soft Error </a:t>
            </a:r>
            <a:r>
              <a:rPr lang="en-US" dirty="0" smtClean="0"/>
              <a:t>Simulators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Transient Pulse Shape Approximation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 Error Tolerant Latches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 existing </a:t>
            </a:r>
            <a:r>
              <a:rPr lang="en-US" dirty="0" smtClean="0"/>
              <a:t>error</a:t>
            </a:r>
            <a:r>
              <a:rPr lang="en-US" dirty="0" smtClean="0"/>
              <a:t> </a:t>
            </a:r>
            <a:r>
              <a:rPr lang="en-US" dirty="0" smtClean="0"/>
              <a:t>tolerant latches are investigated</a:t>
            </a:r>
          </a:p>
          <a:p>
            <a:r>
              <a:rPr lang="en-US" dirty="0" smtClean="0"/>
              <a:t>The latches can tolerate 2 types of soft error</a:t>
            </a:r>
          </a:p>
          <a:p>
            <a:pPr lvl="1"/>
            <a:r>
              <a:rPr lang="en-US" dirty="0" smtClean="0"/>
              <a:t>Single Node Upset (SNU) – only a single node is struck by a particle</a:t>
            </a:r>
          </a:p>
          <a:p>
            <a:pPr lvl="1"/>
            <a:r>
              <a:rPr lang="en-US" dirty="0" smtClean="0"/>
              <a:t>Double Node Upset (DNU) – </a:t>
            </a:r>
            <a:r>
              <a:rPr lang="en-US" dirty="0" smtClean="0"/>
              <a:t>two </a:t>
            </a:r>
            <a:r>
              <a:rPr lang="en-US" dirty="0"/>
              <a:t>n</a:t>
            </a:r>
            <a:r>
              <a:rPr lang="en-US" dirty="0" smtClean="0"/>
              <a:t>odes </a:t>
            </a:r>
            <a:r>
              <a:rPr lang="en-US" dirty="0" smtClean="0"/>
              <a:t>are struck by a particle</a:t>
            </a:r>
          </a:p>
          <a:p>
            <a:r>
              <a:rPr lang="en-US" dirty="0" smtClean="0"/>
              <a:t>Some of the latches are suitable for clock gating</a:t>
            </a:r>
          </a:p>
          <a:p>
            <a:pPr lvl="1"/>
            <a:r>
              <a:rPr lang="en-US" dirty="0" smtClean="0"/>
              <a:t>Clock Gating – the clock is set to a stable value to save power</a:t>
            </a:r>
          </a:p>
        </p:txBody>
      </p:sp>
    </p:spTree>
    <p:extLst>
      <p:ext uri="{BB962C8B-B14F-4D97-AF65-F5344CB8AC3E}">
        <p14:creationId xmlns:p14="http://schemas.microsoft.com/office/powerpoint/2010/main" val="825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SEU Tolerant Latch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09270" y="1413156"/>
            <a:ext cx="4876800" cy="4525963"/>
          </a:xfrm>
        </p:spPr>
        <p:txBody>
          <a:bodyPr/>
          <a:lstStyle/>
          <a:p>
            <a:r>
              <a:rPr lang="en-US" sz="2400" dirty="0"/>
              <a:t>M</a:t>
            </a:r>
            <a:r>
              <a:rPr lang="en-US" sz="2400" dirty="0" smtClean="0"/>
              <a:t>ost common SEU tolerant latch design is the DICE latch</a:t>
            </a:r>
          </a:p>
          <a:p>
            <a:pPr lvl="1"/>
            <a:r>
              <a:rPr lang="en-US" sz="2400" dirty="0" smtClean="0"/>
              <a:t>Uses 4 cross-coupled elements</a:t>
            </a:r>
          </a:p>
          <a:p>
            <a:r>
              <a:rPr lang="en-US" sz="2400" dirty="0" smtClean="0"/>
              <a:t>Other designs use Muller c-elements to vote on the output</a:t>
            </a:r>
          </a:p>
          <a:p>
            <a:r>
              <a:rPr lang="en-US" sz="2400" dirty="0" smtClean="0"/>
              <a:t>These designs are only capable of tolerating a single error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6970" y="3676876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DICE Latch [1]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80627"/>
            <a:ext cx="3124200" cy="2496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30" y="3923047"/>
            <a:ext cx="445770" cy="24239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42135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Muller c-element [2]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0459" y="4809349"/>
            <a:ext cx="2907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/>
              <a:t>T. </a:t>
            </a:r>
            <a:r>
              <a:rPr lang="en-US" sz="1400" dirty="0" err="1" smtClean="0"/>
              <a:t>Calin</a:t>
            </a:r>
            <a:r>
              <a:rPr lang="en-US" sz="1400" dirty="0" smtClean="0"/>
              <a:t> et al, Upset </a:t>
            </a:r>
            <a:r>
              <a:rPr lang="en-US" sz="1400" dirty="0"/>
              <a:t>Hardened Memory Design for Submicron CMOS </a:t>
            </a:r>
            <a:r>
              <a:rPr lang="en-US" sz="1400" dirty="0" smtClean="0"/>
              <a:t>Technology, 1996 </a:t>
            </a:r>
          </a:p>
          <a:p>
            <a:r>
              <a:rPr lang="en-US" sz="1400" dirty="0" smtClean="0"/>
              <a:t>[</a:t>
            </a:r>
            <a:r>
              <a:rPr lang="en-US" sz="1400" dirty="0"/>
              <a:t>2] D. E. Muller, Theory of asynchronous </a:t>
            </a:r>
            <a:r>
              <a:rPr lang="en-US" sz="1400" dirty="0" smtClean="0"/>
              <a:t>circuits, 1955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49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Double Node Upset (DNU)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401" y="1600200"/>
            <a:ext cx="4724400" cy="4525963"/>
          </a:xfrm>
        </p:spPr>
        <p:txBody>
          <a:bodyPr/>
          <a:lstStyle/>
          <a:p>
            <a:r>
              <a:rPr lang="en-US" sz="2400" dirty="0" smtClean="0"/>
              <a:t>DNU - single particle upsets multiple transistors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article generates electron-hole pairs in two transistors simultaneously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ay lead to the upset of two separate nodes in a latch</a:t>
            </a:r>
          </a:p>
          <a:p>
            <a:r>
              <a:rPr lang="en-US" sz="2400" dirty="0" smtClean="0"/>
              <a:t>Latch will change value if not hardened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B0729D-0C76-4DC3-9F59-8792B55E40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5201" y="5137983"/>
            <a:ext cx="314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a DNU on a latch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451037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1701</Words>
  <Application>Microsoft Office PowerPoint</Application>
  <PresentationFormat>On-screen Show (4:3)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Clarity</vt:lpstr>
      <vt:lpstr>Analysis and Mitigation of Radiation Induced Errors In Modern Circuits </vt:lpstr>
      <vt:lpstr>Outline</vt:lpstr>
      <vt:lpstr>Introduction</vt:lpstr>
      <vt:lpstr>Introduction (Cont.)</vt:lpstr>
      <vt:lpstr>Radiation Inducing a Soft Error</vt:lpstr>
      <vt:lpstr>Outline</vt:lpstr>
      <vt:lpstr>Soft Error Tolerant Latches</vt:lpstr>
      <vt:lpstr>SEU Tolerant Latch Designs</vt:lpstr>
      <vt:lpstr>The Double Node Upset (DNU)</vt:lpstr>
      <vt:lpstr>Existing DNU Tolerant Designs</vt:lpstr>
      <vt:lpstr>Clock Gating in DNU Tolerant Latches</vt:lpstr>
      <vt:lpstr>Proposed Work</vt:lpstr>
      <vt:lpstr>Outline</vt:lpstr>
      <vt:lpstr>Soft Error Simulation</vt:lpstr>
      <vt:lpstr>Soft Error Rate</vt:lpstr>
      <vt:lpstr>Evaluation of Combinational Circuits</vt:lpstr>
      <vt:lpstr>Soft Error Simulation</vt:lpstr>
      <vt:lpstr>Multiple Event Transients</vt:lpstr>
      <vt:lpstr>Existing Soft Error Simulators</vt:lpstr>
      <vt:lpstr>Existing Soft Error Simulators (Cont.)</vt:lpstr>
      <vt:lpstr>Proposed Work</vt:lpstr>
      <vt:lpstr>Outline</vt:lpstr>
      <vt:lpstr>Transient Pulse Propagation</vt:lpstr>
      <vt:lpstr>Transient Pulse Propagation (Cont.)</vt:lpstr>
      <vt:lpstr>Multiple Event Transients</vt:lpstr>
      <vt:lpstr>Existing Pulse Approximation Methods</vt:lpstr>
      <vt:lpstr>Existing Pulse Approximation Methods</vt:lpstr>
      <vt:lpstr>Proposed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Error in Modern Circuits</dc:title>
  <dc:creator>Adam</dc:creator>
  <cp:lastModifiedBy>Adam Watkins</cp:lastModifiedBy>
  <cp:revision>200</cp:revision>
  <dcterms:created xsi:type="dcterms:W3CDTF">2011-11-14T00:23:34Z</dcterms:created>
  <dcterms:modified xsi:type="dcterms:W3CDTF">2016-10-26T20:48:24Z</dcterms:modified>
</cp:coreProperties>
</file>