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93" r:id="rId6"/>
    <p:sldId id="292" r:id="rId7"/>
    <p:sldId id="294" r:id="rId8"/>
    <p:sldId id="295" r:id="rId9"/>
    <p:sldId id="298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4" r:id="rId27"/>
    <p:sldId id="313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15" r:id="rId38"/>
    <p:sldId id="325" r:id="rId39"/>
    <p:sldId id="332" r:id="rId40"/>
    <p:sldId id="326" r:id="rId41"/>
    <p:sldId id="327" r:id="rId42"/>
    <p:sldId id="328" r:id="rId43"/>
    <p:sldId id="329" r:id="rId44"/>
    <p:sldId id="330" r:id="rId45"/>
    <p:sldId id="331" r:id="rId46"/>
    <p:sldId id="333" r:id="rId47"/>
    <p:sldId id="334" r:id="rId48"/>
    <p:sldId id="335" r:id="rId49"/>
    <p:sldId id="336" r:id="rId50"/>
    <p:sldId id="340" r:id="rId51"/>
    <p:sldId id="342" r:id="rId52"/>
    <p:sldId id="339" r:id="rId53"/>
    <p:sldId id="338" r:id="rId54"/>
    <p:sldId id="341" r:id="rId55"/>
    <p:sldId id="29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6423F5-F636-4F8D-8C93-CA00FBEE23CC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229350"/>
            <a:ext cx="2348089" cy="495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0"/>
            <a:r>
              <a:rPr lang="en-US" sz="2800" cap="none" dirty="0" smtClean="0"/>
              <a:t>Analysis and Mitigation of Radiation Induced Errors In Modern Circuits </a:t>
            </a:r>
            <a:endParaRPr lang="en-US" sz="2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Dissertation Defense</a:t>
            </a:r>
          </a:p>
          <a:p>
            <a:r>
              <a:rPr lang="en-US" dirty="0" smtClean="0"/>
              <a:t>Adam Watkins</a:t>
            </a:r>
          </a:p>
          <a:p>
            <a:r>
              <a:rPr lang="en-US" dirty="0" smtClean="0"/>
              <a:t>Advisor: Spyros </a:t>
            </a:r>
            <a:r>
              <a:rPr lang="en-US" dirty="0" err="1" smtClean="0"/>
              <a:t>Tragoudas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Operation During a 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/>
              <a:t>Assume n2 and n3 will change values due to a DNU </a:t>
            </a:r>
          </a:p>
          <a:p>
            <a:r>
              <a:rPr lang="en-US" dirty="0"/>
              <a:t>Transient on n2 (in red)</a:t>
            </a:r>
          </a:p>
          <a:p>
            <a:pPr lvl="1"/>
            <a:r>
              <a:rPr lang="en-US" dirty="0"/>
              <a:t>Blocked by C4 since it is driven by OUT </a:t>
            </a:r>
          </a:p>
          <a:p>
            <a:pPr lvl="1"/>
            <a:r>
              <a:rPr lang="en-US" dirty="0"/>
              <a:t>Propagated to the NMOS on C5 and PMOS on C6</a:t>
            </a:r>
          </a:p>
          <a:p>
            <a:r>
              <a:rPr lang="en-US" dirty="0"/>
              <a:t>Transient on n3 (in blue) </a:t>
            </a:r>
          </a:p>
          <a:p>
            <a:pPr lvl="1"/>
            <a:r>
              <a:rPr lang="en-US" dirty="0"/>
              <a:t>Blocked at C2 since n4 does not change </a:t>
            </a:r>
          </a:p>
          <a:p>
            <a:pPr lvl="1"/>
            <a:r>
              <a:rPr lang="en-US" dirty="0"/>
              <a:t>Propagated to C6, could change the value on n6 if error goes to 0 (in green)</a:t>
            </a:r>
          </a:p>
          <a:p>
            <a:pPr lvl="1"/>
            <a:r>
              <a:rPr lang="en-US" dirty="0"/>
              <a:t>Error is blocked at C7 since n1 does not have a transient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34" y="1447800"/>
            <a:ext cx="3546566" cy="51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HRDNUT was implemented using the 32nm Predictive Technology Model (PTM) library</a:t>
                </a:r>
              </a:p>
              <a:p>
                <a:r>
                  <a:rPr lang="en-US" dirty="0"/>
                  <a:t>VDD was set to 1.05 volts</a:t>
                </a:r>
              </a:p>
              <a:p>
                <a:r>
                  <a:rPr lang="en-US" dirty="0"/>
                  <a:t>All PMOS widths set to 80nm and NMOS widths set to 40nm</a:t>
                </a:r>
              </a:p>
              <a:p>
                <a:r>
                  <a:rPr lang="en-US" dirty="0"/>
                  <a:t>Radiation errors were modeled by injecting currents at two nodes</a:t>
                </a:r>
              </a:p>
              <a:p>
                <a:pPr lvl="1"/>
                <a:r>
                  <a:rPr lang="en-US" sz="2400" dirty="0"/>
                  <a:t>Equation: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- Injection current – set to 5fC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47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484" y="40018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the CLK and Data signals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784" y="4906962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an internal node and the output with simultaneous SEUs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0" y="1489904"/>
            <a:ext cx="3446389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3106479" cy="2509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79" y="3829004"/>
            <a:ext cx="2994820" cy="2419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2279" y="1788004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two internal nodes</a:t>
            </a:r>
            <a:r>
              <a:rPr lang="en-US" dirty="0"/>
              <a:t> </a:t>
            </a:r>
            <a:r>
              <a:rPr lang="en-US" dirty="0" smtClean="0"/>
              <a:t>with simultaneous SEUs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DNU Robust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r>
              <a:rPr lang="en-US" dirty="0"/>
              <a:t>Existing DNU robust design is the DONUT latch</a:t>
            </a:r>
          </a:p>
          <a:p>
            <a:r>
              <a:rPr lang="en-US" dirty="0"/>
              <a:t>Uses 12 cross-coupled elements </a:t>
            </a:r>
          </a:p>
          <a:p>
            <a:r>
              <a:rPr lang="en-US" dirty="0"/>
              <a:t>The device recovers all nodes after a DNU – DNU robust</a:t>
            </a:r>
          </a:p>
          <a:p>
            <a:r>
              <a:rPr lang="en-US" dirty="0"/>
              <a:t>HRDNUT improves on the DONUT by offering lower power and delay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r="6140"/>
          <a:stretch/>
        </p:blipFill>
        <p:spPr>
          <a:xfrm>
            <a:off x="5105400" y="1676400"/>
            <a:ext cx="3810000" cy="3466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8083" y="4980439"/>
            <a:ext cx="224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DONUT Latch [3]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540369"/>
            <a:ext cx="4019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 N. </a:t>
            </a:r>
            <a:r>
              <a:rPr lang="en-US" sz="1400" dirty="0" err="1" smtClean="0"/>
              <a:t>Eftaxiopoulos</a:t>
            </a:r>
            <a:r>
              <a:rPr lang="en-US" sz="1400" dirty="0" smtClean="0"/>
              <a:t> et al, </a:t>
            </a:r>
            <a:r>
              <a:rPr lang="en-US" sz="1400" dirty="0"/>
              <a:t>Donut: A double </a:t>
            </a:r>
            <a:r>
              <a:rPr lang="en-US" sz="1400" dirty="0" smtClean="0"/>
              <a:t>node upset </a:t>
            </a:r>
            <a:r>
              <a:rPr lang="en-US" sz="1400" dirty="0"/>
              <a:t>tolerant latch</a:t>
            </a:r>
            <a:r>
              <a:rPr lang="en-US" sz="1400" dirty="0" smtClean="0"/>
              <a:t>, 2015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20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Modified DONUT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76800"/>
          </a:xfrm>
        </p:spPr>
        <p:txBody>
          <a:bodyPr/>
          <a:lstStyle/>
          <a:p>
            <a:r>
              <a:rPr lang="en-US" dirty="0"/>
              <a:t>Standard DONUT latch has relatively high power and delay</a:t>
            </a:r>
          </a:p>
          <a:p>
            <a:r>
              <a:rPr lang="en-US" dirty="0"/>
              <a:t>Was due to contention on data lines during the transparent mode</a:t>
            </a:r>
          </a:p>
          <a:p>
            <a:r>
              <a:rPr lang="en-US" dirty="0"/>
              <a:t>Transistors were added to put all data loading nodes to high impedance during the transparent mode</a:t>
            </a:r>
          </a:p>
          <a:p>
            <a:r>
              <a:rPr lang="en-US" dirty="0"/>
              <a:t>Saved power and decreased delay at a cost of area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6698" r="9734" b="5350"/>
          <a:stretch/>
        </p:blipFill>
        <p:spPr>
          <a:xfrm>
            <a:off x="5074920" y="1828800"/>
            <a:ext cx="3749040" cy="3336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5940" y="520918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DONUT Latch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to Existing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HRDNUT has been extensively compared to existing designs in power, area and delay</a:t>
            </a:r>
          </a:p>
          <a:p>
            <a:r>
              <a:rPr lang="en-US" dirty="0"/>
              <a:t>All designs implemented with the following</a:t>
            </a:r>
          </a:p>
          <a:p>
            <a:pPr lvl="1"/>
            <a:r>
              <a:rPr lang="en-US" sz="2400" dirty="0"/>
              <a:t>PMOS Width: 80nm</a:t>
            </a:r>
          </a:p>
          <a:p>
            <a:pPr lvl="1"/>
            <a:r>
              <a:rPr lang="en-US" sz="2400" dirty="0"/>
              <a:t>NMOS Width: 40nm</a:t>
            </a:r>
          </a:p>
          <a:p>
            <a:pPr lvl="1"/>
            <a:r>
              <a:rPr lang="en-US" sz="2400" dirty="0"/>
              <a:t>If a weak keeper is used the output c-element was sized</a:t>
            </a:r>
          </a:p>
          <a:p>
            <a:pPr lvl="2"/>
            <a:r>
              <a:rPr lang="en-US" dirty="0"/>
              <a:t>PMOS Width: 320nm</a:t>
            </a:r>
          </a:p>
          <a:p>
            <a:pPr lvl="2"/>
            <a:r>
              <a:rPr lang="en-US" dirty="0"/>
              <a:t>NMOS Width: 160nm</a:t>
            </a:r>
          </a:p>
          <a:p>
            <a:r>
              <a:rPr lang="en-US" dirty="0"/>
              <a:t>Area is represented as unit sized transistors (UST) which is the number of minimum width transistors (40nm)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6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to Existing Designs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805311"/>
              </p:ext>
            </p:extLst>
          </p:nvPr>
        </p:nvGraphicFramePr>
        <p:xfrm>
          <a:off x="457200" y="1606731"/>
          <a:ext cx="83058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DNU Immune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DNU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(µW)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Delay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(UST)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HSMUF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1.0626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HSMUF (Keeper)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DONUT (Modified)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HRDNUT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8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Triple Node Upsets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scaling may lead to more multi-node upsets</a:t>
            </a:r>
          </a:p>
          <a:p>
            <a:r>
              <a:rPr lang="en-US" dirty="0" smtClean="0"/>
              <a:t>A possible issue is the triple node upset (TNU)</a:t>
            </a:r>
          </a:p>
          <a:p>
            <a:pPr lvl="1"/>
            <a:r>
              <a:rPr lang="en-US" dirty="0" smtClean="0"/>
              <a:t>Triple Node Upset – one or more particles causing </a:t>
            </a:r>
            <a:r>
              <a:rPr lang="en-US" smtClean="0"/>
              <a:t>3 simultaneous transient </a:t>
            </a:r>
            <a:r>
              <a:rPr lang="en-US" dirty="0" smtClean="0"/>
              <a:t>pulses</a:t>
            </a:r>
          </a:p>
          <a:p>
            <a:r>
              <a:rPr lang="en-US" dirty="0" smtClean="0"/>
              <a:t>A latch showing promise as TNU tolerant was designed</a:t>
            </a:r>
          </a:p>
          <a:p>
            <a:r>
              <a:rPr lang="en-US" dirty="0" smtClean="0"/>
              <a:t>Has 11 nodes – 165 possible TNU cases</a:t>
            </a:r>
          </a:p>
          <a:p>
            <a:r>
              <a:rPr lang="en-US" dirty="0" smtClean="0"/>
              <a:t>May also be TNU 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TNU Block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 smtClean="0"/>
              <a:t>Uses block latch as a basis</a:t>
            </a:r>
          </a:p>
          <a:p>
            <a:r>
              <a:rPr lang="en-US" dirty="0" smtClean="0"/>
              <a:t>Has 4 cross-connected blocks</a:t>
            </a:r>
          </a:p>
          <a:p>
            <a:r>
              <a:rPr lang="en-US" dirty="0" smtClean="0"/>
              <a:t>Is not TNU tolerant by default</a:t>
            </a:r>
          </a:p>
          <a:p>
            <a:r>
              <a:rPr lang="en-US" dirty="0" smtClean="0"/>
              <a:t>Additional C-elements added as in HRDNUT</a:t>
            </a:r>
          </a:p>
          <a:p>
            <a:r>
              <a:rPr lang="en-US" dirty="0" smtClean="0"/>
              <a:t>Has 36 transistors</a:t>
            </a:r>
          </a:p>
          <a:p>
            <a:r>
              <a:rPr lang="en-US" dirty="0" smtClean="0"/>
              <a:t>Requires a 35% transistor overhead compared to HRDNUT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14475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TNU block latch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86" y="1295400"/>
            <a:ext cx="1981200" cy="53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TNU Tolerant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</p:spPr>
        <p:txBody>
          <a:bodyPr/>
          <a:lstStyle/>
          <a:p>
            <a:r>
              <a:rPr lang="en-US" dirty="0" smtClean="0"/>
              <a:t>Block latch was modified to provide tolerance</a:t>
            </a:r>
          </a:p>
          <a:p>
            <a:r>
              <a:rPr lang="en-US" dirty="0" smtClean="0"/>
              <a:t>Has 84 total transistors</a:t>
            </a:r>
          </a:p>
          <a:p>
            <a:r>
              <a:rPr lang="en-US" dirty="0" smtClean="0"/>
              <a:t>Is SNU and DNU robust since it is based on HRDNUT</a:t>
            </a:r>
          </a:p>
          <a:p>
            <a:r>
              <a:rPr lang="en-US" dirty="0" smtClean="0"/>
              <a:t>Shows promise as TNU robust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95400"/>
            <a:ext cx="363831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Robust Latch for Multiple Node Upsets</a:t>
            </a:r>
          </a:p>
          <a:p>
            <a:r>
              <a:rPr lang="en-US" dirty="0" smtClean="0"/>
              <a:t>Analytical Approximation Model for Multiple Transients</a:t>
            </a:r>
          </a:p>
          <a:p>
            <a:r>
              <a:rPr lang="en-US" dirty="0" smtClean="0"/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87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TNU Latch 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76800"/>
          </a:xfrm>
        </p:spPr>
        <p:txBody>
          <a:bodyPr/>
          <a:lstStyle/>
          <a:p>
            <a:r>
              <a:rPr lang="en-US" dirty="0" smtClean="0"/>
              <a:t>Transparent Mode</a:t>
            </a:r>
          </a:p>
          <a:p>
            <a:pPr lvl="1"/>
            <a:r>
              <a:rPr lang="en-US" dirty="0" smtClean="0"/>
              <a:t>4 pass gates are activated</a:t>
            </a:r>
          </a:p>
          <a:p>
            <a:pPr lvl="1"/>
            <a:r>
              <a:rPr lang="en-US" dirty="0" smtClean="0"/>
              <a:t>Transistors connect to CLK and CLKB set </a:t>
            </a:r>
            <a:r>
              <a:rPr lang="en-US" i="1" dirty="0" smtClean="0"/>
              <a:t>n1</a:t>
            </a:r>
            <a:r>
              <a:rPr lang="en-US" dirty="0" smtClean="0"/>
              <a:t> and </a:t>
            </a:r>
            <a:r>
              <a:rPr lang="en-US" i="1" dirty="0" smtClean="0"/>
              <a:t>n4</a:t>
            </a:r>
            <a:r>
              <a:rPr lang="en-US" dirty="0" smtClean="0"/>
              <a:t> to high impedance</a:t>
            </a:r>
          </a:p>
          <a:p>
            <a:pPr lvl="1"/>
            <a:r>
              <a:rPr lang="en-US" i="1" dirty="0"/>
              <a:t>n</a:t>
            </a:r>
            <a:r>
              <a:rPr lang="en-US" i="1" dirty="0" smtClean="0"/>
              <a:t>5</a:t>
            </a:r>
            <a:r>
              <a:rPr lang="en-US" dirty="0" smtClean="0"/>
              <a:t> and </a:t>
            </a:r>
            <a:r>
              <a:rPr lang="en-US" i="1" dirty="0" smtClean="0"/>
              <a:t>n6</a:t>
            </a:r>
            <a:r>
              <a:rPr lang="en-US" dirty="0" smtClean="0"/>
              <a:t> are loaded with data through the pass gates</a:t>
            </a:r>
          </a:p>
          <a:p>
            <a:r>
              <a:rPr lang="en-US" dirty="0" smtClean="0"/>
              <a:t>Hold Mode</a:t>
            </a:r>
          </a:p>
          <a:p>
            <a:pPr lvl="1"/>
            <a:r>
              <a:rPr lang="en-US" dirty="0" smtClean="0"/>
              <a:t>Pass gates are deactivated</a:t>
            </a:r>
          </a:p>
          <a:p>
            <a:pPr lvl="1"/>
            <a:r>
              <a:rPr lang="en-US" dirty="0" smtClean="0"/>
              <a:t>Data is held in the latch</a:t>
            </a:r>
          </a:p>
          <a:p>
            <a:pPr lvl="1"/>
            <a:r>
              <a:rPr lang="en-US" dirty="0" smtClean="0"/>
              <a:t>Data loop shown in 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657600" cy="53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Latch During a TNU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/>
          <a:lstStyle/>
          <a:p>
            <a:r>
              <a:rPr lang="en-US" dirty="0" smtClean="0"/>
              <a:t>Assume a TNU occurs on </a:t>
            </a:r>
            <a:r>
              <a:rPr lang="en-US" i="1" dirty="0" smtClean="0"/>
              <a:t>out</a:t>
            </a:r>
            <a:r>
              <a:rPr lang="en-US" dirty="0" smtClean="0"/>
              <a:t>, </a:t>
            </a:r>
            <a:r>
              <a:rPr lang="en-US" i="1" dirty="0" smtClean="0"/>
              <a:t>n5</a:t>
            </a:r>
            <a:r>
              <a:rPr lang="en-US" dirty="0" smtClean="0"/>
              <a:t> and </a:t>
            </a:r>
            <a:r>
              <a:rPr lang="en-US" i="1" dirty="0" smtClean="0"/>
              <a:t>n6</a:t>
            </a:r>
          </a:p>
          <a:p>
            <a:r>
              <a:rPr lang="en-US" dirty="0" smtClean="0"/>
              <a:t>Transient on </a:t>
            </a:r>
            <a:r>
              <a:rPr lang="en-US" i="1" dirty="0" smtClean="0"/>
              <a:t>n5</a:t>
            </a:r>
            <a:endParaRPr lang="en-US" dirty="0" smtClean="0"/>
          </a:p>
          <a:p>
            <a:pPr lvl="1"/>
            <a:r>
              <a:rPr lang="en-US" dirty="0" smtClean="0"/>
              <a:t>Arrives at </a:t>
            </a:r>
            <a:r>
              <a:rPr lang="en-US" i="1" dirty="0"/>
              <a:t>C1</a:t>
            </a:r>
            <a:r>
              <a:rPr lang="en-US" dirty="0"/>
              <a:t>, </a:t>
            </a:r>
            <a:r>
              <a:rPr lang="en-US" i="1" dirty="0"/>
              <a:t>C3</a:t>
            </a:r>
            <a:r>
              <a:rPr lang="en-US" dirty="0"/>
              <a:t>, </a:t>
            </a:r>
            <a:r>
              <a:rPr lang="en-US" i="1" dirty="0"/>
              <a:t>C4</a:t>
            </a:r>
            <a:r>
              <a:rPr lang="en-US" dirty="0"/>
              <a:t> and </a:t>
            </a:r>
            <a:r>
              <a:rPr lang="en-US" i="1" dirty="0" smtClean="0"/>
              <a:t>C9</a:t>
            </a:r>
            <a:endParaRPr lang="en-US" dirty="0" smtClean="0"/>
          </a:p>
          <a:p>
            <a:r>
              <a:rPr lang="en-US" dirty="0" smtClean="0"/>
              <a:t>Transient on </a:t>
            </a:r>
            <a:r>
              <a:rPr lang="en-US" i="1" dirty="0" smtClean="0"/>
              <a:t>n6</a:t>
            </a:r>
            <a:endParaRPr lang="en-US" dirty="0" smtClean="0"/>
          </a:p>
          <a:p>
            <a:pPr lvl="1"/>
            <a:r>
              <a:rPr lang="en-US" dirty="0" smtClean="0"/>
              <a:t>Arrives at </a:t>
            </a:r>
            <a:r>
              <a:rPr lang="en-US" i="1" dirty="0"/>
              <a:t>C1</a:t>
            </a:r>
            <a:r>
              <a:rPr lang="en-US" dirty="0"/>
              <a:t>, </a:t>
            </a:r>
            <a:r>
              <a:rPr lang="en-US" i="1" dirty="0"/>
              <a:t>C2</a:t>
            </a:r>
            <a:r>
              <a:rPr lang="en-US" dirty="0"/>
              <a:t>, </a:t>
            </a:r>
            <a:r>
              <a:rPr lang="en-US" i="1" dirty="0"/>
              <a:t>C4</a:t>
            </a:r>
            <a:r>
              <a:rPr lang="en-US" dirty="0"/>
              <a:t> and </a:t>
            </a:r>
            <a:r>
              <a:rPr lang="en-US" i="1" dirty="0"/>
              <a:t>C8</a:t>
            </a:r>
            <a:endParaRPr lang="en-US" dirty="0" smtClean="0"/>
          </a:p>
          <a:p>
            <a:r>
              <a:rPr lang="en-US" dirty="0" smtClean="0"/>
              <a:t>Transient on </a:t>
            </a:r>
            <a:r>
              <a:rPr lang="en-US" i="1" dirty="0" smtClean="0"/>
              <a:t>out</a:t>
            </a:r>
            <a:endParaRPr lang="en-US" dirty="0" smtClean="0"/>
          </a:p>
          <a:p>
            <a:pPr lvl="1"/>
            <a:r>
              <a:rPr lang="en-US" dirty="0" smtClean="0"/>
              <a:t>Arrives at </a:t>
            </a:r>
            <a:r>
              <a:rPr lang="en-US" i="1" dirty="0" smtClean="0"/>
              <a:t>C5 </a:t>
            </a:r>
            <a:r>
              <a:rPr lang="en-US" dirty="0" smtClean="0"/>
              <a:t>and </a:t>
            </a:r>
            <a:r>
              <a:rPr lang="en-US" i="1" dirty="0" smtClean="0"/>
              <a:t>C6</a:t>
            </a:r>
            <a:endParaRPr lang="en-US" dirty="0" smtClean="0"/>
          </a:p>
          <a:p>
            <a:r>
              <a:rPr lang="en-US" i="1" dirty="0" smtClean="0"/>
              <a:t>out </a:t>
            </a:r>
            <a:r>
              <a:rPr lang="en-US" dirty="0" smtClean="0"/>
              <a:t>fully recovers </a:t>
            </a:r>
          </a:p>
          <a:p>
            <a:r>
              <a:rPr lang="en-US" i="1" dirty="0" smtClean="0"/>
              <a:t>C5 </a:t>
            </a:r>
            <a:r>
              <a:rPr lang="en-US" dirty="0" smtClean="0"/>
              <a:t>and </a:t>
            </a:r>
            <a:r>
              <a:rPr lang="en-US" i="1" dirty="0" smtClean="0"/>
              <a:t>C6 </a:t>
            </a:r>
            <a:r>
              <a:rPr lang="en-US" dirty="0" smtClean="0"/>
              <a:t>drive </a:t>
            </a:r>
            <a:r>
              <a:rPr lang="en-US" i="1" dirty="0" smtClean="0"/>
              <a:t>n5</a:t>
            </a:r>
            <a:r>
              <a:rPr lang="en-US" dirty="0" smtClean="0"/>
              <a:t> and </a:t>
            </a:r>
            <a:r>
              <a:rPr lang="en-US" i="1" dirty="0" smtClean="0"/>
              <a:t>n6</a:t>
            </a:r>
            <a:r>
              <a:rPr lang="en-US" dirty="0" smtClean="0"/>
              <a:t> to correct value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95400"/>
            <a:ext cx="3633651" cy="53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TNU Latch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in HSPICE using the 32nm PTM library</a:t>
            </a:r>
          </a:p>
          <a:p>
            <a:r>
              <a:rPr lang="en-US" dirty="0" smtClean="0"/>
              <a:t>All transistor widths set to minimum </a:t>
            </a:r>
          </a:p>
          <a:p>
            <a:pPr lvl="1"/>
            <a:r>
              <a:rPr lang="en-US" dirty="0" smtClean="0"/>
              <a:t>NMOS – 40nm</a:t>
            </a:r>
          </a:p>
          <a:p>
            <a:pPr lvl="1"/>
            <a:r>
              <a:rPr lang="en-US" dirty="0" smtClean="0"/>
              <a:t>PMOS – 80nm</a:t>
            </a:r>
          </a:p>
          <a:p>
            <a:r>
              <a:rPr lang="en-US" dirty="0" smtClean="0"/>
              <a:t>Device operated at 1Ghz and 1.05V </a:t>
            </a:r>
            <a:endParaRPr lang="en-US" dirty="0"/>
          </a:p>
          <a:p>
            <a:pPr lvl="1"/>
            <a:r>
              <a:rPr lang="en-US" dirty="0" smtClean="0"/>
              <a:t>Average Power – 4.09 µW</a:t>
            </a:r>
          </a:p>
          <a:p>
            <a:pPr lvl="1"/>
            <a:r>
              <a:rPr lang="en-US" dirty="0" smtClean="0"/>
              <a:t>Unit Sized Transistors (UST) – 129</a:t>
            </a:r>
          </a:p>
          <a:p>
            <a:pPr lvl="1"/>
            <a:r>
              <a:rPr lang="en-US" dirty="0" smtClean="0"/>
              <a:t>Delay – 2.77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Consumes 60% more power with double area and delay overheads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1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Design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latch tolerating </a:t>
            </a:r>
            <a:r>
              <a:rPr lang="en-US" i="1" dirty="0" smtClean="0"/>
              <a:t>n</a:t>
            </a:r>
            <a:r>
              <a:rPr lang="en-US" dirty="0" smtClean="0"/>
              <a:t> error require </a:t>
            </a:r>
            <a:r>
              <a:rPr lang="en-US" i="1" dirty="0" smtClean="0"/>
              <a:t>n+1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Each block has at least one Muller c-element with </a:t>
            </a:r>
            <a:r>
              <a:rPr lang="en-US" i="1" dirty="0" smtClean="0"/>
              <a:t>n</a:t>
            </a:r>
            <a:r>
              <a:rPr lang="en-US" dirty="0" smtClean="0"/>
              <a:t> inputs</a:t>
            </a:r>
          </a:p>
          <a:p>
            <a:r>
              <a:rPr lang="en-US" dirty="0" smtClean="0"/>
              <a:t>At least one block with two Muller c-elements with </a:t>
            </a:r>
            <a:r>
              <a:rPr lang="en-US" i="1" dirty="0" smtClean="0"/>
              <a:t>n</a:t>
            </a:r>
            <a:r>
              <a:rPr lang="en-US" dirty="0" smtClean="0"/>
              <a:t> inputs</a:t>
            </a:r>
          </a:p>
          <a:p>
            <a:r>
              <a:rPr lang="en-US" dirty="0" smtClean="0"/>
              <a:t>No device should drive itself</a:t>
            </a:r>
          </a:p>
          <a:p>
            <a:r>
              <a:rPr lang="en-US" dirty="0" smtClean="0"/>
              <a:t>Intermediary Muller c-elements must be inserted between the blocks and output</a:t>
            </a:r>
          </a:p>
          <a:p>
            <a:r>
              <a:rPr lang="en-US" dirty="0" smtClean="0"/>
              <a:t>Output must be used in the circuit</a:t>
            </a:r>
          </a:p>
          <a:p>
            <a:r>
              <a:rPr lang="en-US" i="1" dirty="0"/>
              <a:t>n</a:t>
            </a:r>
            <a:r>
              <a:rPr lang="en-US" i="1" dirty="0" smtClean="0"/>
              <a:t>+1 </a:t>
            </a:r>
            <a:r>
              <a:rPr lang="en-US" dirty="0" smtClean="0"/>
              <a:t>nodes must be driven to load data</a:t>
            </a:r>
          </a:p>
          <a:p>
            <a:r>
              <a:rPr lang="en-US" dirty="0" smtClean="0"/>
              <a:t>At least one node must be driven to high impedance during transparent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Transient Pulse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Pulses arriving on the input can be filtered</a:t>
            </a:r>
          </a:p>
          <a:p>
            <a:r>
              <a:rPr lang="en-US" dirty="0" smtClean="0"/>
              <a:t>Existing design uses a delay element</a:t>
            </a:r>
          </a:p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Pulse arrives on </a:t>
            </a:r>
            <a:r>
              <a:rPr lang="en-US" i="1" dirty="0" smtClean="0"/>
              <a:t>In</a:t>
            </a:r>
            <a:endParaRPr lang="en-US" dirty="0" smtClean="0"/>
          </a:p>
          <a:p>
            <a:pPr lvl="1"/>
            <a:r>
              <a:rPr lang="en-US" dirty="0" smtClean="0"/>
              <a:t>Propagates directly to </a:t>
            </a:r>
            <a:r>
              <a:rPr lang="en-US" i="1" dirty="0" smtClean="0"/>
              <a:t>out1</a:t>
            </a:r>
            <a:endParaRPr lang="en-US" dirty="0" smtClean="0"/>
          </a:p>
          <a:p>
            <a:pPr lvl="1"/>
            <a:r>
              <a:rPr lang="en-US" dirty="0" smtClean="0"/>
              <a:t>Is delayed to </a:t>
            </a:r>
            <a:r>
              <a:rPr lang="en-US" i="1" dirty="0" smtClean="0"/>
              <a:t>out2</a:t>
            </a:r>
            <a:endParaRPr lang="en-US" dirty="0" smtClean="0"/>
          </a:p>
          <a:p>
            <a:pPr lvl="1"/>
            <a:r>
              <a:rPr lang="en-US" dirty="0" smtClean="0"/>
              <a:t>No overlap – no error</a:t>
            </a:r>
          </a:p>
          <a:p>
            <a:r>
              <a:rPr lang="en-US" dirty="0" smtClean="0"/>
              <a:t>Vulnerable to error during filtering stage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ulse can be generated at the delay 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4280039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5219" y="4202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Pulse Filter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Enhanced Filter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r>
              <a:rPr lang="en-US" dirty="0" smtClean="0"/>
              <a:t>Additional delay element is added</a:t>
            </a:r>
          </a:p>
          <a:p>
            <a:r>
              <a:rPr lang="en-US" dirty="0" smtClean="0"/>
              <a:t>Has twice the delay</a:t>
            </a:r>
          </a:p>
          <a:p>
            <a:r>
              <a:rPr lang="en-US" dirty="0" smtClean="0"/>
              <a:t>Assume a single error on </a:t>
            </a:r>
            <a:r>
              <a:rPr lang="en-US" i="1" dirty="0" smtClean="0"/>
              <a:t>out2</a:t>
            </a:r>
          </a:p>
          <a:p>
            <a:pPr lvl="1"/>
            <a:r>
              <a:rPr lang="en-US" i="1" dirty="0"/>
              <a:t>o</a:t>
            </a:r>
            <a:r>
              <a:rPr lang="en-US" i="1" dirty="0" smtClean="0"/>
              <a:t>ut1</a:t>
            </a:r>
            <a:r>
              <a:rPr lang="en-US" dirty="0" smtClean="0"/>
              <a:t> and </a:t>
            </a:r>
            <a:r>
              <a:rPr lang="en-US" i="1" dirty="0" smtClean="0"/>
              <a:t>out2 </a:t>
            </a:r>
            <a:r>
              <a:rPr lang="en-US" dirty="0" smtClean="0"/>
              <a:t>overlap</a:t>
            </a:r>
          </a:p>
          <a:p>
            <a:pPr lvl="1"/>
            <a:r>
              <a:rPr lang="en-US" i="1" dirty="0" smtClean="0"/>
              <a:t>out3</a:t>
            </a:r>
            <a:r>
              <a:rPr lang="en-US" dirty="0" smtClean="0"/>
              <a:t> has no error, input transient filtered</a:t>
            </a:r>
          </a:p>
          <a:p>
            <a:r>
              <a:rPr lang="en-US" dirty="0" smtClean="0"/>
              <a:t>Implement in HSPICE with 32nm PTM library</a:t>
            </a:r>
          </a:p>
          <a:p>
            <a:pPr lvl="1"/>
            <a:r>
              <a:rPr lang="en-US" dirty="0" smtClean="0"/>
              <a:t>Power consumption – 3.15 µW</a:t>
            </a:r>
          </a:p>
          <a:p>
            <a:pPr lvl="1"/>
            <a:r>
              <a:rPr lang="en-US" dirty="0" smtClean="0"/>
              <a:t>Delay – 40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2"/>
            <a:r>
              <a:rPr lang="en-US" dirty="0" smtClean="0"/>
              <a:t>Is 2*delay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4000"/>
            <a:ext cx="4096089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4572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Filter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0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Robust Latch for Multiple Node Upsets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Analytical Approximation Model for Multiple Transients</a:t>
            </a:r>
          </a:p>
          <a:p>
            <a:r>
              <a:rPr lang="en-US" dirty="0" smtClean="0"/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9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Approximation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Proposed model calculates the output pulse shape at a gate</a:t>
            </a:r>
          </a:p>
          <a:p>
            <a:r>
              <a:rPr lang="en-US" dirty="0" smtClean="0"/>
              <a:t>Problems with existing methods</a:t>
            </a:r>
          </a:p>
          <a:p>
            <a:pPr lvl="1"/>
            <a:r>
              <a:rPr lang="en-US" dirty="0" smtClean="0"/>
              <a:t>Simple – Trapezoidal and square approximation</a:t>
            </a:r>
          </a:p>
          <a:p>
            <a:pPr lvl="2"/>
            <a:r>
              <a:rPr lang="en-US" dirty="0" smtClean="0"/>
              <a:t>A transient pulse does not take these shapes</a:t>
            </a:r>
          </a:p>
          <a:p>
            <a:pPr lvl="1"/>
            <a:r>
              <a:rPr lang="en-US" dirty="0" smtClean="0"/>
              <a:t>Can only consider a single transient on the input</a:t>
            </a:r>
          </a:p>
          <a:p>
            <a:pPr lvl="2"/>
            <a:r>
              <a:rPr lang="en-US" dirty="0" smtClean="0"/>
              <a:t>Decrease in feature size has led to more pulses</a:t>
            </a:r>
          </a:p>
          <a:p>
            <a:pPr lvl="2"/>
            <a:r>
              <a:rPr lang="en-US" dirty="0" smtClean="0"/>
              <a:t>More pulses – more errors on gates inputs</a:t>
            </a:r>
          </a:p>
          <a:p>
            <a:r>
              <a:rPr lang="en-US" dirty="0" smtClean="0"/>
              <a:t>Proposed model can consider multiple input pulses accurately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25" y="1828800"/>
            <a:ext cx="3479466" cy="2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44823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Transient Pulse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Approximation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r>
              <a:rPr lang="en-US" dirty="0" smtClean="0"/>
              <a:t>Based on an existing method for a single pulse</a:t>
            </a:r>
          </a:p>
          <a:p>
            <a:r>
              <a:rPr lang="en-US" dirty="0" smtClean="0"/>
              <a:t>Does not fit using a predetermined shape</a:t>
            </a:r>
          </a:p>
          <a:p>
            <a:r>
              <a:rPr lang="en-US" dirty="0" smtClean="0"/>
              <a:t>Approximates voltage by iterating over time</a:t>
            </a:r>
          </a:p>
          <a:p>
            <a:r>
              <a:rPr lang="en-US" dirty="0" smtClean="0"/>
              <a:t>Uses look up tables for the transistor current</a:t>
            </a:r>
          </a:p>
          <a:p>
            <a:r>
              <a:rPr lang="en-US" dirty="0" smtClean="0"/>
              <a:t>Uses static Miller and load capacitances</a:t>
            </a:r>
          </a:p>
          <a:p>
            <a:r>
              <a:rPr lang="en-US" dirty="0" smtClean="0"/>
              <a:t>Can consider multiple pulses on inputs </a:t>
            </a:r>
          </a:p>
          <a:p>
            <a:r>
              <a:rPr lang="en-US" dirty="0" smtClean="0"/>
              <a:t>Most accurate existing method for multiple pulses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11" y="4800600"/>
            <a:ext cx="3200400" cy="1600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6019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Transient Pulses on Gate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 smtClean="0"/>
              <a:t>Transistors represented with Miller capacitor between gate and drain</a:t>
            </a:r>
          </a:p>
          <a:p>
            <a:r>
              <a:rPr lang="en-US" dirty="0" smtClean="0"/>
              <a:t>Miller capacitance considers coupling </a:t>
            </a:r>
          </a:p>
          <a:p>
            <a:r>
              <a:rPr lang="en-US" dirty="0" smtClean="0"/>
              <a:t>Each transistor represented as a current source</a:t>
            </a:r>
          </a:p>
          <a:p>
            <a:pPr lvl="1"/>
            <a:r>
              <a:rPr lang="en-US" dirty="0" smtClean="0"/>
              <a:t>Current source is the V</a:t>
            </a:r>
            <a:r>
              <a:rPr lang="en-US" baseline="-25000" dirty="0" smtClean="0"/>
              <a:t>DS</a:t>
            </a:r>
            <a:r>
              <a:rPr lang="en-US" dirty="0" smtClean="0"/>
              <a:t> voltage</a:t>
            </a:r>
          </a:p>
          <a:p>
            <a:r>
              <a:rPr lang="en-US" dirty="0" smtClean="0"/>
              <a:t>Can convert a gate to equivalent circuit for analysis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022193"/>
            <a:ext cx="4383959" cy="2150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353580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7800" y="617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Transistor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183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Converted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>
            <a:noAutofit/>
          </a:bodyPr>
          <a:lstStyle/>
          <a:p>
            <a:r>
              <a:rPr lang="en-US" dirty="0" smtClean="0"/>
              <a:t>This defense focuses on the effects of soft errors</a:t>
            </a:r>
          </a:p>
          <a:p>
            <a:r>
              <a:rPr lang="en-US" dirty="0" smtClean="0"/>
              <a:t>Soft Error</a:t>
            </a:r>
          </a:p>
          <a:p>
            <a:pPr lvl="1"/>
            <a:r>
              <a:rPr lang="en-US" dirty="0" smtClean="0"/>
              <a:t>Temporary error – induced by a radiation particle</a:t>
            </a:r>
          </a:p>
          <a:p>
            <a:pPr lvl="1"/>
            <a:r>
              <a:rPr lang="en-US" dirty="0" smtClean="0"/>
              <a:t>Occurs when a particle strikes the sensitive volume of a transistor</a:t>
            </a:r>
          </a:p>
          <a:p>
            <a:r>
              <a:rPr lang="en-US" dirty="0" smtClean="0"/>
              <a:t>Two types of soft error investigated</a:t>
            </a:r>
          </a:p>
          <a:p>
            <a:pPr lvl="1"/>
            <a:r>
              <a:rPr lang="en-US" dirty="0" smtClean="0"/>
              <a:t>Single Event Transient (SET) – a temporary voltage pulse</a:t>
            </a:r>
          </a:p>
          <a:p>
            <a:pPr lvl="1"/>
            <a:r>
              <a:rPr lang="en-US" dirty="0" smtClean="0"/>
              <a:t>Single Event Upset (SEU) – SET is propagated to latch input or value is flipped in latch</a:t>
            </a:r>
          </a:p>
          <a:p>
            <a:r>
              <a:rPr lang="en-US" dirty="0" smtClean="0"/>
              <a:t>A particle striking a transistor does not guarantee an error</a:t>
            </a:r>
          </a:p>
          <a:p>
            <a:r>
              <a:rPr lang="en-US" dirty="0" smtClean="0"/>
              <a:t>Decrease in feature size has increased the likelihood of error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4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Derivation of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5604877" cy="4876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Any gate can be considered using a generalized model</a:t>
                </a:r>
              </a:p>
              <a:p>
                <a:r>
                  <a:rPr lang="en-US" dirty="0" smtClean="0"/>
                  <a:t>KCL at node Vout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cap="small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i="1"/>
                          <m:t>𝑝𝑢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 cap="small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i="1"/>
                          <m:t>𝑝𝑑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 cap="small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i="1"/>
                          <m:t>𝐿</m:t>
                        </m:r>
                      </m:sub>
                    </m:sSub>
                    <m:r>
                      <a:rPr lang="en-US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 cap="small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cap="small"/>
                            </m:ctrlPr>
                          </m:sSubPr>
                          <m:e>
                            <m:r>
                              <a:rPr lang="en-US" i="1"/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cap="small"/>
                                </m:ctrlPr>
                              </m:sSubPr>
                              <m:e>
                                <m:r>
                                  <a:rPr lang="en-US" i="1"/>
                                  <m:t>𝑚𝑢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 cap="small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cap="small"/>
                            </m:ctrlPr>
                          </m:sSubPr>
                          <m:e>
                            <m:r>
                              <a:rPr lang="en-US" i="1"/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cap="small"/>
                                </m:ctrlPr>
                              </m:sSubPr>
                              <m:e>
                                <m:r>
                                  <a:rPr lang="en-US" i="1"/>
                                  <m:t>𝑚𝑑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Current through Miller capacitor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∆</m:t>
                                </m:r>
                                <m:r>
                                  <a:rPr lang="en-US" i="1"/>
                                  <m:t>𝑉</m:t>
                                </m:r>
                              </m:e>
                              <m:sub>
                                <m:r>
                                  <a:rPr lang="en-US" i="1"/>
                                  <m:t>𝑜𝑢𝑡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∆</m:t>
                                </m:r>
                                <m:r>
                                  <a:rPr lang="en-US" i="1"/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𝑚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𝑡</m:t>
                            </m:r>
                          </m:e>
                          <m:sub>
                            <m:r>
                              <a:rPr lang="en-US" i="1"/>
                              <m:t>𝑠𝑡𝑒𝑝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Current though </a:t>
                </a:r>
                <a:r>
                  <a:rPr lang="en-US" dirty="0"/>
                  <a:t>l</a:t>
                </a:r>
                <a:r>
                  <a:rPr lang="en-US" dirty="0" smtClean="0"/>
                  <a:t>oad capacitor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i="1"/>
                          <m:t>𝐿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∆</m:t>
                            </m:r>
                            <m:r>
                              <a:rPr lang="en-US" i="1"/>
                              <m:t>𝑉</m:t>
                            </m:r>
                          </m:e>
                          <m:sub>
                            <m:r>
                              <a:rPr lang="en-US" i="1"/>
                              <m:t>𝑜𝑢𝑡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𝑡</m:t>
                            </m:r>
                          </m:e>
                          <m:sub>
                            <m:r>
                              <a:rPr lang="en-US" i="1"/>
                              <m:t>𝑠𝑡𝑒𝑝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Substitute – get V</a:t>
                </a:r>
                <a:r>
                  <a:rPr lang="en-US" baseline="-25000" dirty="0" smtClean="0"/>
                  <a:t>out</a:t>
                </a:r>
                <a:r>
                  <a:rPr lang="en-US" dirty="0" smtClean="0"/>
                  <a:t> at time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∆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𝑜𝑢𝑡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𝐼</m:t>
                                </m:r>
                              </m:e>
                              <m:sub>
                                <m:r>
                                  <a:rPr lang="en-US" i="1"/>
                                  <m:t>𝑝𝑢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𝐼</m:t>
                                </m:r>
                              </m:e>
                              <m:sub>
                                <m:r>
                                  <a:rPr lang="en-US" i="1"/>
                                  <m:t>𝑝𝑑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𝑡</m:t>
                            </m:r>
                          </m:e>
                          <m:sub>
                            <m:r>
                              <a:rPr lang="en-US" i="1"/>
                              <m:t>𝑠𝑡𝑒𝑝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𝑁</m:t>
                                </m:r>
                              </m:e>
                              <m:sub>
                                <m:r>
                                  <a:rPr lang="en-US" i="1"/>
                                  <m:t>𝑢</m:t>
                                </m:r>
                              </m:sub>
                            </m:sSub>
                          </m:sup>
                          <m:e>
                            <m:r>
                              <a:rPr lang="en-US" i="1"/>
                              <m:t>∆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𝑚𝑢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𝑁</m:t>
                                </m:r>
                              </m:e>
                              <m:sub>
                                <m:r>
                                  <a:rPr lang="en-US" i="1"/>
                                  <m:t>𝑑</m:t>
                                </m:r>
                              </m:sub>
                            </m:sSub>
                          </m:sup>
                          <m:e>
                            <m:r>
                              <a:rPr lang="en-US" i="1"/>
                              <m:t>∆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𝑚𝑑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𝐿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𝑁</m:t>
                                </m:r>
                              </m:e>
                              <m:sub>
                                <m:r>
                                  <a:rPr lang="en-US" i="1"/>
                                  <m:t>𝑢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𝑚𝑢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i="1"/>
                          <m:t>+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𝑁</m:t>
                                </m:r>
                              </m:e>
                              <m:sub>
                                <m:r>
                                  <a:rPr lang="en-US" i="1"/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𝑚𝑑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5604877" cy="4876800"/>
              </a:xfrm>
              <a:blipFill rotWithShape="0">
                <a:blip r:embed="rId2"/>
                <a:stretch>
                  <a:fillRect l="-76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981200"/>
            <a:ext cx="4351755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2077" y="441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6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Consideration of Stacked Transistors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876800"/>
              </a:xfrm>
            </p:spPr>
            <p:txBody>
              <a:bodyPr/>
              <a:lstStyle/>
              <a:p>
                <a:r>
                  <a:rPr lang="en-US" dirty="0" smtClean="0"/>
                  <a:t>Stacked transistor have intermediate nodes</a:t>
                </a:r>
              </a:p>
              <a:p>
                <a:r>
                  <a:rPr lang="en-US" dirty="0" smtClean="0"/>
                  <a:t>The node voltage determines the transistor current</a:t>
                </a:r>
              </a:p>
              <a:p>
                <a:r>
                  <a:rPr lang="en-US" dirty="0" smtClean="0"/>
                  <a:t>Assume KCL at VN1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i="1"/>
                          <m:t>𝐷</m:t>
                        </m:r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i="1"/>
                          <m:t>𝐷</m:t>
                        </m:r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Current at C1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𝑡</m:t>
                            </m:r>
                          </m:e>
                          <m:sub>
                            <m:r>
                              <a:rPr lang="en-US" i="1"/>
                              <m:t>𝑠𝑡𝑒𝑝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Substitute – get V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at time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𝑛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𝐼</m:t>
                                </m:r>
                              </m:e>
                              <m:sub>
                                <m:r>
                                  <a:rPr lang="en-US" i="1"/>
                                  <m:t>𝐷</m:t>
                                </m:r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𝐼</m:t>
                                </m:r>
                              </m:e>
                              <m:sub>
                                <m:r>
                                  <a:rPr lang="en-US" i="1"/>
                                  <m:t>𝐷</m:t>
                                </m:r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𝑡</m:t>
                            </m:r>
                          </m:e>
                          <m:sub>
                            <m:r>
                              <a:rPr lang="en-US" i="1"/>
                              <m:t>𝑠𝑡𝑒𝑝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  <m:r>
                              <a:rPr lang="en-US" i="1"/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𝑛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876800"/>
              </a:xfrm>
              <a:blipFill rotWithShape="0">
                <a:blip r:embed="rId2"/>
                <a:stretch>
                  <a:fillRect l="-1107" t="-875" r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905000"/>
            <a:ext cx="426472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48445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Transistor Model for Stacked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6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Simulation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2" y="1618116"/>
            <a:ext cx="8110388" cy="46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257801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Proposed model tested in HSPICE with the PTM library</a:t>
            </a:r>
          </a:p>
          <a:p>
            <a:r>
              <a:rPr lang="en-US" dirty="0" smtClean="0"/>
              <a:t>3 test circuits created</a:t>
            </a:r>
          </a:p>
          <a:p>
            <a:pPr lvl="1"/>
            <a:r>
              <a:rPr lang="en-US" dirty="0" smtClean="0"/>
              <a:t>NAND2 – 2 input NAND driven by 2, 2 input NAND gates</a:t>
            </a:r>
          </a:p>
          <a:p>
            <a:pPr lvl="1"/>
            <a:r>
              <a:rPr lang="en-US" dirty="0" smtClean="0"/>
              <a:t>NOR2 – 2 input NOR driven by 2, 2 input NOR gates</a:t>
            </a:r>
          </a:p>
          <a:p>
            <a:pPr lvl="1"/>
            <a:r>
              <a:rPr lang="en-US" dirty="0" smtClean="0"/>
              <a:t>NAND3 – 3 input NAND driven by 2, 2 input NAND gates</a:t>
            </a:r>
          </a:p>
          <a:p>
            <a:r>
              <a:rPr lang="en-US" dirty="0" smtClean="0"/>
              <a:t>Pulses were generated on both input gates and their result calculated</a:t>
            </a:r>
          </a:p>
          <a:p>
            <a:r>
              <a:rPr lang="en-US" dirty="0" smtClean="0"/>
              <a:t>Compared to HSPICE and existing model </a:t>
            </a:r>
          </a:p>
          <a:p>
            <a:r>
              <a:rPr lang="en-US" dirty="0" smtClean="0"/>
              <a:t>Existing model cannot consider multiple pulses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9" y="1905000"/>
            <a:ext cx="3616861" cy="2409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0430" y="446722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NAND2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0" y="1981200"/>
            <a:ext cx="902395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1371600"/>
            <a:ext cx="82720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8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27" y="1756460"/>
            <a:ext cx="4698574" cy="35175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7" y="1756459"/>
            <a:ext cx="4660405" cy="3488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547790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the result out of 2400 possible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4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Robust Latch for Multiple Node Upsets</a:t>
            </a:r>
          </a:p>
          <a:p>
            <a:r>
              <a:rPr lang="en-US" dirty="0" smtClean="0"/>
              <a:t>Analytical Approximation Model for Multiple Transients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31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Accurate 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simulator can accurately and quickly determine the soft error rate (SER)</a:t>
            </a:r>
          </a:p>
          <a:p>
            <a:pPr lvl="1"/>
            <a:r>
              <a:rPr lang="en-US" dirty="0"/>
              <a:t>SER = P(e) * </a:t>
            </a:r>
            <a:r>
              <a:rPr lang="en-US" dirty="0" err="1"/>
              <a:t>R</a:t>
            </a:r>
            <a:r>
              <a:rPr lang="en-US" baseline="-25000" dirty="0" err="1"/>
              <a:t>eff</a:t>
            </a:r>
            <a:r>
              <a:rPr lang="en-US" dirty="0"/>
              <a:t> * </a:t>
            </a:r>
            <a:r>
              <a:rPr lang="en-US" dirty="0" err="1"/>
              <a:t>P</a:t>
            </a:r>
            <a:r>
              <a:rPr lang="en-US" baseline="-25000" dirty="0" err="1"/>
              <a:t>eff</a:t>
            </a:r>
            <a:r>
              <a:rPr lang="en-US" dirty="0"/>
              <a:t> * A</a:t>
            </a:r>
          </a:p>
          <a:p>
            <a:pPr lvl="1"/>
            <a:r>
              <a:rPr lang="en-US" dirty="0"/>
              <a:t>P(e) – probability of an error on an output</a:t>
            </a:r>
          </a:p>
          <a:p>
            <a:pPr lvl="1"/>
            <a:r>
              <a:rPr lang="en-US" dirty="0" err="1"/>
              <a:t>R</a:t>
            </a:r>
            <a:r>
              <a:rPr lang="en-US" baseline="-25000" dirty="0" err="1"/>
              <a:t>eff</a:t>
            </a:r>
            <a:r>
              <a:rPr lang="en-US" baseline="-25000" dirty="0"/>
              <a:t> </a:t>
            </a:r>
            <a:r>
              <a:rPr lang="en-US" dirty="0"/>
              <a:t> - effective particle concentration 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eff</a:t>
            </a:r>
            <a:r>
              <a:rPr lang="en-US" baseline="-25000" dirty="0"/>
              <a:t>  </a:t>
            </a:r>
            <a:r>
              <a:rPr lang="en-US" dirty="0"/>
              <a:t>- probability of particle hitting sensitive region</a:t>
            </a:r>
          </a:p>
          <a:p>
            <a:pPr lvl="1"/>
            <a:r>
              <a:rPr lang="en-US" dirty="0"/>
              <a:t>A – area of the circuit</a:t>
            </a:r>
          </a:p>
          <a:p>
            <a:r>
              <a:rPr lang="en-US" dirty="0" smtClean="0"/>
              <a:t>P(e) difficult to attain due to 3 masking factors</a:t>
            </a:r>
          </a:p>
          <a:p>
            <a:pPr lvl="1"/>
            <a:r>
              <a:rPr lang="en-US" dirty="0" smtClean="0"/>
              <a:t>Logical masking – a controlling value on an off-input forces the output to a value</a:t>
            </a:r>
          </a:p>
          <a:p>
            <a:pPr lvl="1"/>
            <a:r>
              <a:rPr lang="en-US" dirty="0" smtClean="0"/>
              <a:t>Electrical masking – gate’s transfer function masks the pulse</a:t>
            </a:r>
          </a:p>
          <a:p>
            <a:pPr lvl="1"/>
            <a:r>
              <a:rPr lang="en-US" dirty="0" smtClean="0"/>
              <a:t>Temporal masking – pulse does not meet set up and hold time parameters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02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5360" r="2411" b="3378"/>
          <a:stretch/>
        </p:blipFill>
        <p:spPr>
          <a:xfrm>
            <a:off x="76200" y="4642892"/>
            <a:ext cx="6553200" cy="185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 simulation consists of 3 parts</a:t>
            </a:r>
          </a:p>
          <a:p>
            <a:r>
              <a:rPr lang="en-US" dirty="0" smtClean="0"/>
              <a:t>Pulse Injection – an equation is used to relate the injected charge to a pulse</a:t>
            </a:r>
          </a:p>
          <a:p>
            <a:r>
              <a:rPr lang="en-US" dirty="0" smtClean="0"/>
              <a:t>Pulse Propagation – pulse is propagated through the circuit</a:t>
            </a:r>
          </a:p>
          <a:p>
            <a:r>
              <a:rPr lang="en-US" dirty="0" smtClean="0"/>
              <a:t>Latching Evaluation – it is determined at the output device if the pulse is stored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444283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Borrowed From: </a:t>
            </a:r>
            <a:r>
              <a:rPr lang="en-US" sz="1000" dirty="0" err="1" smtClean="0"/>
              <a:t>Mitra</a:t>
            </a:r>
            <a:r>
              <a:rPr lang="en-US" sz="1000" dirty="0" smtClean="0"/>
              <a:t> et al,  Robust </a:t>
            </a:r>
            <a:r>
              <a:rPr lang="en-US" sz="1000" dirty="0"/>
              <a:t>System Design with Built-In Soft-Error </a:t>
            </a:r>
            <a:r>
              <a:rPr lang="en-US" sz="1000" dirty="0" smtClean="0"/>
              <a:t>Resilience, 2005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44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95800"/>
          </a:xfrm>
        </p:spPr>
        <p:txBody>
          <a:bodyPr>
            <a:noAutofit/>
          </a:bodyPr>
          <a:lstStyle/>
          <a:p>
            <a:r>
              <a:rPr lang="en-US" dirty="0" smtClean="0"/>
              <a:t>3 novel mitigation and estimation approaches proposed</a:t>
            </a:r>
          </a:p>
          <a:p>
            <a:r>
              <a:rPr lang="en-US" dirty="0" smtClean="0"/>
              <a:t>Chapter 1</a:t>
            </a:r>
          </a:p>
          <a:p>
            <a:pPr lvl="1"/>
            <a:r>
              <a:rPr lang="en-US" dirty="0" smtClean="0"/>
              <a:t>A soft error tolerant latch suitable for clock gating</a:t>
            </a:r>
          </a:p>
          <a:p>
            <a:pPr lvl="1"/>
            <a:r>
              <a:rPr lang="en-US" dirty="0" smtClean="0"/>
              <a:t>Capable of tolerating double node upsets (DNUs)</a:t>
            </a:r>
          </a:p>
          <a:p>
            <a:r>
              <a:rPr lang="en-US" dirty="0" smtClean="0"/>
              <a:t>Chapter 2</a:t>
            </a:r>
          </a:p>
          <a:p>
            <a:pPr lvl="1"/>
            <a:r>
              <a:rPr lang="en-US" dirty="0" smtClean="0"/>
              <a:t>Accurate pulse shape approximation method </a:t>
            </a:r>
          </a:p>
          <a:p>
            <a:pPr lvl="1"/>
            <a:r>
              <a:rPr lang="en-US" dirty="0" smtClean="0"/>
              <a:t>Considers multiple pulses on the gate input</a:t>
            </a:r>
          </a:p>
          <a:p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FAST_MET simulation tool - calculates the soft error rate (SER)</a:t>
            </a:r>
          </a:p>
          <a:p>
            <a:pPr lvl="1"/>
            <a:r>
              <a:rPr lang="en-US" dirty="0" smtClean="0"/>
              <a:t>Uses partitioning, Boolean functions and accurate pulse shape approximation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5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Accurate 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simulators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inaccurate or slow methods to find logical masking effects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simple electrical masking models</a:t>
            </a:r>
          </a:p>
          <a:p>
            <a:r>
              <a:rPr lang="en-US" dirty="0" smtClean="0"/>
              <a:t>Most do not consider multiple event transients (METs)</a:t>
            </a:r>
          </a:p>
          <a:p>
            <a:r>
              <a:rPr lang="en-US" dirty="0" smtClean="0"/>
              <a:t>None use an accurate masking model for METs</a:t>
            </a:r>
          </a:p>
          <a:p>
            <a:r>
              <a:rPr lang="en-US" dirty="0" smtClean="0"/>
              <a:t>Proposed simulator uses binary decision diagrams (BDDs) for exact logical masking</a:t>
            </a:r>
          </a:p>
          <a:p>
            <a:r>
              <a:rPr lang="en-US" dirty="0" smtClean="0"/>
              <a:t>Uses previously proposed electrical masking model</a:t>
            </a:r>
          </a:p>
          <a:p>
            <a:r>
              <a:rPr lang="en-US" dirty="0" smtClean="0"/>
              <a:t>Called the FAST_MET simulator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and Accurate </a:t>
            </a:r>
            <a:r>
              <a:rPr lang="en-US" dirty="0" smtClean="0"/>
              <a:t>Simulation Tool </a:t>
            </a:r>
            <a:r>
              <a:rPr lang="en-US" dirty="0"/>
              <a:t>for Multiple Event Transients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72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BDD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876800"/>
          </a:xfrm>
        </p:spPr>
        <p:txBody>
          <a:bodyPr/>
          <a:lstStyle/>
          <a:p>
            <a:r>
              <a:rPr lang="en-US" dirty="0" smtClean="0"/>
              <a:t>All functions are represented in BDDs</a:t>
            </a:r>
          </a:p>
          <a:p>
            <a:r>
              <a:rPr lang="en-US" dirty="0" smtClean="0"/>
              <a:t>BDD – canonical form to store a Boolean function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Efficiently stores all input patterns to a circuit</a:t>
            </a:r>
          </a:p>
          <a:p>
            <a:pPr lvl="1"/>
            <a:r>
              <a:rPr lang="en-US" dirty="0" smtClean="0"/>
              <a:t>Operations can be applied quickly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Memory blow up </a:t>
            </a:r>
          </a:p>
          <a:p>
            <a:pPr lvl="1"/>
            <a:r>
              <a:rPr lang="en-US" dirty="0" smtClean="0"/>
              <a:t>More complicated than randomly applying patterns</a:t>
            </a:r>
          </a:p>
          <a:p>
            <a:pPr lvl="2"/>
            <a:r>
              <a:rPr lang="en-US" dirty="0" smtClean="0"/>
              <a:t>Many existing packages to mitigate this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981200"/>
            <a:ext cx="3245080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4191000"/>
            <a:ext cx="29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BDD function for AND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92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 smtClean="0"/>
              <a:t>Pulse generated depends on input pattern</a:t>
            </a:r>
          </a:p>
          <a:p>
            <a:r>
              <a:rPr lang="en-US" dirty="0" smtClean="0"/>
              <a:t>2 types of pulses</a:t>
            </a:r>
          </a:p>
          <a:p>
            <a:pPr lvl="1"/>
            <a:r>
              <a:rPr lang="en-US" dirty="0" smtClean="0"/>
              <a:t>Rising – low to high value</a:t>
            </a:r>
          </a:p>
          <a:p>
            <a:pPr lvl="2"/>
            <a:r>
              <a:rPr lang="en-US" dirty="0" smtClean="0"/>
              <a:t>Requires a “0” for the output value</a:t>
            </a:r>
          </a:p>
          <a:p>
            <a:pPr lvl="1"/>
            <a:r>
              <a:rPr lang="en-US" dirty="0" smtClean="0"/>
              <a:t>Falling – high to low value</a:t>
            </a:r>
          </a:p>
          <a:p>
            <a:pPr lvl="2"/>
            <a:r>
              <a:rPr lang="en-US" dirty="0" smtClean="0"/>
              <a:t>Requires a “1” for the output value</a:t>
            </a:r>
          </a:p>
          <a:p>
            <a:r>
              <a:rPr lang="en-US" dirty="0" smtClean="0"/>
              <a:t>Functions are determined using signal probability BDDs</a:t>
            </a:r>
          </a:p>
          <a:p>
            <a:pPr lvl="1"/>
            <a:r>
              <a:rPr lang="en-US" dirty="0" smtClean="0"/>
              <a:t>Signal probability BDD – the function representing all patterns that make a line a “1” or “0” value</a:t>
            </a:r>
          </a:p>
          <a:p>
            <a:r>
              <a:rPr lang="en-US" dirty="0" smtClean="0"/>
              <a:t>Each generated pulse event is represented at E</a:t>
            </a:r>
            <a:r>
              <a:rPr lang="en-US" baseline="-25000" dirty="0" smtClean="0"/>
              <a:t>k</a:t>
            </a:r>
          </a:p>
          <a:p>
            <a:r>
              <a:rPr lang="en-US" dirty="0" smtClean="0"/>
              <a:t>Simulator can consider METs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880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7010400" cy="3863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450" y="5410200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Pulse generation functions with 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 …I</a:t>
            </a:r>
            <a:r>
              <a:rPr lang="en-US" baseline="-25000" dirty="0" smtClean="0"/>
              <a:t>N</a:t>
            </a:r>
            <a:r>
              <a:rPr lang="en-US" dirty="0" smtClean="0"/>
              <a:t> as the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64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Generation of METs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 strikes two or more gates creating multiple pulses</a:t>
            </a:r>
          </a:p>
          <a:p>
            <a:r>
              <a:rPr lang="en-US" dirty="0" smtClean="0"/>
              <a:t>All gates struck must have the proper input functions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F(G</a:t>
            </a:r>
            <a:r>
              <a:rPr lang="en-US" i="1" baseline="-25000" dirty="0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is the generation function of </a:t>
            </a:r>
            <a:r>
              <a:rPr lang="en-US" i="1" dirty="0" smtClean="0"/>
              <a:t>G</a:t>
            </a:r>
            <a:r>
              <a:rPr lang="en-US" i="1" baseline="-25000" dirty="0" smtClean="0"/>
              <a:t>i</a:t>
            </a:r>
          </a:p>
          <a:p>
            <a:pPr lvl="1"/>
            <a:r>
              <a:rPr lang="en-US" i="1" dirty="0" smtClean="0"/>
              <a:t>F(MET) = F(G</a:t>
            </a:r>
            <a:r>
              <a:rPr lang="en-US" i="1" baseline="-25000" dirty="0" smtClean="0"/>
              <a:t>1</a:t>
            </a:r>
            <a:r>
              <a:rPr lang="en-US" i="1" dirty="0" smtClean="0"/>
              <a:t>) &amp; F(G</a:t>
            </a:r>
            <a:r>
              <a:rPr lang="en-US" i="1" baseline="-25000" dirty="0" smtClean="0"/>
              <a:t>2</a:t>
            </a:r>
            <a:r>
              <a:rPr lang="en-US" i="1" dirty="0" smtClean="0"/>
              <a:t>) &amp; …F(G</a:t>
            </a:r>
            <a:r>
              <a:rPr lang="en-US" i="1" baseline="-25000" dirty="0" smtClean="0"/>
              <a:t>N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MET generation creates multiple cases</a:t>
            </a:r>
          </a:p>
          <a:p>
            <a:r>
              <a:rPr lang="en-US" dirty="0" smtClean="0"/>
              <a:t>For example, a 2 struck gates have the following</a:t>
            </a:r>
          </a:p>
          <a:p>
            <a:pPr lvl="1"/>
            <a:r>
              <a:rPr lang="en-US" dirty="0" smtClean="0"/>
              <a:t>Pulse on gate 1 only</a:t>
            </a:r>
          </a:p>
          <a:p>
            <a:pPr lvl="1"/>
            <a:r>
              <a:rPr lang="en-US" dirty="0" smtClean="0"/>
              <a:t>Pulse on gate 2 only</a:t>
            </a:r>
          </a:p>
          <a:p>
            <a:pPr lvl="1"/>
            <a:r>
              <a:rPr lang="en-US" dirty="0" smtClean="0"/>
              <a:t>Pulse on gate 1 and 2</a:t>
            </a:r>
          </a:p>
          <a:p>
            <a:r>
              <a:rPr lang="en-US" dirty="0" smtClean="0"/>
              <a:t>All cases must be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45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Generated pulses propagate through a circuit</a:t>
            </a:r>
          </a:p>
          <a:p>
            <a:r>
              <a:rPr lang="en-US" dirty="0" smtClean="0"/>
              <a:t>Pulses will be masked if off-input is controlling</a:t>
            </a:r>
          </a:p>
          <a:p>
            <a:r>
              <a:rPr lang="en-US" dirty="0" smtClean="0"/>
              <a:t>Each pulse is assigned a sensitization BDD</a:t>
            </a:r>
          </a:p>
          <a:p>
            <a:pPr lvl="1"/>
            <a:r>
              <a:rPr lang="en-US" dirty="0" smtClean="0"/>
              <a:t>Sensitization BDD – BDD that holds that represents all patterns that propagate the pulse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F(S</a:t>
            </a:r>
            <a:r>
              <a:rPr lang="en-US" i="1" baseline="-25000" dirty="0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is the sensitization BDD and </a:t>
            </a:r>
            <a:r>
              <a:rPr lang="en-US" i="1" dirty="0" smtClean="0"/>
              <a:t>F(O</a:t>
            </a:r>
            <a:r>
              <a:rPr lang="en-US" i="1" baseline="-25000" dirty="0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is the function for a non-controlling value</a:t>
            </a:r>
          </a:p>
          <a:p>
            <a:pPr lvl="1"/>
            <a:r>
              <a:rPr lang="en-US" i="1" dirty="0" smtClean="0"/>
              <a:t>F(Prop) = F(S</a:t>
            </a:r>
            <a:r>
              <a:rPr lang="en-US" i="1" baseline="-25000" dirty="0" smtClean="0"/>
              <a:t>1</a:t>
            </a:r>
            <a:r>
              <a:rPr lang="en-US" i="1" dirty="0" smtClean="0"/>
              <a:t>) &amp; F(S</a:t>
            </a:r>
            <a:r>
              <a:rPr lang="en-US" i="1" baseline="-25000" dirty="0" smtClean="0"/>
              <a:t>2</a:t>
            </a:r>
            <a:r>
              <a:rPr lang="en-US" i="1" dirty="0" smtClean="0"/>
              <a:t>) &amp;… F(S</a:t>
            </a:r>
            <a:r>
              <a:rPr lang="en-US" i="1" baseline="-25000" dirty="0" smtClean="0"/>
              <a:t>N</a:t>
            </a:r>
            <a:r>
              <a:rPr lang="en-US" i="1" dirty="0" smtClean="0"/>
              <a:t>) &amp; F(O</a:t>
            </a:r>
            <a:r>
              <a:rPr lang="en-US" i="1" baseline="-25000" dirty="0" smtClean="0"/>
              <a:t>1</a:t>
            </a:r>
            <a:r>
              <a:rPr lang="en-US" i="1" dirty="0" smtClean="0"/>
              <a:t>) &amp; F(O</a:t>
            </a:r>
            <a:r>
              <a:rPr lang="en-US" i="1" baseline="-25000" dirty="0" smtClean="0"/>
              <a:t>2</a:t>
            </a:r>
            <a:r>
              <a:rPr lang="en-US" i="1" dirty="0" smtClean="0"/>
              <a:t>) &amp;… F(O</a:t>
            </a:r>
            <a:r>
              <a:rPr lang="en-US" i="1" baseline="-25000" dirty="0" smtClean="0"/>
              <a:t>N</a:t>
            </a:r>
            <a:r>
              <a:rPr lang="en-US" i="1" dirty="0" smtClean="0"/>
              <a:t>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628775"/>
            <a:ext cx="3276600" cy="2974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1775" y="480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NAND gate with a controlling 0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18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/>
          <a:lstStyle/>
          <a:p>
            <a:r>
              <a:rPr lang="en-US" dirty="0" smtClean="0"/>
              <a:t>BDDs are oriented such that a “1” represents the cases where the pulse propagates</a:t>
            </a:r>
          </a:p>
          <a:p>
            <a:r>
              <a:rPr lang="en-US" dirty="0" smtClean="0"/>
              <a:t>Resulting function becomes the output pulse’s sensitization function</a:t>
            </a:r>
          </a:p>
          <a:p>
            <a:r>
              <a:rPr lang="en-US" dirty="0" smtClean="0"/>
              <a:t>If on an output, the BDD is solved to find the probability</a:t>
            </a:r>
          </a:p>
          <a:p>
            <a:r>
              <a:rPr lang="en-US" dirty="0" smtClean="0"/>
              <a:t>Each node represents a primary input</a:t>
            </a:r>
          </a:p>
          <a:p>
            <a:pPr lvl="1"/>
            <a:r>
              <a:rPr lang="en-US" dirty="0" smtClean="0"/>
              <a:t>Input probability values are assigned to the nodes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295400"/>
            <a:ext cx="2841409" cy="4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77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Propagation of METs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MET is represented as event E</a:t>
            </a:r>
            <a:r>
              <a:rPr lang="en-US" baseline="-25000" dirty="0" smtClean="0"/>
              <a:t>k</a:t>
            </a:r>
          </a:p>
          <a:p>
            <a:r>
              <a:rPr lang="en-US" dirty="0" smtClean="0"/>
              <a:t>Increases the likelihood of multiple pulse from the same event arriving on gate input</a:t>
            </a:r>
          </a:p>
          <a:p>
            <a:r>
              <a:rPr lang="en-US" dirty="0" smtClean="0"/>
              <a:t>If two pulses arrive, 3 cases</a:t>
            </a:r>
          </a:p>
          <a:p>
            <a:pPr lvl="1"/>
            <a:r>
              <a:rPr lang="en-US" dirty="0" smtClean="0"/>
              <a:t>Pulse on </a:t>
            </a:r>
            <a:r>
              <a:rPr lang="en-US" i="1" dirty="0" smtClean="0"/>
              <a:t>a</a:t>
            </a:r>
            <a:r>
              <a:rPr lang="en-US" dirty="0" smtClean="0"/>
              <a:t> arrives</a:t>
            </a:r>
          </a:p>
          <a:p>
            <a:pPr lvl="1"/>
            <a:r>
              <a:rPr lang="en-US" dirty="0" smtClean="0"/>
              <a:t>Pulse on </a:t>
            </a:r>
            <a:r>
              <a:rPr lang="en-US" i="1" dirty="0" smtClean="0"/>
              <a:t>b </a:t>
            </a:r>
            <a:r>
              <a:rPr lang="en-US" dirty="0" smtClean="0"/>
              <a:t>arrives</a:t>
            </a:r>
          </a:p>
          <a:p>
            <a:pPr lvl="1"/>
            <a:r>
              <a:rPr lang="en-US" dirty="0" smtClean="0"/>
              <a:t>Pulses on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arrive simultaneously</a:t>
            </a:r>
          </a:p>
          <a:p>
            <a:r>
              <a:rPr lang="en-US" dirty="0" smtClean="0"/>
              <a:t>All cases must be considered</a:t>
            </a:r>
          </a:p>
          <a:p>
            <a:r>
              <a:rPr lang="en-US" dirty="0" smtClean="0"/>
              <a:t>Each case has a different propagation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0" y="1524000"/>
            <a:ext cx="4105763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3152" y="38481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propagation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9" y="4295503"/>
            <a:ext cx="4235904" cy="13026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6450" y="5550824"/>
            <a:ext cx="302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 propagation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FAST_MET employs partitioning to prevent BDD blow up</a:t>
            </a:r>
          </a:p>
          <a:p>
            <a:r>
              <a:rPr lang="en-US" dirty="0" smtClean="0"/>
              <a:t>In this work the </a:t>
            </a:r>
            <a:r>
              <a:rPr lang="en-US" dirty="0"/>
              <a:t>Fiduccia and </a:t>
            </a:r>
            <a:r>
              <a:rPr lang="en-US" dirty="0" err="1" smtClean="0"/>
              <a:t>Mattheyses</a:t>
            </a:r>
            <a:r>
              <a:rPr lang="en-US" dirty="0" smtClean="0"/>
              <a:t> algorithm was used</a:t>
            </a:r>
          </a:p>
          <a:p>
            <a:pPr lvl="1"/>
            <a:r>
              <a:rPr lang="en-US" dirty="0" smtClean="0"/>
              <a:t>Easily implemented and integrated</a:t>
            </a:r>
          </a:p>
          <a:p>
            <a:pPr lvl="1"/>
            <a:r>
              <a:rPr lang="en-US" dirty="0" smtClean="0"/>
              <a:t>Partitions into 2 parts</a:t>
            </a:r>
          </a:p>
          <a:p>
            <a:pPr lvl="1"/>
            <a:r>
              <a:rPr lang="en-US" dirty="0" smtClean="0"/>
              <a:t>Can be ran recursively for k-1 times for k parts</a:t>
            </a:r>
          </a:p>
          <a:p>
            <a:r>
              <a:rPr lang="en-US" dirty="0" smtClean="0"/>
              <a:t>Partitioning allows faster simulation at a cost of accuracy</a:t>
            </a:r>
          </a:p>
          <a:p>
            <a:r>
              <a:rPr lang="en-US" dirty="0" smtClean="0"/>
              <a:t>At a partition edge</a:t>
            </a:r>
          </a:p>
          <a:p>
            <a:pPr lvl="1"/>
            <a:r>
              <a:rPr lang="en-US" dirty="0" smtClean="0"/>
              <a:t>All logic and pulse sensitization functions are solved</a:t>
            </a:r>
          </a:p>
          <a:p>
            <a:pPr lvl="1"/>
            <a:r>
              <a:rPr lang="en-US" dirty="0" smtClean="0"/>
              <a:t>Solved probabilities and pulses are propagated between partitions</a:t>
            </a:r>
          </a:p>
          <a:p>
            <a:pPr lvl="1"/>
            <a:r>
              <a:rPr lang="en-US" dirty="0" smtClean="0"/>
              <a:t>Virtual inputs are created for missing gate inputs</a:t>
            </a:r>
          </a:p>
          <a:p>
            <a:pPr lvl="2"/>
            <a:r>
              <a:rPr lang="en-US" dirty="0" smtClean="0"/>
              <a:t>Probability is set to the logic function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10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Partitioning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03" y="1371600"/>
            <a:ext cx="6753394" cy="50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smtClean="0">
                <a:solidFill>
                  <a:srgbClr val="FF0000"/>
                </a:solidFill>
              </a:rPr>
              <a:t>Robust Latch </a:t>
            </a:r>
            <a:r>
              <a:rPr lang="en-US" b="1" dirty="0" smtClean="0">
                <a:solidFill>
                  <a:srgbClr val="FF0000"/>
                </a:solidFill>
              </a:rPr>
              <a:t>for Multiple Node Upsets</a:t>
            </a:r>
          </a:p>
          <a:p>
            <a:r>
              <a:rPr lang="en-US" dirty="0" smtClean="0"/>
              <a:t>Analytical Approximation Model for Multiple Transients</a:t>
            </a:r>
          </a:p>
          <a:p>
            <a:r>
              <a:rPr lang="en-US" dirty="0" smtClean="0"/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95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Output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Once pulses arrive on the primary output the temporal masking effect is calculated</a:t>
                </a:r>
              </a:p>
              <a:p>
                <a:r>
                  <a:rPr lang="en-US" dirty="0" smtClean="0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𝑠𝑒𝑡𝑢𝑝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h𝑜𝑙𝑑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Probability of pulse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being latched on output </a:t>
                </a:r>
                <a:r>
                  <a:rPr lang="en-US" i="1" dirty="0" smtClean="0"/>
                  <a:t>I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 smtClean="0"/>
                  <a:t> – </a:t>
                </a:r>
                <a:r>
                  <a:rPr lang="en-US" dirty="0" smtClean="0"/>
                  <a:t>Pulse width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𝑠𝑒𝑡𝑢𝑝</m:t>
                        </m:r>
                      </m:sub>
                    </m:sSub>
                  </m:oMath>
                </a14:m>
                <a:r>
                  <a:rPr lang="en-US" i="1" dirty="0" smtClean="0"/>
                  <a:t> - </a:t>
                </a:r>
                <a:r>
                  <a:rPr lang="en-US" dirty="0" smtClean="0"/>
                  <a:t>Setup time of flip flop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h𝑜𝑙𝑑</m:t>
                        </m:r>
                      </m:sub>
                    </m:sSub>
                  </m:oMath>
                </a14:m>
                <a:r>
                  <a:rPr lang="en-US" i="1" dirty="0" smtClean="0"/>
                  <a:t> - </a:t>
                </a:r>
                <a:r>
                  <a:rPr lang="en-US" dirty="0" smtClean="0"/>
                  <a:t>Hold time of flip flop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𝑐𝑙𝑘</m:t>
                    </m:r>
                  </m:oMath>
                </a14:m>
                <a:r>
                  <a:rPr lang="en-US" i="1" dirty="0" smtClean="0"/>
                  <a:t> – </a:t>
                </a:r>
                <a:r>
                  <a:rPr lang="en-US" dirty="0" smtClean="0"/>
                  <a:t>Clock period</a:t>
                </a:r>
              </a:p>
              <a:p>
                <a:r>
                  <a:rPr lang="en-US" dirty="0" smtClean="0"/>
                  <a:t>Total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causing an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/>
                  <a:t>M</a:t>
                </a:r>
                <a:r>
                  <a:rPr lang="en-US" dirty="0" smtClean="0"/>
                  <a:t> – Number of primary output with a pulse belonging to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551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FAST_MET Output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output error is represented as the Mean Error Susceptibility (MES)</a:t>
                </a:r>
              </a:p>
              <a:p>
                <a:r>
                  <a:rPr lang="en-US" dirty="0" smtClean="0"/>
                  <a:t>Equation: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total probability of event </a:t>
                </a:r>
                <a:r>
                  <a:rPr lang="en-US" i="1" dirty="0" smtClean="0"/>
                  <a:t>k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- total number of events</a:t>
                </a:r>
                <a:endParaRPr lang="en-US" i="1" dirty="0" smtClean="0"/>
              </a:p>
              <a:p>
                <a:r>
                  <a:rPr lang="en-US" dirty="0" smtClean="0"/>
                  <a:t>This represents the P(e) variable in the SER equation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871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3604282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3" y="1358757"/>
            <a:ext cx="2514600" cy="1154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428" y="2537637"/>
            <a:ext cx="3436910" cy="1637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312" y="4154039"/>
            <a:ext cx="3313557" cy="20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First compared to Monte Carlo simulation</a:t>
                </a:r>
              </a:p>
              <a:p>
                <a:r>
                  <a:rPr lang="en-US" dirty="0" smtClean="0"/>
                  <a:t>A single pulse injected at each gate</a:t>
                </a:r>
              </a:p>
              <a:p>
                <a:r>
                  <a:rPr lang="en-US" dirty="0" smtClean="0"/>
                  <a:t>No partitioning was used</a:t>
                </a:r>
              </a:p>
              <a:p>
                <a:r>
                  <a:rPr lang="en-US" dirty="0" smtClean="0"/>
                  <a:t>Simulation Parameters</a:t>
                </a:r>
              </a:p>
              <a:p>
                <a:pPr lvl="1"/>
                <a:r>
                  <a:rPr lang="en-US" dirty="0" smtClean="0"/>
                  <a:t>32nm PTM process</a:t>
                </a:r>
              </a:p>
              <a:p>
                <a:pPr lvl="1"/>
                <a:r>
                  <a:rPr lang="en-US" dirty="0" err="1" smtClean="0"/>
                  <a:t>Vdd</a:t>
                </a:r>
                <a:r>
                  <a:rPr lang="en-US" dirty="0" smtClean="0"/>
                  <a:t> – 1.05V</a:t>
                </a:r>
              </a:p>
              <a:p>
                <a:pPr lvl="1"/>
                <a:r>
                  <a:rPr lang="en-US" dirty="0" smtClean="0"/>
                  <a:t>Gate capacitance – 2 </a:t>
                </a:r>
                <a:r>
                  <a:rPr lang="en-US" dirty="0" err="1" smtClean="0"/>
                  <a:t>fF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Injection charge – 15 </a:t>
                </a:r>
                <a:r>
                  <a:rPr lang="en-US" dirty="0" err="1" smtClean="0"/>
                  <a:t>fC</a:t>
                </a:r>
                <a:endParaRPr lang="en-US" dirty="0" smtClean="0"/>
              </a:p>
              <a:p>
                <a:pPr lvl="1"/>
                <a:r>
                  <a:rPr lang="en-US" dirty="0"/>
                  <a:t>Flip Flop</a:t>
                </a:r>
              </a:p>
              <a:p>
                <a:pPr lvl="2"/>
                <a:r>
                  <a:rPr lang="en-US" dirty="0" smtClean="0"/>
                  <a:t>Set up time – 22 </a:t>
                </a:r>
                <a:r>
                  <a:rPr lang="en-US" dirty="0" err="1" smtClean="0"/>
                  <a:t>ps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Hold time – -7 </a:t>
                </a:r>
                <a:r>
                  <a:rPr lang="en-US" dirty="0" err="1" smtClean="0"/>
                  <a:t>ps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Injection equation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– 32x10</a:t>
                </a:r>
                <a:r>
                  <a:rPr lang="en-US" baseline="30000" dirty="0" smtClean="0"/>
                  <a:t>-15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590800"/>
            <a:ext cx="499109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-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study of the effects on partitioning was conducted</a:t>
            </a:r>
          </a:p>
          <a:p>
            <a:r>
              <a:rPr lang="en-US" dirty="0" smtClean="0"/>
              <a:t>All previous simulation parameters used</a:t>
            </a:r>
          </a:p>
          <a:p>
            <a:r>
              <a:rPr lang="en-US" dirty="0" smtClean="0"/>
              <a:t>10% of injected pulses were METs</a:t>
            </a:r>
          </a:p>
          <a:p>
            <a:r>
              <a:rPr lang="en-US" dirty="0" smtClean="0"/>
              <a:t>Partitioning allowed for a reduction in simulation time</a:t>
            </a:r>
          </a:p>
          <a:p>
            <a:r>
              <a:rPr lang="en-US" dirty="0" smtClean="0"/>
              <a:t>Suffers from the law of diminishing returns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00"/>
            <a:ext cx="646285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5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errors are a concern in circuit design</a:t>
            </a:r>
          </a:p>
          <a:p>
            <a:r>
              <a:rPr lang="en-US" dirty="0" smtClean="0"/>
              <a:t>New circuit designs and simulation tools are required to handle increasing error rate</a:t>
            </a:r>
          </a:p>
          <a:p>
            <a:r>
              <a:rPr lang="en-US" dirty="0" smtClean="0"/>
              <a:t>For the </a:t>
            </a:r>
            <a:r>
              <a:rPr lang="en-US" dirty="0" smtClean="0"/>
              <a:t>defense the following were discussed</a:t>
            </a:r>
            <a:endParaRPr lang="en-US" dirty="0" smtClean="0"/>
          </a:p>
          <a:p>
            <a:pPr lvl="1"/>
            <a:r>
              <a:rPr lang="en-US" dirty="0" smtClean="0"/>
              <a:t>A DNU tolerant latch suitable for clock gating</a:t>
            </a:r>
          </a:p>
          <a:p>
            <a:pPr lvl="1"/>
            <a:r>
              <a:rPr lang="en-US" dirty="0" smtClean="0"/>
              <a:t>A simulation tool that calculates the SER using BDDs and an accurate electrical masking model</a:t>
            </a:r>
          </a:p>
          <a:p>
            <a:pPr lvl="1"/>
            <a:r>
              <a:rPr lang="en-US" dirty="0" smtClean="0"/>
              <a:t>An accurate equivalent circuit model for determining the pulse shape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Robust Latch for Multiple Node Upsets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76800"/>
          </a:xfrm>
        </p:spPr>
        <p:txBody>
          <a:bodyPr/>
          <a:lstStyle/>
          <a:p>
            <a:r>
              <a:rPr lang="en-US" dirty="0" smtClean="0"/>
              <a:t>Proposed design can tolerate DNUs</a:t>
            </a:r>
          </a:p>
          <a:p>
            <a:r>
              <a:rPr lang="en-US" dirty="0" smtClean="0"/>
              <a:t>Existing designs can tolerate single node upsets (SNUs) and DNUs</a:t>
            </a:r>
          </a:p>
          <a:p>
            <a:r>
              <a:rPr lang="en-US" dirty="0" smtClean="0"/>
              <a:t>Many are not suited for clock gating</a:t>
            </a:r>
          </a:p>
          <a:p>
            <a:r>
              <a:rPr lang="en-US" dirty="0" smtClean="0"/>
              <a:t>Use a weak keeper on a c-element</a:t>
            </a:r>
          </a:p>
          <a:p>
            <a:r>
              <a:rPr lang="en-US" dirty="0" smtClean="0"/>
              <a:t>Proposed design recovers all nodes after error </a:t>
            </a:r>
          </a:p>
          <a:p>
            <a:r>
              <a:rPr lang="en-US" dirty="0" smtClean="0"/>
              <a:t>Is the most efficient design for use in clock gating</a:t>
            </a:r>
          </a:p>
          <a:p>
            <a:r>
              <a:rPr lang="en-US" dirty="0" smtClean="0"/>
              <a:t>Is DNU robust</a:t>
            </a:r>
          </a:p>
          <a:p>
            <a:pPr lvl="1"/>
            <a:r>
              <a:rPr lang="en-US" dirty="0" smtClean="0"/>
              <a:t>No high impedance states after a DNU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33600"/>
            <a:ext cx="2485128" cy="2321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1328" y="4648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C-element with a weak keeper on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DNU Tolerant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r>
              <a:rPr lang="en-US" dirty="0"/>
              <a:t>Proposed latch is based on 3 block latches connected to a c-element </a:t>
            </a:r>
          </a:p>
          <a:p>
            <a:r>
              <a:rPr lang="en-US" dirty="0"/>
              <a:t>The block based latch is not DNU resilient or robust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98" y="3733800"/>
            <a:ext cx="2651809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524000"/>
            <a:ext cx="2868989" cy="50801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85797" y="6049276"/>
            <a:ext cx="27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data storage block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5791200"/>
            <a:ext cx="27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based latch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r>
              <a:rPr lang="en-US" dirty="0"/>
              <a:t>Block based latch is modified so no signal drives itself</a:t>
            </a:r>
          </a:p>
          <a:p>
            <a:r>
              <a:rPr lang="en-US" dirty="0"/>
              <a:t>Leads to the </a:t>
            </a:r>
            <a:r>
              <a:rPr lang="en-US" u="sng" dirty="0"/>
              <a:t>H</a:t>
            </a:r>
            <a:r>
              <a:rPr lang="en-US" dirty="0"/>
              <a:t>ighly </a:t>
            </a:r>
            <a:r>
              <a:rPr lang="en-US" u="sng" dirty="0"/>
              <a:t>R</a:t>
            </a:r>
            <a:r>
              <a:rPr lang="en-US" dirty="0"/>
              <a:t>obust </a:t>
            </a:r>
            <a:r>
              <a:rPr lang="en-US" u="sng" dirty="0"/>
              <a:t>D</a:t>
            </a:r>
            <a:r>
              <a:rPr lang="en-US" dirty="0"/>
              <a:t>ouble </a:t>
            </a:r>
            <a:r>
              <a:rPr lang="en-US" u="sng" dirty="0"/>
              <a:t>N</a:t>
            </a:r>
            <a:r>
              <a:rPr lang="en-US" dirty="0"/>
              <a:t>ode </a:t>
            </a:r>
            <a:r>
              <a:rPr lang="en-US" u="sng" dirty="0"/>
              <a:t>U</a:t>
            </a:r>
            <a:r>
              <a:rPr lang="en-US" dirty="0"/>
              <a:t>pset </a:t>
            </a:r>
            <a:r>
              <a:rPr lang="en-US" u="sng" dirty="0"/>
              <a:t>T</a:t>
            </a:r>
            <a:r>
              <a:rPr lang="en-US" dirty="0"/>
              <a:t>olerant (HRDNUT) latch </a:t>
            </a:r>
          </a:p>
          <a:p>
            <a:r>
              <a:rPr lang="en-US" dirty="0"/>
              <a:t>HRDNUT is DNU robust since all nodes recover to their correct state after a DNU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6568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HRDNUT Latch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5" y="1504406"/>
            <a:ext cx="3744685" cy="51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Normal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/>
          <a:lstStyle/>
          <a:p>
            <a:r>
              <a:rPr lang="en-US" dirty="0"/>
              <a:t>Transparent Mode</a:t>
            </a:r>
          </a:p>
          <a:p>
            <a:pPr lvl="1"/>
            <a:r>
              <a:rPr lang="en-US" dirty="0"/>
              <a:t>3 pass gates are activated</a:t>
            </a:r>
          </a:p>
          <a:p>
            <a:pPr lvl="1"/>
            <a:r>
              <a:rPr lang="en-US" dirty="0"/>
              <a:t>Data is loaded to nodes OUT, n1 and n2</a:t>
            </a:r>
          </a:p>
          <a:p>
            <a:pPr lvl="1"/>
            <a:r>
              <a:rPr lang="en-US" dirty="0"/>
              <a:t>This sets in inputs of C3, thus setting n3</a:t>
            </a:r>
          </a:p>
          <a:p>
            <a:pPr lvl="1"/>
            <a:r>
              <a:rPr lang="en-US" dirty="0"/>
              <a:t>C4, C5, C6 and C7 are set, thus setting the value</a:t>
            </a:r>
          </a:p>
          <a:p>
            <a:r>
              <a:rPr lang="en-US" dirty="0"/>
              <a:t>Hold Mode</a:t>
            </a:r>
          </a:p>
          <a:p>
            <a:pPr lvl="1"/>
            <a:r>
              <a:rPr lang="en-US" dirty="0"/>
              <a:t>The pass gates are deactivated</a:t>
            </a:r>
          </a:p>
          <a:p>
            <a:pPr lvl="1"/>
            <a:r>
              <a:rPr lang="en-US" dirty="0"/>
              <a:t>A loop is formed between C1, C2 and C3 holding the data (in red)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32184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loop in the HRDNUT indicated in red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72" y="1371600"/>
            <a:ext cx="3775528" cy="51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2636</Words>
  <Application>Microsoft Office PowerPoint</Application>
  <PresentationFormat>On-screen Show (4:3)</PresentationFormat>
  <Paragraphs>473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Cambria Math</vt:lpstr>
      <vt:lpstr>Clarity</vt:lpstr>
      <vt:lpstr>Analysis and Mitigation of Radiation Induced Errors In Modern Circuits </vt:lpstr>
      <vt:lpstr>Outline</vt:lpstr>
      <vt:lpstr>Introduction</vt:lpstr>
      <vt:lpstr>Introduction</vt:lpstr>
      <vt:lpstr>Outline</vt:lpstr>
      <vt:lpstr>Robust Latch for Multiple Node Upsets</vt:lpstr>
      <vt:lpstr>Proposed DNU Tolerant Latch</vt:lpstr>
      <vt:lpstr>HRDNUT Latch</vt:lpstr>
      <vt:lpstr>HRDNUT Normal Operation</vt:lpstr>
      <vt:lpstr>HRDNUT Operation During a DNU</vt:lpstr>
      <vt:lpstr>Simulation Results</vt:lpstr>
      <vt:lpstr>Simulation Results</vt:lpstr>
      <vt:lpstr>Existing DNU Robust Design</vt:lpstr>
      <vt:lpstr>Modified DONUT Latch</vt:lpstr>
      <vt:lpstr>Comparison to Existing Designs</vt:lpstr>
      <vt:lpstr>Comparison to Existing Designs</vt:lpstr>
      <vt:lpstr>Triple Node Upsets</vt:lpstr>
      <vt:lpstr>TNU Block Latch</vt:lpstr>
      <vt:lpstr>TNU Tolerant Latch</vt:lpstr>
      <vt:lpstr>TNU Latch Normal Mode</vt:lpstr>
      <vt:lpstr>Latch During a TNU</vt:lpstr>
      <vt:lpstr>TNU Latch Implemented</vt:lpstr>
      <vt:lpstr>General Design Rules</vt:lpstr>
      <vt:lpstr>Transient Pulse Filtering</vt:lpstr>
      <vt:lpstr>Enhanced Filter Circuit</vt:lpstr>
      <vt:lpstr>Outline</vt:lpstr>
      <vt:lpstr>Analytical Approximation Model</vt:lpstr>
      <vt:lpstr>Analytical Approximation Model</vt:lpstr>
      <vt:lpstr>Gate Model</vt:lpstr>
      <vt:lpstr>Derivation of Equation</vt:lpstr>
      <vt:lpstr>Consideration of Stacked Transistors</vt:lpstr>
      <vt:lpstr>General Simulation Flow</vt:lpstr>
      <vt:lpstr>Results</vt:lpstr>
      <vt:lpstr>Results</vt:lpstr>
      <vt:lpstr>Results</vt:lpstr>
      <vt:lpstr>Results</vt:lpstr>
      <vt:lpstr>Outline</vt:lpstr>
      <vt:lpstr>Accurate Soft Error Simulation</vt:lpstr>
      <vt:lpstr>Soft Error Simulation</vt:lpstr>
      <vt:lpstr>Accurate Soft Error Simulation</vt:lpstr>
      <vt:lpstr>BDD Preliminaries</vt:lpstr>
      <vt:lpstr>Pulse Generation</vt:lpstr>
      <vt:lpstr>Pulse Generation</vt:lpstr>
      <vt:lpstr>Pulse Generation of METs</vt:lpstr>
      <vt:lpstr>Pulse Propagation</vt:lpstr>
      <vt:lpstr>Pulse Propagation</vt:lpstr>
      <vt:lpstr>Propagation of METs</vt:lpstr>
      <vt:lpstr>FAST_MET Partitioning</vt:lpstr>
      <vt:lpstr>FAST_MET Partitioning</vt:lpstr>
      <vt:lpstr>FAST_MET Output Calculation</vt:lpstr>
      <vt:lpstr>FAST_MET Output Calculation</vt:lpstr>
      <vt:lpstr>FAST_MET Algorithm</vt:lpstr>
      <vt:lpstr>Results</vt:lpstr>
      <vt:lpstr>Results - Partitioning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Error in Modern Circuits</dc:title>
  <dc:creator>Adam</dc:creator>
  <cp:lastModifiedBy>Adam Watkins</cp:lastModifiedBy>
  <cp:revision>367</cp:revision>
  <dcterms:created xsi:type="dcterms:W3CDTF">2011-11-14T00:23:34Z</dcterms:created>
  <dcterms:modified xsi:type="dcterms:W3CDTF">2016-11-01T05:14:32Z</dcterms:modified>
</cp:coreProperties>
</file>