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75" r:id="rId5"/>
    <p:sldId id="365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59" r:id="rId14"/>
    <p:sldId id="260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6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bw"/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240" d="100"/>
          <a:sy n="240" d="100"/>
        </p:scale>
        <p:origin x="-1632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80" d="100"/>
        <a:sy n="280" d="100"/>
      </p:scale>
      <p:origin x="0" y="6704"/>
    </p:cViewPr>
  </p:sorterViewPr>
  <p:notesViewPr>
    <p:cSldViewPr>
      <p:cViewPr varScale="1">
        <p:scale>
          <a:sx n="48" d="100"/>
          <a:sy n="48" d="100"/>
        </p:scale>
        <p:origin x="-29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39F593-D0CD-4C8D-9B05-C4FA2A14119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278A196-1649-4A04-BE3A-5F4209B5E1FB}">
      <dgm:prSet phldrT="[Text]"/>
      <dgm:spPr/>
      <dgm:t>
        <a:bodyPr/>
        <a:lstStyle/>
        <a:p>
          <a:r>
            <a:rPr lang="en-US" dirty="0" smtClean="0"/>
            <a:t>Collect Data (Input)</a:t>
          </a:r>
          <a:endParaRPr lang="en-US" dirty="0"/>
        </a:p>
      </dgm:t>
    </dgm:pt>
    <dgm:pt modelId="{66E4DB45-A1AC-4673-B4EB-45179841AD19}" type="parTrans" cxnId="{99B787AC-7E70-426A-B921-88D6909669F6}">
      <dgm:prSet/>
      <dgm:spPr/>
      <dgm:t>
        <a:bodyPr/>
        <a:lstStyle/>
        <a:p>
          <a:endParaRPr lang="en-US"/>
        </a:p>
      </dgm:t>
    </dgm:pt>
    <dgm:pt modelId="{51EE267B-4810-43D8-A041-5F50C7B11A96}" type="sibTrans" cxnId="{99B787AC-7E70-426A-B921-88D6909669F6}">
      <dgm:prSet/>
      <dgm:spPr/>
      <dgm:t>
        <a:bodyPr/>
        <a:lstStyle/>
        <a:p>
          <a:endParaRPr lang="en-US"/>
        </a:p>
      </dgm:t>
    </dgm:pt>
    <dgm:pt modelId="{1084F6C9-7A58-41BB-ACCE-7D2CA57B11CE}">
      <dgm:prSet phldrT="[Text]"/>
      <dgm:spPr/>
      <dgm:t>
        <a:bodyPr/>
        <a:lstStyle/>
        <a:p>
          <a:r>
            <a:rPr lang="en-US" dirty="0" smtClean="0"/>
            <a:t>Processing</a:t>
          </a:r>
          <a:endParaRPr lang="en-US" dirty="0"/>
        </a:p>
      </dgm:t>
    </dgm:pt>
    <dgm:pt modelId="{D1945E36-4FEE-44BE-A711-44605E651D45}" type="parTrans" cxnId="{FBDBA903-B5A0-4A52-96D9-D892459F1FE3}">
      <dgm:prSet/>
      <dgm:spPr/>
      <dgm:t>
        <a:bodyPr/>
        <a:lstStyle/>
        <a:p>
          <a:endParaRPr lang="en-US"/>
        </a:p>
      </dgm:t>
    </dgm:pt>
    <dgm:pt modelId="{0B7C81DB-04D5-4124-AD3D-BAFD3C7D6CF4}" type="sibTrans" cxnId="{FBDBA903-B5A0-4A52-96D9-D892459F1FE3}">
      <dgm:prSet/>
      <dgm:spPr/>
      <dgm:t>
        <a:bodyPr/>
        <a:lstStyle/>
        <a:p>
          <a:endParaRPr lang="en-US"/>
        </a:p>
      </dgm:t>
    </dgm:pt>
    <dgm:pt modelId="{EADCB263-F020-420B-9666-A90824F8248B}">
      <dgm:prSet phldrT="[Text]"/>
      <dgm:spPr/>
      <dgm:t>
        <a:bodyPr/>
        <a:lstStyle/>
        <a:p>
          <a:r>
            <a:rPr lang="en-US" dirty="0" smtClean="0"/>
            <a:t>Produces Information (Output)</a:t>
          </a:r>
          <a:endParaRPr lang="en-US" dirty="0"/>
        </a:p>
      </dgm:t>
    </dgm:pt>
    <dgm:pt modelId="{7AA10D8C-968F-4913-81CE-19919DE8C855}" type="parTrans" cxnId="{CFD0DFE7-AF6E-417C-ACBE-29E8F8985F43}">
      <dgm:prSet/>
      <dgm:spPr/>
      <dgm:t>
        <a:bodyPr/>
        <a:lstStyle/>
        <a:p>
          <a:endParaRPr lang="en-US"/>
        </a:p>
      </dgm:t>
    </dgm:pt>
    <dgm:pt modelId="{E7C1B1C5-590A-4431-9EFA-68D0C693066E}" type="sibTrans" cxnId="{CFD0DFE7-AF6E-417C-ACBE-29E8F8985F43}">
      <dgm:prSet/>
      <dgm:spPr/>
      <dgm:t>
        <a:bodyPr/>
        <a:lstStyle/>
        <a:p>
          <a:endParaRPr lang="en-US"/>
        </a:p>
      </dgm:t>
    </dgm:pt>
    <dgm:pt modelId="{FE32C0B5-B58C-4B13-BC17-C4B106650D52}" type="pres">
      <dgm:prSet presAssocID="{9A39F593-D0CD-4C8D-9B05-C4FA2A141196}" presName="CompostProcess" presStyleCnt="0">
        <dgm:presLayoutVars>
          <dgm:dir/>
          <dgm:resizeHandles val="exact"/>
        </dgm:presLayoutVars>
      </dgm:prSet>
      <dgm:spPr/>
    </dgm:pt>
    <dgm:pt modelId="{F6032FCE-F8E3-4E70-A456-DB85E788A139}" type="pres">
      <dgm:prSet presAssocID="{9A39F593-D0CD-4C8D-9B05-C4FA2A141196}" presName="arrow" presStyleLbl="bgShp" presStyleIdx="0" presStyleCnt="1"/>
      <dgm:spPr/>
    </dgm:pt>
    <dgm:pt modelId="{C7F34C95-D7C9-47BC-AB9A-F60E9496F345}" type="pres">
      <dgm:prSet presAssocID="{9A39F593-D0CD-4C8D-9B05-C4FA2A141196}" presName="linearProcess" presStyleCnt="0"/>
      <dgm:spPr/>
    </dgm:pt>
    <dgm:pt modelId="{A928FB96-C6FA-4811-A847-AD11BE591AE8}" type="pres">
      <dgm:prSet presAssocID="{A278A196-1649-4A04-BE3A-5F4209B5E1FB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2AE22-35E3-4DD7-AE44-0236106088C1}" type="pres">
      <dgm:prSet presAssocID="{51EE267B-4810-43D8-A041-5F50C7B11A96}" presName="sibTrans" presStyleCnt="0"/>
      <dgm:spPr/>
    </dgm:pt>
    <dgm:pt modelId="{9076B299-B79C-4862-AEBD-C9A01F1159B5}" type="pres">
      <dgm:prSet presAssocID="{1084F6C9-7A58-41BB-ACCE-7D2CA57B11CE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268-1528-421B-AF0B-C4F74C2E1A8C}" type="pres">
      <dgm:prSet presAssocID="{0B7C81DB-04D5-4124-AD3D-BAFD3C7D6CF4}" presName="sibTrans" presStyleCnt="0"/>
      <dgm:spPr/>
    </dgm:pt>
    <dgm:pt modelId="{A72E728D-6F55-473D-B198-D3EC9E7FB7EA}" type="pres">
      <dgm:prSet presAssocID="{EADCB263-F020-420B-9666-A90824F8248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269F9B-A931-420B-A0A4-6DDC70D590EE}" type="presOf" srcId="{1084F6C9-7A58-41BB-ACCE-7D2CA57B11CE}" destId="{9076B299-B79C-4862-AEBD-C9A01F1159B5}" srcOrd="0" destOrd="0" presId="urn:microsoft.com/office/officeart/2005/8/layout/hProcess9"/>
    <dgm:cxn modelId="{C33FF935-9CDB-4ACB-8300-AB85D6CEA866}" type="presOf" srcId="{A278A196-1649-4A04-BE3A-5F4209B5E1FB}" destId="{A928FB96-C6FA-4811-A847-AD11BE591AE8}" srcOrd="0" destOrd="0" presId="urn:microsoft.com/office/officeart/2005/8/layout/hProcess9"/>
    <dgm:cxn modelId="{99B787AC-7E70-426A-B921-88D6909669F6}" srcId="{9A39F593-D0CD-4C8D-9B05-C4FA2A141196}" destId="{A278A196-1649-4A04-BE3A-5F4209B5E1FB}" srcOrd="0" destOrd="0" parTransId="{66E4DB45-A1AC-4673-B4EB-45179841AD19}" sibTransId="{51EE267B-4810-43D8-A041-5F50C7B11A96}"/>
    <dgm:cxn modelId="{4E951C38-DFF7-4582-B313-52C1809B5F52}" type="presOf" srcId="{EADCB263-F020-420B-9666-A90824F8248B}" destId="{A72E728D-6F55-473D-B198-D3EC9E7FB7EA}" srcOrd="0" destOrd="0" presId="urn:microsoft.com/office/officeart/2005/8/layout/hProcess9"/>
    <dgm:cxn modelId="{52DCE284-0FF8-4B28-9114-8D8B7E8B95B8}" type="presOf" srcId="{9A39F593-D0CD-4C8D-9B05-C4FA2A141196}" destId="{FE32C0B5-B58C-4B13-BC17-C4B106650D52}" srcOrd="0" destOrd="0" presId="urn:microsoft.com/office/officeart/2005/8/layout/hProcess9"/>
    <dgm:cxn modelId="{CFD0DFE7-AF6E-417C-ACBE-29E8F8985F43}" srcId="{9A39F593-D0CD-4C8D-9B05-C4FA2A141196}" destId="{EADCB263-F020-420B-9666-A90824F8248B}" srcOrd="2" destOrd="0" parTransId="{7AA10D8C-968F-4913-81CE-19919DE8C855}" sibTransId="{E7C1B1C5-590A-4431-9EFA-68D0C693066E}"/>
    <dgm:cxn modelId="{FBDBA903-B5A0-4A52-96D9-D892459F1FE3}" srcId="{9A39F593-D0CD-4C8D-9B05-C4FA2A141196}" destId="{1084F6C9-7A58-41BB-ACCE-7D2CA57B11CE}" srcOrd="1" destOrd="0" parTransId="{D1945E36-4FEE-44BE-A711-44605E651D45}" sibTransId="{0B7C81DB-04D5-4124-AD3D-BAFD3C7D6CF4}"/>
    <dgm:cxn modelId="{5EDD7627-1592-4E52-9965-63C5FB2AB1FE}" type="presParOf" srcId="{FE32C0B5-B58C-4B13-BC17-C4B106650D52}" destId="{F6032FCE-F8E3-4E70-A456-DB85E788A139}" srcOrd="0" destOrd="0" presId="urn:microsoft.com/office/officeart/2005/8/layout/hProcess9"/>
    <dgm:cxn modelId="{70F4C960-A8B4-4357-AFE3-D47731861898}" type="presParOf" srcId="{FE32C0B5-B58C-4B13-BC17-C4B106650D52}" destId="{C7F34C95-D7C9-47BC-AB9A-F60E9496F345}" srcOrd="1" destOrd="0" presId="urn:microsoft.com/office/officeart/2005/8/layout/hProcess9"/>
    <dgm:cxn modelId="{D569DB55-D239-4C56-B495-FE3AA47D7421}" type="presParOf" srcId="{C7F34C95-D7C9-47BC-AB9A-F60E9496F345}" destId="{A928FB96-C6FA-4811-A847-AD11BE591AE8}" srcOrd="0" destOrd="0" presId="urn:microsoft.com/office/officeart/2005/8/layout/hProcess9"/>
    <dgm:cxn modelId="{E7871AD9-45C1-4675-8487-3E7E6118222E}" type="presParOf" srcId="{C7F34C95-D7C9-47BC-AB9A-F60E9496F345}" destId="{F172AE22-35E3-4DD7-AE44-0236106088C1}" srcOrd="1" destOrd="0" presId="urn:microsoft.com/office/officeart/2005/8/layout/hProcess9"/>
    <dgm:cxn modelId="{33ACE76A-5B5E-4331-8F4B-BDC550BD2FFB}" type="presParOf" srcId="{C7F34C95-D7C9-47BC-AB9A-F60E9496F345}" destId="{9076B299-B79C-4862-AEBD-C9A01F1159B5}" srcOrd="2" destOrd="0" presId="urn:microsoft.com/office/officeart/2005/8/layout/hProcess9"/>
    <dgm:cxn modelId="{801EA5E3-E8CE-49D2-AD01-A87F4143C16D}" type="presParOf" srcId="{C7F34C95-D7C9-47BC-AB9A-F60E9496F345}" destId="{C3846268-1528-421B-AF0B-C4F74C2E1A8C}" srcOrd="3" destOrd="0" presId="urn:microsoft.com/office/officeart/2005/8/layout/hProcess9"/>
    <dgm:cxn modelId="{DCC81A31-42FE-4B77-870B-4A4C32855348}" type="presParOf" srcId="{C7F34C95-D7C9-47BC-AB9A-F60E9496F345}" destId="{A72E728D-6F55-473D-B198-D3EC9E7FB7E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32FCE-F8E3-4E70-A456-DB85E788A139}">
      <dsp:nvSpPr>
        <dsp:cNvPr id="0" name=""/>
        <dsp:cNvSpPr/>
      </dsp:nvSpPr>
      <dsp:spPr>
        <a:xfrm>
          <a:off x="457199" y="0"/>
          <a:ext cx="5181600" cy="256539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8FB96-C6FA-4811-A847-AD11BE591AE8}">
      <dsp:nvSpPr>
        <dsp:cNvPr id="0" name=""/>
        <dsp:cNvSpPr/>
      </dsp:nvSpPr>
      <dsp:spPr>
        <a:xfrm>
          <a:off x="206573" y="769619"/>
          <a:ext cx="1828800" cy="102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Collect Data (Input)</a:t>
          </a:r>
          <a:endParaRPr lang="en-US" sz="1800" kern="1200" dirty="0"/>
        </a:p>
      </dsp:txBody>
      <dsp:txXfrm>
        <a:off x="256666" y="819712"/>
        <a:ext cx="1728614" cy="925974"/>
      </dsp:txXfrm>
    </dsp:sp>
    <dsp:sp modelId="{9076B299-B79C-4862-AEBD-C9A01F1159B5}">
      <dsp:nvSpPr>
        <dsp:cNvPr id="0" name=""/>
        <dsp:cNvSpPr/>
      </dsp:nvSpPr>
      <dsp:spPr>
        <a:xfrm>
          <a:off x="2133600" y="769619"/>
          <a:ext cx="1828800" cy="102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Processing</a:t>
          </a:r>
          <a:endParaRPr lang="en-US" sz="1800" kern="1200" dirty="0"/>
        </a:p>
      </dsp:txBody>
      <dsp:txXfrm>
        <a:off x="2183693" y="819712"/>
        <a:ext cx="1728614" cy="925974"/>
      </dsp:txXfrm>
    </dsp:sp>
    <dsp:sp modelId="{A72E728D-6F55-473D-B198-D3EC9E7FB7EA}">
      <dsp:nvSpPr>
        <dsp:cNvPr id="0" name=""/>
        <dsp:cNvSpPr/>
      </dsp:nvSpPr>
      <dsp:spPr>
        <a:xfrm>
          <a:off x="4060626" y="769619"/>
          <a:ext cx="1828800" cy="1026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Produces Information (Output)</a:t>
          </a:r>
          <a:endParaRPr lang="en-US" sz="1800" kern="1200" dirty="0"/>
        </a:p>
      </dsp:txBody>
      <dsp:txXfrm>
        <a:off x="4110719" y="819712"/>
        <a:ext cx="1728614" cy="925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23BD-926F-4834-9E6E-6D1239F6B89D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C505-6F08-409B-A4BF-5340408C20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15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26A0E-F5E7-4F29-B232-24C2CF8E02EE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D40E4-477D-40E7-836D-8C986FB8FD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5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"He was a Bell Labs researcher known for his work in the 1930s and 1940s on the realization of Boolean logic digital circuits using electromechanical relays as the switching element."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23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"He was highly influential in the development of computer science, providing a </a:t>
            </a:r>
            <a:r>
              <a:rPr lang="en-US" dirty="0" err="1" smtClean="0"/>
              <a:t>formalisation</a:t>
            </a:r>
            <a:r>
              <a:rPr lang="en-US" dirty="0" smtClean="0"/>
              <a:t> of the concepts of "algorithm" and "computation" with the Turing machine, which can be considered a model of a general purpose computer.[3][4][5] Turing is widely considered to be the father of theoretical computer science and artificial intelligence.[6]" Wikipedia</a:t>
            </a:r>
          </a:p>
          <a:p>
            <a:r>
              <a:rPr lang="en-US" dirty="0" smtClean="0"/>
              <a:t>"The Imitation Game is a 2014 historical thriller film about British mathematician, logician, cryptanalyst and pioneering computer scientist Alan Turing who was a key figure in cracking Nazi Germany's naval Enigma code which helped the Allies win the Second World War..."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7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7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98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22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90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28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2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3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1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29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0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8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57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3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1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18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8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“While Babbage's machines were mechanical and unwieldy, their basic architecture was similar to a modern computer. The data and program memory were separated, operation was instruction-based, the control unit could make conditional jumps, and the machine had a separate I/O unit.[142]” Wikipedia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Machines not built</a:t>
            </a:r>
            <a:r>
              <a:rPr lang="en-US" baseline="0" dirty="0" smtClean="0"/>
              <a:t> in his lifetime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AD40E4-477D-40E7-836D-8C986FB8FD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7632AA-ADD3-4163-8BAE-FB80D5C32328}" type="datetimeFigureOut">
              <a:rPr lang="en-US" smtClean="0"/>
              <a:pPr/>
              <a:t>1/22/15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mtsu.edu/debate/MTSU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1665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gradFill>
            <a:gsLst>
              <a:gs pos="16000">
                <a:srgbClr val="0099FF">
                  <a:alpha val="0"/>
                </a:srgb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32F7-6604-40B5-9CA0-7503441F71F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20.jpeg"/><Relationship Id="rId5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jpeg"/><Relationship Id="rId5" Type="http://schemas.openxmlformats.org/officeDocument/2006/relationships/image" Target="../media/image24.jpeg"/><Relationship Id="rId6" Type="http://schemas.openxmlformats.org/officeDocument/2006/relationships/image" Target="../media/image25.jpeg"/><Relationship Id="rId7" Type="http://schemas.openxmlformats.org/officeDocument/2006/relationships/image" Target="../media/image26.jpeg"/><Relationship Id="rId8" Type="http://schemas.openxmlformats.org/officeDocument/2006/relationships/image" Target="../media/image27.jpe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4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Computers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1937 – George </a:t>
            </a:r>
            <a:r>
              <a:rPr lang="en-US" dirty="0" err="1" smtClean="0"/>
              <a:t>Stibitz</a:t>
            </a:r>
            <a:r>
              <a:rPr lang="en-US" dirty="0" smtClean="0"/>
              <a:t> – Father of the Modern Digital Computer</a:t>
            </a:r>
          </a:p>
          <a:p>
            <a:endParaRPr lang="en-US" dirty="0"/>
          </a:p>
        </p:txBody>
      </p:sp>
      <p:pic>
        <p:nvPicPr>
          <p:cNvPr id="39938" name="Picture 2" descr="https://encrypted-tbn1.gstatic.com/images?q=tbn:ANd9GcScKMVDxPHan_f12d5odaTRVcZyf-7CPMByM-0R_BkVA5GjZUi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048000"/>
            <a:ext cx="3200400" cy="2397212"/>
          </a:xfrm>
          <a:prstGeom prst="rect">
            <a:avLst/>
          </a:prstGeom>
          <a:noFill/>
        </p:spPr>
      </p:pic>
      <p:pic>
        <p:nvPicPr>
          <p:cNvPr id="39940" name="Picture 4" descr="http://www.computerhistory.org/timeline/images/1940_complex_lar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438400"/>
            <a:ext cx="3200400" cy="3616452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895600"/>
            <a:ext cx="194249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Alan Turing – Father of Computer Science</a:t>
            </a:r>
          </a:p>
          <a:p>
            <a:r>
              <a:rPr lang="en-US" dirty="0" smtClean="0"/>
              <a:t>Turing Machine</a:t>
            </a:r>
            <a:endParaRPr lang="en-US" dirty="0"/>
          </a:p>
        </p:txBody>
      </p:sp>
      <p:pic>
        <p:nvPicPr>
          <p:cNvPr id="40962" name="Picture 2" descr="http://upload.wikimedia.org/wikipedia/en/c/c8/Alan_Turing_phot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09800"/>
            <a:ext cx="3152775" cy="3943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Punch Cards</a:t>
            </a:r>
          </a:p>
          <a:p>
            <a:r>
              <a:rPr lang="en-US" dirty="0" smtClean="0"/>
              <a:t>Vacuum Tubes</a:t>
            </a:r>
          </a:p>
          <a:p>
            <a:r>
              <a:rPr lang="en-US" dirty="0" smtClean="0"/>
              <a:t>Transistors</a:t>
            </a:r>
          </a:p>
          <a:p>
            <a:r>
              <a:rPr lang="en-US" dirty="0" smtClean="0"/>
              <a:t>Integrated Circuit</a:t>
            </a:r>
            <a:br>
              <a:rPr lang="en-US" dirty="0" smtClean="0"/>
            </a:br>
            <a:r>
              <a:rPr lang="en-US" dirty="0" smtClean="0"/>
              <a:t>Microprocessor</a:t>
            </a:r>
          </a:p>
        </p:txBody>
      </p:sp>
      <p:pic>
        <p:nvPicPr>
          <p:cNvPr id="43012" name="Picture 4" descr="http://upload.wikimedia.org/wikipedia/commons/e/e9/Elektronenroehren-auswah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752600"/>
            <a:ext cx="4800600" cy="2334165"/>
          </a:xfrm>
          <a:prstGeom prst="rect">
            <a:avLst/>
          </a:prstGeom>
          <a:noFill/>
        </p:spPr>
      </p:pic>
      <p:pic>
        <p:nvPicPr>
          <p:cNvPr id="43014" name="Picture 6" descr="http://www.tandyonline.co.uk/media/catalog/product/cache/1/image/9df78eab33525d08d6e5fb8d27136e95/b/c/bc635-transis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419600"/>
            <a:ext cx="1600200" cy="1600201"/>
          </a:xfrm>
          <a:prstGeom prst="rect">
            <a:avLst/>
          </a:prstGeom>
          <a:noFill/>
        </p:spPr>
      </p:pic>
      <p:pic>
        <p:nvPicPr>
          <p:cNvPr id="43016" name="Picture 8" descr="http://static.ddmcdn.com/gif/microprocessor-athlon-6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419600"/>
            <a:ext cx="2362200" cy="1724406"/>
          </a:xfrm>
          <a:prstGeom prst="rect">
            <a:avLst/>
          </a:prstGeom>
          <a:noFill/>
        </p:spPr>
      </p:pic>
      <p:pic>
        <p:nvPicPr>
          <p:cNvPr id="43018" name="Picture 10" descr="http://whyy.org/cms/radiotimes/files/2011/02/eniac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0" y="4191000"/>
            <a:ext cx="2790825" cy="20272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Components of a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– Allows users to enter data or instructions into a computer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 – Hardware that conveys information</a:t>
            </a:r>
          </a:p>
          <a:p>
            <a:r>
              <a:rPr lang="en-US" b="1" dirty="0" smtClean="0"/>
              <a:t>System</a:t>
            </a:r>
            <a:r>
              <a:rPr lang="en-US" dirty="0" smtClean="0"/>
              <a:t> </a:t>
            </a:r>
            <a:r>
              <a:rPr lang="en-US" b="1" dirty="0" smtClean="0"/>
              <a:t>Unit</a:t>
            </a:r>
            <a:r>
              <a:rPr lang="en-US" dirty="0" smtClean="0"/>
              <a:t> – Case that contains the electronic components</a:t>
            </a:r>
          </a:p>
          <a:p>
            <a:r>
              <a:rPr lang="en-US" b="1" dirty="0" smtClean="0"/>
              <a:t>Storage Device</a:t>
            </a:r>
            <a:r>
              <a:rPr lang="en-US" dirty="0" smtClean="0"/>
              <a:t> – Device that holds data, information, and instructions</a:t>
            </a:r>
          </a:p>
          <a:p>
            <a:pPr lvl="0"/>
            <a:r>
              <a:rPr lang="en-US" b="1" dirty="0" smtClean="0"/>
              <a:t>Communication Device</a:t>
            </a:r>
            <a:r>
              <a:rPr lang="en-US" dirty="0" smtClean="0"/>
              <a:t> – Enables a computer to send and receive data, instructions, and information to and from one or more computers or mobile devices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Computer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600200"/>
            <a:ext cx="6248400" cy="4645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Hardware: </a:t>
            </a:r>
            <a:r>
              <a:rPr lang="en-US" dirty="0" smtClean="0"/>
              <a:t>electric, electronic, and mechanical components</a:t>
            </a:r>
          </a:p>
          <a:p>
            <a:endParaRPr lang="en-US" b="1" dirty="0" smtClean="0"/>
          </a:p>
          <a:p>
            <a:r>
              <a:rPr lang="en-US" b="1" dirty="0" smtClean="0"/>
              <a:t>Software: </a:t>
            </a:r>
            <a:r>
              <a:rPr lang="en-US" dirty="0" smtClean="0"/>
              <a:t>also called a </a:t>
            </a:r>
            <a:r>
              <a:rPr lang="en-US" b="1" dirty="0" smtClean="0"/>
              <a:t>program</a:t>
            </a:r>
            <a:r>
              <a:rPr lang="en-US" dirty="0" smtClean="0"/>
              <a:t>, tells the computer what tasks to perform and how to perform them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Computers</a:t>
            </a:r>
          </a:p>
          <a:p>
            <a:r>
              <a:rPr lang="en-US" dirty="0" smtClean="0"/>
              <a:t>Mobile Computers and Mobile Devices</a:t>
            </a:r>
          </a:p>
          <a:p>
            <a:r>
              <a:rPr lang="en-US" dirty="0" smtClean="0"/>
              <a:t>Game Consoles</a:t>
            </a:r>
          </a:p>
          <a:p>
            <a:r>
              <a:rPr lang="en-US" dirty="0" smtClean="0"/>
              <a:t>Servers</a:t>
            </a:r>
          </a:p>
          <a:p>
            <a:r>
              <a:rPr lang="en-US" dirty="0" smtClean="0"/>
              <a:t>Mainframes</a:t>
            </a:r>
          </a:p>
          <a:p>
            <a:r>
              <a:rPr lang="en-US" dirty="0" smtClean="0"/>
              <a:t>Supercomputers</a:t>
            </a:r>
          </a:p>
          <a:p>
            <a:r>
              <a:rPr lang="en-US" dirty="0" smtClean="0"/>
              <a:t>Embedded Computers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Computer</a:t>
            </a:r>
            <a:endParaRPr lang="en-US" dirty="0"/>
          </a:p>
        </p:txBody>
      </p:sp>
      <p:pic>
        <p:nvPicPr>
          <p:cNvPr id="25604" name="Picture 4" descr="http://www.itechnews.net/wp-content/uploads/2007/03/Alienware-Area-51-7500-Desktop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05000"/>
            <a:ext cx="4220307" cy="3429000"/>
          </a:xfrm>
          <a:prstGeom prst="rect">
            <a:avLst/>
          </a:prstGeom>
          <a:noFill/>
        </p:spPr>
      </p:pic>
      <p:pic>
        <p:nvPicPr>
          <p:cNvPr id="25606" name="Picture 6" descr="http://cdn.ubergizmo.com/photos/2008/8/samsung-x360-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1905000"/>
            <a:ext cx="4457700" cy="3533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 Computers and Mobile Devices</a:t>
            </a:r>
            <a:endParaRPr lang="en-US" dirty="0"/>
          </a:p>
        </p:txBody>
      </p:sp>
      <p:pic>
        <p:nvPicPr>
          <p:cNvPr id="29698" name="Picture 2" descr="http://www.asus.com/websites/global/products/EzMfP1w48lS8wCfe/P_500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3276600" cy="3276600"/>
          </a:xfrm>
          <a:prstGeom prst="rect">
            <a:avLst/>
          </a:prstGeom>
          <a:noFill/>
        </p:spPr>
      </p:pic>
      <p:pic>
        <p:nvPicPr>
          <p:cNvPr id="29700" name="Picture 4" descr="http://g-ecx.images-amazon.com/images/G/01/kindle/dp/2012/KS/KS-slate-02-lg._V38939490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0" y="2438400"/>
            <a:ext cx="2948215" cy="2847976"/>
          </a:xfrm>
          <a:prstGeom prst="rect">
            <a:avLst/>
          </a:prstGeom>
          <a:noFill/>
        </p:spPr>
      </p:pic>
      <p:pic>
        <p:nvPicPr>
          <p:cNvPr id="29702" name="Picture 6" descr="http://www.instablogsimages.com/images/2007/10/24/iphon_464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77000" y="2590800"/>
            <a:ext cx="2380074" cy="2409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Consoles</a:t>
            </a:r>
            <a:endParaRPr lang="en-US" dirty="0"/>
          </a:p>
        </p:txBody>
      </p:sp>
      <p:pic>
        <p:nvPicPr>
          <p:cNvPr id="28674" name="Picture 2" descr="http://upload.wikimedia.org/wikipedia/commons/thumb/b/b2/NES-Console-Set.png/250px-NES-Console-Set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2518103" cy="1752600"/>
          </a:xfrm>
          <a:prstGeom prst="rect">
            <a:avLst/>
          </a:prstGeom>
          <a:noFill/>
        </p:spPr>
      </p:pic>
      <p:pic>
        <p:nvPicPr>
          <p:cNvPr id="28676" name="Picture 4" descr="http://cdn0.hark.com/images/000/000/631/631/origina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600200"/>
            <a:ext cx="2190750" cy="1752600"/>
          </a:xfrm>
          <a:prstGeom prst="rect">
            <a:avLst/>
          </a:prstGeom>
          <a:noFill/>
        </p:spPr>
      </p:pic>
      <p:pic>
        <p:nvPicPr>
          <p:cNvPr id="28678" name="Picture 6" descr="http://www.buymytronics.com/products/4318_300.jpe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38800" y="1828800"/>
            <a:ext cx="1828800" cy="1828800"/>
          </a:xfrm>
          <a:prstGeom prst="rect">
            <a:avLst/>
          </a:prstGeom>
          <a:noFill/>
        </p:spPr>
      </p:pic>
      <p:pic>
        <p:nvPicPr>
          <p:cNvPr id="28680" name="Picture 8" descr="http://upload.wikimedia.org/wikipedia/commons/thumb/1/11/N64-Console-Set.jpg/300px-N64-Console-Set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3810000"/>
            <a:ext cx="2857500" cy="1533526"/>
          </a:xfrm>
          <a:prstGeom prst="rect">
            <a:avLst/>
          </a:prstGeom>
          <a:noFill/>
        </p:spPr>
      </p:pic>
      <p:pic>
        <p:nvPicPr>
          <p:cNvPr id="28682" name="Picture 10" descr="http://static.ddmcdn.com/gif/three-sixty-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6600" y="3810000"/>
            <a:ext cx="2133600" cy="2256282"/>
          </a:xfrm>
          <a:prstGeom prst="rect">
            <a:avLst/>
          </a:prstGeom>
          <a:noFill/>
        </p:spPr>
      </p:pic>
      <p:pic>
        <p:nvPicPr>
          <p:cNvPr id="28684" name="Picture 12" descr="http://webassetsh.scea.com/pscomauth/groups/public/documents/webasset/ps3-system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38800" y="3886200"/>
            <a:ext cx="1828800" cy="2292724"/>
          </a:xfrm>
          <a:prstGeom prst="rect">
            <a:avLst/>
          </a:prstGeom>
          <a:noFill/>
        </p:spPr>
      </p:pic>
      <p:pic>
        <p:nvPicPr>
          <p:cNvPr id="28686" name="Picture 14" descr="http://upload.wikimedia.org/wikipedia/commons/thumb/8/83/Wii_console.png/260px-Wii_consol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505700" y="3276600"/>
            <a:ext cx="1638300" cy="16383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Computers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971800"/>
            <a:ext cx="6781800" cy="3429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8000" dirty="0" smtClean="0"/>
              <a:t>OF COURSE!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pic>
        <p:nvPicPr>
          <p:cNvPr id="31746" name="Picture 2" descr="http://www.peakpositions.com/PeakServerRoom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4503918" cy="3276600"/>
          </a:xfrm>
          <a:prstGeom prst="rect">
            <a:avLst/>
          </a:prstGeom>
          <a:noFill/>
        </p:spPr>
      </p:pic>
      <p:pic>
        <p:nvPicPr>
          <p:cNvPr id="31748" name="Picture 4" descr="http://www.itdisasters.com/wp-content/uploads/2009/10/server-room-with-salt1-450x33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828800"/>
            <a:ext cx="4286250" cy="32004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Mainframe</a:t>
            </a:r>
            <a:endParaRPr lang="en-US" dirty="0"/>
          </a:p>
        </p:txBody>
      </p:sp>
      <p:pic>
        <p:nvPicPr>
          <p:cNvPr id="30722" name="Picture 2" descr="http://dduconnect.in/site/wp-content/uploads/2012/03/Mainframe-Computer.gif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4354286" cy="3200400"/>
          </a:xfrm>
          <a:prstGeom prst="rect">
            <a:avLst/>
          </a:prstGeom>
          <a:noFill/>
        </p:spPr>
      </p:pic>
      <p:pic>
        <p:nvPicPr>
          <p:cNvPr id="30724" name="Picture 4" descr="http://4.bp.blogspot.com/_MVm0kkhEkVI/TISiXcP08UI/AAAAAAAAABs/3hWpKY8G314/s1600/pauls_journey_1201056060_mainframe-digital-compu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8200" y="2057400"/>
            <a:ext cx="4325181" cy="2886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Supercomputers</a:t>
            </a:r>
            <a:endParaRPr lang="en-US" dirty="0"/>
          </a:p>
        </p:txBody>
      </p:sp>
      <p:pic>
        <p:nvPicPr>
          <p:cNvPr id="32770" name="Picture 2" descr="http://spectrum.ieee.org/image/4563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4298462" cy="3352800"/>
          </a:xfrm>
          <a:prstGeom prst="rect">
            <a:avLst/>
          </a:prstGeom>
          <a:noFill/>
        </p:spPr>
      </p:pic>
      <p:pic>
        <p:nvPicPr>
          <p:cNvPr id="32774" name="Picture 6" descr="http://www.datacenterknowledge.com/wp-content/uploads/2011/06/cielo-supercomput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133600"/>
            <a:ext cx="3900962" cy="2581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purpose computer that functions as a component of a larger product</a:t>
            </a:r>
          </a:p>
          <a:p>
            <a:pPr lvl="1"/>
            <a:r>
              <a:rPr lang="en-US" dirty="0" smtClean="0"/>
              <a:t>Calculators</a:t>
            </a:r>
          </a:p>
          <a:p>
            <a:pPr lvl="1"/>
            <a:r>
              <a:rPr lang="en-US" dirty="0" smtClean="0"/>
              <a:t>ATM’s</a:t>
            </a:r>
          </a:p>
          <a:p>
            <a:pPr lvl="1"/>
            <a:r>
              <a:rPr lang="en-US" dirty="0" smtClean="0"/>
              <a:t>Thermostats</a:t>
            </a:r>
          </a:p>
          <a:p>
            <a:pPr lvl="1"/>
            <a:r>
              <a:rPr lang="en-US" dirty="0" smtClean="0"/>
              <a:t>Cameras</a:t>
            </a:r>
          </a:p>
          <a:p>
            <a:pPr lvl="1"/>
            <a:r>
              <a:rPr lang="en-US" dirty="0" smtClean="0"/>
              <a:t>Printers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 We’ll Get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Internet, World Wide Web</a:t>
            </a:r>
          </a:p>
          <a:p>
            <a:r>
              <a:rPr lang="en-US" dirty="0" smtClean="0"/>
              <a:t>Input Devices</a:t>
            </a:r>
          </a:p>
          <a:p>
            <a:r>
              <a:rPr lang="en-US" dirty="0" smtClean="0"/>
              <a:t>Output Devices</a:t>
            </a:r>
          </a:p>
          <a:p>
            <a:r>
              <a:rPr lang="en-US" dirty="0" smtClean="0"/>
              <a:t>Computer Hardware</a:t>
            </a:r>
          </a:p>
          <a:p>
            <a:r>
              <a:rPr lang="en-US" dirty="0" smtClean="0"/>
              <a:t>Computer Software</a:t>
            </a:r>
          </a:p>
          <a:p>
            <a:r>
              <a:rPr lang="en-US" dirty="0" smtClean="0"/>
              <a:t>Storage</a:t>
            </a:r>
          </a:p>
          <a:p>
            <a:r>
              <a:rPr lang="en-US" dirty="0" smtClean="0"/>
              <a:t>Operating Systems</a:t>
            </a:r>
          </a:p>
          <a:p>
            <a:r>
              <a:rPr lang="en-US" dirty="0" smtClean="0"/>
              <a:t>Special Topics – Piracy, Censorship, Privacy, Viruses,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is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computer</a:t>
            </a:r>
            <a:r>
              <a:rPr lang="en-US" dirty="0" smtClean="0"/>
              <a:t> is an electronic device, operating under the control of instructions stored in its memory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895600"/>
          <a:ext cx="6096000" cy="256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Computer?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programmed</a:t>
            </a:r>
          </a:p>
          <a:p>
            <a:r>
              <a:rPr lang="en-US" dirty="0" smtClean="0"/>
              <a:t>Carries out a set of arithmetic or logical operators</a:t>
            </a:r>
          </a:p>
          <a:p>
            <a:r>
              <a:rPr lang="en-US" dirty="0" smtClean="0"/>
              <a:t>Typically made up of a processing unit and some form </a:t>
            </a:r>
            <a:r>
              <a:rPr lang="en-US" smtClean="0"/>
              <a:t>of memory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Computers</a:t>
            </a:r>
            <a:br>
              <a:rPr lang="en-US" dirty="0" smtClean="0"/>
            </a:br>
            <a:r>
              <a:rPr lang="en-US" dirty="0" smtClean="0"/>
              <a:t>Did You Use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Classroom computer</a:t>
            </a:r>
          </a:p>
          <a:p>
            <a:r>
              <a:rPr lang="en-US" dirty="0" smtClean="0"/>
              <a:t>Projector has computers in it</a:t>
            </a:r>
          </a:p>
          <a:p>
            <a:r>
              <a:rPr lang="en-US" dirty="0" smtClean="0"/>
              <a:t>Cars have dozens of computers</a:t>
            </a:r>
          </a:p>
          <a:p>
            <a:r>
              <a:rPr lang="en-US" dirty="0" smtClean="0"/>
              <a:t>Elevators</a:t>
            </a:r>
          </a:p>
          <a:p>
            <a:r>
              <a:rPr lang="en-US" dirty="0" smtClean="0"/>
              <a:t>Cash Registers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1801 - Jacquard Loom</a:t>
            </a:r>
          </a:p>
          <a:p>
            <a:r>
              <a:rPr lang="en-US" dirty="0" smtClean="0"/>
              <a:t>1830 – Charles Babbage</a:t>
            </a:r>
          </a:p>
          <a:p>
            <a:r>
              <a:rPr lang="en-US" dirty="0" smtClean="0"/>
              <a:t>George </a:t>
            </a:r>
            <a:r>
              <a:rPr lang="en-US" dirty="0" err="1" smtClean="0"/>
              <a:t>Stibitz</a:t>
            </a:r>
            <a:r>
              <a:rPr lang="en-US" dirty="0" smtClean="0"/>
              <a:t> - father of the modern digital computer.</a:t>
            </a:r>
          </a:p>
          <a:p>
            <a:r>
              <a:rPr lang="en-US" dirty="0" smtClean="0"/>
              <a:t>1937, </a:t>
            </a:r>
            <a:r>
              <a:rPr lang="en-US" dirty="0" err="1" smtClean="0"/>
              <a:t>Stibitz</a:t>
            </a:r>
            <a:r>
              <a:rPr lang="en-US" dirty="0" smtClean="0"/>
              <a:t> invented and built a relay-based calculator using binary circuits</a:t>
            </a:r>
          </a:p>
          <a:p>
            <a:r>
              <a:rPr lang="en-US" dirty="0" smtClean="0"/>
              <a:t>1936, Alan Turing regarded as father of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1801 - Jacquard Loom</a:t>
            </a:r>
            <a:endParaRPr lang="en-US" dirty="0"/>
          </a:p>
        </p:txBody>
      </p:sp>
      <p:pic>
        <p:nvPicPr>
          <p:cNvPr id="1026" name="Picture 2" descr="https://web.duke.edu/isis/gessler/topics/jacquard-punch-c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209800"/>
            <a:ext cx="3429000" cy="2035709"/>
          </a:xfrm>
          <a:prstGeom prst="rect">
            <a:avLst/>
          </a:prstGeom>
          <a:noFill/>
        </p:spPr>
      </p:pic>
      <p:pic>
        <p:nvPicPr>
          <p:cNvPr id="1028" name="Picture 4" descr="https://web.duke.edu/isis/gessler/topics/jacquard-punch-paper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267200"/>
            <a:ext cx="4533900" cy="2048652"/>
          </a:xfrm>
          <a:prstGeom prst="rect">
            <a:avLst/>
          </a:prstGeom>
          <a:noFill/>
        </p:spPr>
      </p:pic>
      <p:pic>
        <p:nvPicPr>
          <p:cNvPr id="1030" name="Picture 6" descr="https://web.duke.edu/isis/gessler/topics/jacquard-head-cards-below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2438400"/>
            <a:ext cx="3793237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pic>
        <p:nvPicPr>
          <p:cNvPr id="4" name="Picture 8" descr="http://blog.ounodesign.com/wp-content/uploads/2009/02/richard_hutten_rug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0466" y="1600200"/>
            <a:ext cx="3503067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1830 - Charles Babbage’s Analytical Machine</a:t>
            </a:r>
            <a:endParaRPr lang="en-US" dirty="0"/>
          </a:p>
        </p:txBody>
      </p:sp>
      <p:pic>
        <p:nvPicPr>
          <p:cNvPr id="37890" name="Picture 2" descr="http://www.glendc.com/wp-content/uploads/2012/07/how-did-charles-babbage-invented-the-first-computer-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286000"/>
            <a:ext cx="3989915" cy="3429000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209800"/>
            <a:ext cx="27940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Presentation14</Template>
  <TotalTime>754</TotalTime>
  <Words>611</Words>
  <Application>Microsoft Macintosh PowerPoint</Application>
  <PresentationFormat>On-screen Show (4:3)</PresentationFormat>
  <Paragraphs>111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Presentation14</vt:lpstr>
      <vt:lpstr>Introduction to Computers</vt:lpstr>
      <vt:lpstr>Are Computers Important?</vt:lpstr>
      <vt:lpstr>So What is a Computer?</vt:lpstr>
      <vt:lpstr>What is a Computer?</vt:lpstr>
      <vt:lpstr>How Many Computers Did You Use Today?</vt:lpstr>
      <vt:lpstr>History</vt:lpstr>
      <vt:lpstr>History</vt:lpstr>
      <vt:lpstr>History</vt:lpstr>
      <vt:lpstr>History</vt:lpstr>
      <vt:lpstr>History</vt:lpstr>
      <vt:lpstr>History</vt:lpstr>
      <vt:lpstr>History Continued</vt:lpstr>
      <vt:lpstr>The Components of a Computer</vt:lpstr>
      <vt:lpstr>Components of a Computer</vt:lpstr>
      <vt:lpstr>Hardware and Software</vt:lpstr>
      <vt:lpstr>Types of Computers</vt:lpstr>
      <vt:lpstr>Personal Computer</vt:lpstr>
      <vt:lpstr>Mobile Computers and Mobile Devices</vt:lpstr>
      <vt:lpstr>Game Consoles</vt:lpstr>
      <vt:lpstr>Servers</vt:lpstr>
      <vt:lpstr>Mainframe</vt:lpstr>
      <vt:lpstr>Supercomputers</vt:lpstr>
      <vt:lpstr>Embedded Computers</vt:lpstr>
      <vt:lpstr>Topics We’ll Get 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</dc:creator>
  <cp:lastModifiedBy>Hyrum Carroll</cp:lastModifiedBy>
  <cp:revision>40</cp:revision>
  <cp:lastPrinted>2015-01-22T17:38:40Z</cp:lastPrinted>
  <dcterms:created xsi:type="dcterms:W3CDTF">2012-10-17T03:30:56Z</dcterms:created>
  <dcterms:modified xsi:type="dcterms:W3CDTF">2015-01-22T17:42:30Z</dcterms:modified>
</cp:coreProperties>
</file>