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3717" autoAdjust="0"/>
  </p:normalViewPr>
  <p:slideViewPr>
    <p:cSldViewPr>
      <p:cViewPr varScale="1">
        <p:scale>
          <a:sx n="100" d="100"/>
          <a:sy n="100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58E40-5F78-4762-9DCB-8C10AF388BEB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F78AD-9CF7-48A0-A4FD-2EB6B7BB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17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D6BBC-CE7B-4580-AAFD-C109938E4058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1E26C-D0E0-4C04-A3B7-4E0260E5F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90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E26C-D0E0-4C04-A3B7-4E0260E5FE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0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E26C-D0E0-4C04-A3B7-4E0260E5FE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9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3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6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90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3400" y="-3313"/>
            <a:ext cx="8417511" cy="689113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990600"/>
            <a:ext cx="8458200" cy="5257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C817A18D-4EFB-4A27-B9C1-A64ECD0DEAD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694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8400"/>
            <a:ext cx="7772400" cy="1362075"/>
          </a:xfrm>
        </p:spPr>
        <p:txBody>
          <a:bodyPr anchor="ctr"/>
          <a:lstStyle>
            <a:lvl1pPr algn="ctr">
              <a:defRPr sz="32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957E8516-6AD1-479D-AB5E-21ECFB1429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6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5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4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1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4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4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C:\Users\Dan\AppData\Local\Microsoft\Windows\Temporary Internet Files\Content.IE5\XZ4CE45C\MC900078711[1].wm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698679" cy="16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57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57E8516-6AD1-479D-AB5E-21ECFB1429E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51" r:id="rId12"/>
  </p:sldLayoutIdLst>
  <p:timing>
    <p:tnLst>
      <p:par>
        <p:cTn id="1" dur="indefinite" restart="never" nodeType="tmRoot"/>
      </p:par>
    </p:tnLst>
  </p:timing>
  <p:hf hd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Database Concepts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5410200" y="685800"/>
            <a:ext cx="290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CSCI1150 - Project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62" y="2114169"/>
            <a:ext cx="3632362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7115" y="893150"/>
            <a:ext cx="13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0" y="2473190"/>
            <a:ext cx="186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PURCHASE ITEMS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461147" y="3789436"/>
            <a:ext cx="144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RECORDINGS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4928"/>
            <a:ext cx="43815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Left Brace 17"/>
          <p:cNvSpPr/>
          <p:nvPr/>
        </p:nvSpPr>
        <p:spPr>
          <a:xfrm>
            <a:off x="3200400" y="2429256"/>
            <a:ext cx="152400" cy="457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>
            <a:off x="3191256" y="2904744"/>
            <a:ext cx="152400" cy="457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6" name="Curved Connector 2055"/>
          <p:cNvCxnSpPr>
            <a:stCxn id="18" idx="1"/>
            <a:endCxn id="3074" idx="1"/>
          </p:cNvCxnSpPr>
          <p:nvPr/>
        </p:nvCxnSpPr>
        <p:spPr>
          <a:xfrm rot="10800000">
            <a:off x="228600" y="1077816"/>
            <a:ext cx="2971800" cy="1580040"/>
          </a:xfrm>
          <a:prstGeom prst="curvedConnector3">
            <a:avLst>
              <a:gd name="adj1" fmla="val 8338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Curved Connector 2057"/>
          <p:cNvCxnSpPr>
            <a:stCxn id="23" idx="1"/>
          </p:cNvCxnSpPr>
          <p:nvPr/>
        </p:nvCxnSpPr>
        <p:spPr>
          <a:xfrm rot="10800000">
            <a:off x="457200" y="1371600"/>
            <a:ext cx="2734057" cy="1761744"/>
          </a:xfrm>
          <a:prstGeom prst="curvedConnector3">
            <a:avLst>
              <a:gd name="adj1" fmla="val 9949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90" y="4100856"/>
            <a:ext cx="34956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urved Connector 23"/>
          <p:cNvCxnSpPr/>
          <p:nvPr/>
        </p:nvCxnSpPr>
        <p:spPr>
          <a:xfrm rot="16200000" flipV="1">
            <a:off x="3766320" y="4452120"/>
            <a:ext cx="2754361" cy="685800"/>
          </a:xfrm>
          <a:prstGeom prst="curvedConnector3">
            <a:avLst>
              <a:gd name="adj1" fmla="val -145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V="1">
            <a:off x="4213110" y="3897619"/>
            <a:ext cx="2048256" cy="519705"/>
          </a:xfrm>
          <a:prstGeom prst="curvedConnector3">
            <a:avLst>
              <a:gd name="adj1" fmla="val -178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A18D-4EFB-4A27-B9C1-A64ECD0DEA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Basic DB Design – Keys and Relationships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38272" y="1524000"/>
            <a:ext cx="35052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Table Name = Customers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Primary Key = Email Address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3621024"/>
            <a:ext cx="38100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Table Name = Purchase Items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Primary Key = Purchase ID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Foreign Key = Customer: Email Address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Foreign = Recordings: Record ID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0200" y="3581400"/>
            <a:ext cx="35052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Table Name = Recordings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Primary Key = Recording ID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95600" y="2819400"/>
            <a:ext cx="45720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124200" y="2895600"/>
            <a:ext cx="45720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67200" y="4038600"/>
            <a:ext cx="9906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267200" y="4191000"/>
            <a:ext cx="9906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0" y="2819400"/>
            <a:ext cx="604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 to 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5200" y="3048000"/>
            <a:ext cx="925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 to many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60238" y="3621024"/>
            <a:ext cx="604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 to 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7200" y="4343400"/>
            <a:ext cx="925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 to many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A18D-4EFB-4A27-B9C1-A64ECD0DEA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0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for Customer Table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38300"/>
            <a:ext cx="59626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A18D-4EFB-4A27-B9C1-A64ECD0DEA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609600"/>
            <a:ext cx="8458200" cy="57313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 smtClean="0"/>
              <a:t>Database</a:t>
            </a:r>
            <a:r>
              <a:rPr lang="en-US" dirty="0" smtClean="0"/>
              <a:t> is a group of related objects</a:t>
            </a:r>
          </a:p>
          <a:p>
            <a:pPr>
              <a:spcBef>
                <a:spcPts val="0"/>
              </a:spcBef>
            </a:pPr>
            <a:r>
              <a:rPr lang="en-US" b="1" dirty="0" smtClean="0"/>
              <a:t>Objects</a:t>
            </a:r>
            <a:r>
              <a:rPr lang="en-US" dirty="0" smtClean="0"/>
              <a:t> can  be </a:t>
            </a:r>
            <a:r>
              <a:rPr lang="en-US" b="1" dirty="0" smtClean="0"/>
              <a:t>Tables</a:t>
            </a:r>
            <a:r>
              <a:rPr lang="en-US" dirty="0" smtClean="0"/>
              <a:t>, </a:t>
            </a:r>
            <a:r>
              <a:rPr lang="en-US" b="1" dirty="0" smtClean="0"/>
              <a:t>Forms</a:t>
            </a:r>
            <a:r>
              <a:rPr lang="en-US" dirty="0" smtClean="0"/>
              <a:t>, </a:t>
            </a:r>
            <a:r>
              <a:rPr lang="en-US" b="1" dirty="0" smtClean="0"/>
              <a:t>Queries</a:t>
            </a:r>
            <a:r>
              <a:rPr lang="en-US" dirty="0" smtClean="0"/>
              <a:t> or </a:t>
            </a:r>
            <a:r>
              <a:rPr lang="en-US" b="1" dirty="0" smtClean="0"/>
              <a:t>Reports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All data reside in </a:t>
            </a:r>
            <a:r>
              <a:rPr lang="en-US" b="1" dirty="0" smtClean="0"/>
              <a:t>Tables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 </a:t>
            </a:r>
            <a:r>
              <a:rPr lang="en-US" b="1" dirty="0" smtClean="0"/>
              <a:t>Row</a:t>
            </a:r>
            <a:r>
              <a:rPr lang="en-US" dirty="0" smtClean="0"/>
              <a:t> in </a:t>
            </a:r>
            <a:r>
              <a:rPr lang="en-US" dirty="0"/>
              <a:t>a</a:t>
            </a:r>
            <a:r>
              <a:rPr lang="en-US" dirty="0" smtClean="0"/>
              <a:t> Table is a record which is a group of related fields also known as </a:t>
            </a:r>
            <a:r>
              <a:rPr lang="en-US" b="1" dirty="0" smtClean="0"/>
              <a:t>Attributes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 </a:t>
            </a:r>
            <a:r>
              <a:rPr lang="en-US" b="1" dirty="0" smtClean="0"/>
              <a:t>Column</a:t>
            </a:r>
            <a:r>
              <a:rPr lang="en-US" dirty="0" smtClean="0"/>
              <a:t> in a Table is the intersection of all the same fields in a Table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5029200" cy="3140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A18D-4EFB-4A27-B9C1-A64ECD0DEA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Fields have </a:t>
            </a:r>
            <a:r>
              <a:rPr lang="en-US" b="1" dirty="0" smtClean="0"/>
              <a:t>data types</a:t>
            </a:r>
            <a:r>
              <a:rPr lang="en-US" dirty="0" smtClean="0"/>
              <a:t> – text, integer, currency, yes/no, date/time, double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Each Database Table has a </a:t>
            </a:r>
            <a:r>
              <a:rPr lang="en-US" b="1" dirty="0" smtClean="0"/>
              <a:t>Primary Key</a:t>
            </a:r>
            <a:r>
              <a:rPr lang="en-US" dirty="0" smtClean="0"/>
              <a:t> that can </a:t>
            </a:r>
            <a:r>
              <a:rPr lang="en-US" u="sng" dirty="0" smtClean="0"/>
              <a:t>uniquely</a:t>
            </a:r>
            <a:r>
              <a:rPr lang="en-US" dirty="0" smtClean="0"/>
              <a:t> identify each of the Records in the Table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Tables within a Database should be logically related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Relationship is via a </a:t>
            </a:r>
            <a:r>
              <a:rPr lang="en-US" b="1" dirty="0" smtClean="0"/>
              <a:t>Key</a:t>
            </a:r>
            <a:r>
              <a:rPr lang="en-US" dirty="0" smtClean="0"/>
              <a:t> pair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In the referencing table it is termed the </a:t>
            </a:r>
            <a:r>
              <a:rPr lang="en-US" b="1" dirty="0" smtClean="0"/>
              <a:t>Foreign Key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In the referenced table is a </a:t>
            </a:r>
            <a:r>
              <a:rPr lang="en-US" b="1" dirty="0" smtClean="0"/>
              <a:t>Primary Key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A18D-4EFB-4A27-B9C1-A64ECD0DEA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Spreadsheet 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609600"/>
            <a:ext cx="8458200" cy="5638800"/>
          </a:xfrm>
          <a:ln>
            <a:noFill/>
          </a:ln>
        </p:spPr>
        <p:txBody>
          <a:bodyPr/>
          <a:lstStyle/>
          <a:p>
            <a:r>
              <a:rPr lang="en-US" dirty="0" smtClean="0"/>
              <a:t>Rows = Records</a:t>
            </a:r>
          </a:p>
          <a:p>
            <a:r>
              <a:rPr lang="en-US" dirty="0" smtClean="0"/>
              <a:t>Columns = Fields</a:t>
            </a:r>
          </a:p>
          <a:p>
            <a:r>
              <a:rPr lang="en-US" dirty="0" smtClean="0"/>
              <a:t>Limitations?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6556"/>
            <a:ext cx="9144000" cy="4348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A18D-4EFB-4A27-B9C1-A64ECD0DEA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4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685800"/>
            <a:ext cx="8229600" cy="5638800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are the major </a:t>
            </a:r>
            <a:r>
              <a:rPr lang="en-US" b="1" dirty="0" smtClean="0"/>
              <a:t>Entities (Nouns)</a:t>
            </a:r>
            <a:r>
              <a:rPr lang="en-US" dirty="0" smtClean="0"/>
              <a:t> represented in this data?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143000"/>
            <a:ext cx="7616937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A18D-4EFB-4A27-B9C1-A64ECD0DEA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63257"/>
            <a:ext cx="12668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14800"/>
            <a:ext cx="29146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72940" y="1339334"/>
            <a:ext cx="13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3212068"/>
            <a:ext cx="186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PURCHASE ITEMS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31661" y="3727325"/>
            <a:ext cx="144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RECORDINGS</a:t>
            </a:r>
            <a:endParaRPr lang="en-US" b="1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29" y="743528"/>
            <a:ext cx="44386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A18D-4EFB-4A27-B9C1-A64ECD0DEA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Relationships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63257"/>
            <a:ext cx="12668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14800"/>
            <a:ext cx="29146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72940" y="1339334"/>
            <a:ext cx="13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3212068"/>
            <a:ext cx="186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PURCHASE ITEMS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405187" y="3657077"/>
            <a:ext cx="144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RECORDINGS</a:t>
            </a:r>
            <a:endParaRPr lang="en-US" b="1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29" y="743528"/>
            <a:ext cx="44386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365677" y="3897868"/>
            <a:ext cx="167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RELATIONSHIPS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7714" y="3649820"/>
            <a:ext cx="604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 to 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109493" y="3958771"/>
            <a:ext cx="758371" cy="7039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21856" y="3747923"/>
            <a:ext cx="798742" cy="686583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03939" y="4267200"/>
            <a:ext cx="925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 to many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971799" y="5586709"/>
            <a:ext cx="1828801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971800" y="6019800"/>
            <a:ext cx="1828801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10276" y="5254823"/>
            <a:ext cx="604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 to 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29000" y="6096000"/>
            <a:ext cx="925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 to many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A18D-4EFB-4A27-B9C1-A64ECD0DEA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63257"/>
            <a:ext cx="12668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14800"/>
            <a:ext cx="29146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58608" y="1357868"/>
            <a:ext cx="13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7286" y="3193925"/>
            <a:ext cx="191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PURCHASE ITEMS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3669268"/>
            <a:ext cx="144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RECORDINGS</a:t>
            </a:r>
            <a:endParaRPr lang="en-US" b="1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79" y="743527"/>
            <a:ext cx="44386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644" y="838200"/>
            <a:ext cx="32402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Wingdings" pitchFamily="2" charset="2"/>
              <a:buChar char="§"/>
            </a:pPr>
            <a:r>
              <a:rPr lang="en-US" b="1" dirty="0" smtClean="0"/>
              <a:t>Primary Key </a:t>
            </a:r>
          </a:p>
          <a:p>
            <a:pPr marL="465138" lvl="1" indent="-233363">
              <a:buFont typeface="Wingdings" pitchFamily="2" charset="2"/>
              <a:buChar char="§"/>
            </a:pPr>
            <a:r>
              <a:rPr lang="en-US" sz="1600" u="sng" dirty="0"/>
              <a:t>M</a:t>
            </a:r>
            <a:r>
              <a:rPr lang="en-US" sz="1600" u="sng" dirty="0" smtClean="0"/>
              <a:t>ust be</a:t>
            </a:r>
            <a:r>
              <a:rPr lang="en-US" sz="1600" b="1" u="sng" dirty="0" smtClean="0"/>
              <a:t> </a:t>
            </a:r>
            <a:r>
              <a:rPr lang="en-US" sz="1600" u="sng" dirty="0" smtClean="0"/>
              <a:t>unique</a:t>
            </a:r>
          </a:p>
          <a:p>
            <a:pPr marL="465138" lvl="1" indent="-233363">
              <a:buFont typeface="Wingdings" pitchFamily="2" charset="2"/>
              <a:buChar char="§"/>
            </a:pPr>
            <a:r>
              <a:rPr lang="en-US" sz="1600" dirty="0" smtClean="0"/>
              <a:t>Existing or new field if needed</a:t>
            </a:r>
          </a:p>
          <a:p>
            <a:pPr marL="465138" lvl="1" indent="-233363">
              <a:buFont typeface="Wingdings" pitchFamily="2" charset="2"/>
              <a:buChar char="§"/>
            </a:pPr>
            <a:r>
              <a:rPr lang="en-US" sz="1600" dirty="0" smtClean="0"/>
              <a:t>Single or concatenated fields</a:t>
            </a:r>
          </a:p>
          <a:p>
            <a:pPr marL="231775" indent="-231775">
              <a:buFont typeface="Wingdings" pitchFamily="2" charset="2"/>
              <a:buChar char="§"/>
            </a:pPr>
            <a:r>
              <a:rPr lang="en-US" b="1" dirty="0" smtClean="0"/>
              <a:t>Foreign Key</a:t>
            </a:r>
          </a:p>
          <a:p>
            <a:pPr marL="465138" lvl="1" indent="-233363">
              <a:buFont typeface="Wingdings" pitchFamily="2" charset="2"/>
              <a:buChar char="§"/>
            </a:pPr>
            <a:r>
              <a:rPr lang="en-US" dirty="0" smtClean="0"/>
              <a:t>Used to link/related Tables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0" y="4248090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Ideas for these tables?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A18D-4EFB-4A27-B9C1-A64ECD0DEA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5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58608" y="1357868"/>
            <a:ext cx="13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3212068"/>
            <a:ext cx="186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PURCHASE ITEMS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32830" y="3747366"/>
            <a:ext cx="144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RECORDINGS</a:t>
            </a:r>
            <a:endParaRPr lang="en-US" b="1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79" y="743527"/>
            <a:ext cx="44386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06243"/>
            <a:ext cx="17145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7000" y="3747366"/>
            <a:ext cx="258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Why not Recording Title?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804" y="4131603"/>
            <a:ext cx="34956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A18D-4EFB-4A27-B9C1-A64ECD0DEA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LectureBasic1</Template>
  <TotalTime>3512</TotalTime>
  <Words>312</Words>
  <Application>Microsoft Office PowerPoint</Application>
  <PresentationFormat>On-screen Show (4:3)</PresentationFormat>
  <Paragraphs>82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Custom Design</vt:lpstr>
      <vt:lpstr>Slipstream</vt:lpstr>
      <vt:lpstr>Database Concepts</vt:lpstr>
      <vt:lpstr>Definitions</vt:lpstr>
      <vt:lpstr>Definitions</vt:lpstr>
      <vt:lpstr>Spreadsheet Data Representation</vt:lpstr>
      <vt:lpstr>Looking at the Data</vt:lpstr>
      <vt:lpstr>Entities</vt:lpstr>
      <vt:lpstr>Entity Relationships</vt:lpstr>
      <vt:lpstr>Keys</vt:lpstr>
      <vt:lpstr>Primary Keys</vt:lpstr>
      <vt:lpstr>Foreign Keys</vt:lpstr>
      <vt:lpstr> Basic DB Design – Keys and Relationships</vt:lpstr>
      <vt:lpstr>Table Attributes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Concepts</dc:title>
  <dc:creator>Dan</dc:creator>
  <cp:lastModifiedBy>Daniel Steven Joaquin</cp:lastModifiedBy>
  <cp:revision>31</cp:revision>
  <cp:lastPrinted>2012-03-28T12:47:49Z</cp:lastPrinted>
  <dcterms:created xsi:type="dcterms:W3CDTF">2011-10-27T15:52:24Z</dcterms:created>
  <dcterms:modified xsi:type="dcterms:W3CDTF">2012-03-28T14:21:00Z</dcterms:modified>
</cp:coreProperties>
</file>